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sldIdLst>
    <p:sldId id="256" r:id="rId2"/>
    <p:sldId id="257" r:id="rId3"/>
    <p:sldId id="281" r:id="rId4"/>
    <p:sldId id="258" r:id="rId5"/>
    <p:sldId id="259" r:id="rId6"/>
    <p:sldId id="260" r:id="rId7"/>
    <p:sldId id="261" r:id="rId8"/>
    <p:sldId id="282" r:id="rId9"/>
    <p:sldId id="263" r:id="rId10"/>
    <p:sldId id="264" r:id="rId11"/>
    <p:sldId id="265" r:id="rId12"/>
    <p:sldId id="285" r:id="rId13"/>
    <p:sldId id="267" r:id="rId14"/>
    <p:sldId id="268" r:id="rId15"/>
    <p:sldId id="269" r:id="rId16"/>
    <p:sldId id="270" r:id="rId17"/>
    <p:sldId id="271" r:id="rId18"/>
    <p:sldId id="283" r:id="rId19"/>
    <p:sldId id="279" r:id="rId20"/>
    <p:sldId id="280" r:id="rId21"/>
    <p:sldId id="273" r:id="rId22"/>
    <p:sldId id="274" r:id="rId23"/>
    <p:sldId id="284" r:id="rId24"/>
    <p:sldId id="275" r:id="rId25"/>
    <p:sldId id="276" r:id="rId26"/>
    <p:sldId id="277" r:id="rId27"/>
    <p:sldId id="278" r:id="rId28"/>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B8E8"/>
    <a:srgbClr val="FFFF99"/>
    <a:srgbClr val="FFFF66"/>
    <a:srgbClr val="CD9229"/>
    <a:srgbClr val="F6BB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il teme 1 - Isticanj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005" autoAdjust="0"/>
  </p:normalViewPr>
  <p:slideViewPr>
    <p:cSldViewPr snapToGrid="0">
      <p:cViewPr varScale="1">
        <p:scale>
          <a:sx n="109" d="100"/>
          <a:sy n="109" d="100"/>
        </p:scale>
        <p:origin x="61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List1!$M$12</c:f>
              <c:strCache>
                <c:ptCount val="1"/>
                <c:pt idx="0">
                  <c:v>UKUPNI PRIHODI I PRIMICI</c:v>
                </c:pt>
              </c:strCache>
            </c:strRef>
          </c:tx>
          <c:spPr>
            <a:solidFill>
              <a:srgbClr val="00FFFF"/>
            </a:solidFill>
            <a:ln>
              <a:noFill/>
            </a:ln>
            <a:effectLst/>
            <a:sp3d/>
          </c:spPr>
          <c:invertIfNegative val="0"/>
          <c:cat>
            <c:strRef>
              <c:f>List1!$L$13:$L$16</c:f>
              <c:strCache>
                <c:ptCount val="4"/>
                <c:pt idx="0">
                  <c:v>2020.</c:v>
                </c:pt>
                <c:pt idx="1">
                  <c:v>2021.</c:v>
                </c:pt>
                <c:pt idx="2">
                  <c:v>2022.</c:v>
                </c:pt>
                <c:pt idx="3">
                  <c:v>2023.</c:v>
                </c:pt>
              </c:strCache>
            </c:strRef>
          </c:cat>
          <c:val>
            <c:numRef>
              <c:f>List1!$M$13:$M$16</c:f>
              <c:numCache>
                <c:formatCode>#,##0.00</c:formatCode>
                <c:ptCount val="4"/>
                <c:pt idx="0">
                  <c:v>133804745</c:v>
                </c:pt>
                <c:pt idx="1">
                  <c:v>167782800</c:v>
                </c:pt>
                <c:pt idx="2">
                  <c:v>162948200</c:v>
                </c:pt>
                <c:pt idx="3">
                  <c:v>156179000</c:v>
                </c:pt>
              </c:numCache>
            </c:numRef>
          </c:val>
          <c:extLst>
            <c:ext xmlns:c16="http://schemas.microsoft.com/office/drawing/2014/chart" uri="{C3380CC4-5D6E-409C-BE32-E72D297353CC}">
              <c16:uniqueId val="{00000000-7F51-4DED-B57C-45E2D86B713D}"/>
            </c:ext>
          </c:extLst>
        </c:ser>
        <c:ser>
          <c:idx val="1"/>
          <c:order val="1"/>
          <c:tx>
            <c:strRef>
              <c:f>List1!$N$12</c:f>
              <c:strCache>
                <c:ptCount val="1"/>
                <c:pt idx="0">
                  <c:v>UKUPNI RASHODI I IZDACI</c:v>
                </c:pt>
              </c:strCache>
            </c:strRef>
          </c:tx>
          <c:spPr>
            <a:solidFill>
              <a:srgbClr val="002060"/>
            </a:solidFill>
            <a:ln>
              <a:noFill/>
            </a:ln>
            <a:effectLst/>
            <a:sp3d/>
          </c:spPr>
          <c:invertIfNegative val="0"/>
          <c:cat>
            <c:strRef>
              <c:f>List1!$L$13:$L$16</c:f>
              <c:strCache>
                <c:ptCount val="4"/>
                <c:pt idx="0">
                  <c:v>2020.</c:v>
                </c:pt>
                <c:pt idx="1">
                  <c:v>2021.</c:v>
                </c:pt>
                <c:pt idx="2">
                  <c:v>2022.</c:v>
                </c:pt>
                <c:pt idx="3">
                  <c:v>2023.</c:v>
                </c:pt>
              </c:strCache>
            </c:strRef>
          </c:cat>
          <c:val>
            <c:numRef>
              <c:f>List1!$N$13:$N$16</c:f>
              <c:numCache>
                <c:formatCode>#,##0.00</c:formatCode>
                <c:ptCount val="4"/>
                <c:pt idx="0">
                  <c:v>148182815</c:v>
                </c:pt>
                <c:pt idx="1">
                  <c:v>169790800</c:v>
                </c:pt>
                <c:pt idx="2">
                  <c:v>162948200</c:v>
                </c:pt>
                <c:pt idx="3">
                  <c:v>156179000</c:v>
                </c:pt>
              </c:numCache>
            </c:numRef>
          </c:val>
          <c:extLst>
            <c:ext xmlns:c16="http://schemas.microsoft.com/office/drawing/2014/chart" uri="{C3380CC4-5D6E-409C-BE32-E72D297353CC}">
              <c16:uniqueId val="{00000001-7F51-4DED-B57C-45E2D86B713D}"/>
            </c:ext>
          </c:extLst>
        </c:ser>
        <c:dLbls>
          <c:showLegendKey val="0"/>
          <c:showVal val="0"/>
          <c:showCatName val="0"/>
          <c:showSerName val="0"/>
          <c:showPercent val="0"/>
          <c:showBubbleSize val="0"/>
        </c:dLbls>
        <c:gapWidth val="150"/>
        <c:shape val="box"/>
        <c:axId val="59264"/>
        <c:axId val="54912"/>
        <c:axId val="0"/>
      </c:bar3DChart>
      <c:catAx>
        <c:axId val="5926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crossAx val="54912"/>
        <c:crosses val="autoZero"/>
        <c:auto val="1"/>
        <c:lblAlgn val="ctr"/>
        <c:lblOffset val="100"/>
        <c:noMultiLvlLbl val="0"/>
      </c:catAx>
      <c:valAx>
        <c:axId val="54912"/>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crossAx val="5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r-Latn-R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5EA1-4D27-A1FF-775B80161C73}"/>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5EA1-4D27-A1FF-775B80161C73}"/>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5EA1-4D27-A1FF-775B80161C73}"/>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5EA1-4D27-A1FF-775B80161C73}"/>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5EA1-4D27-A1FF-775B80161C73}"/>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5EA1-4D27-A1FF-775B80161C73}"/>
              </c:ext>
            </c:extLst>
          </c:dPt>
          <c:dLbls>
            <c:dLbl>
              <c:idx val="0"/>
              <c:tx>
                <c:rich>
                  <a:bodyPr/>
                  <a:lstStyle/>
                  <a:p>
                    <a:r>
                      <a:rPr lang="en-US"/>
                      <a:t>34,15%</a:t>
                    </a:r>
                  </a:p>
                </c:rich>
              </c:tx>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1-5EA1-4D27-A1FF-775B80161C73}"/>
                </c:ext>
              </c:extLst>
            </c:dLbl>
            <c:dLbl>
              <c:idx val="1"/>
              <c:tx>
                <c:rich>
                  <a:bodyPr/>
                  <a:lstStyle/>
                  <a:p>
                    <a:r>
                      <a:rPr lang="en-US"/>
                      <a:t>52,54%</a:t>
                    </a:r>
                  </a:p>
                </c:rich>
              </c:tx>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3-5EA1-4D27-A1FF-775B80161C73}"/>
                </c:ext>
              </c:extLst>
            </c:dLbl>
            <c:dLbl>
              <c:idx val="2"/>
              <c:tx>
                <c:rich>
                  <a:bodyPr/>
                  <a:lstStyle/>
                  <a:p>
                    <a:r>
                      <a:rPr lang="en-US"/>
                      <a:t>1,40%</a:t>
                    </a:r>
                  </a:p>
                </c:rich>
              </c:tx>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5-5EA1-4D27-A1FF-775B80161C73}"/>
                </c:ext>
              </c:extLst>
            </c:dLbl>
            <c:dLbl>
              <c:idx val="3"/>
              <c:layout>
                <c:manualLayout>
                  <c:x val="-4.1928721174004195E-3"/>
                  <c:y val="-3.1659047210331706E-2"/>
                </c:manualLayout>
              </c:layout>
              <c:tx>
                <c:rich>
                  <a:bodyPr/>
                  <a:lstStyle/>
                  <a:p>
                    <a:r>
                      <a:rPr lang="en-US"/>
                      <a:t>10,46%</a:t>
                    </a:r>
                  </a:p>
                </c:rich>
              </c:tx>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7-5EA1-4D27-A1FF-775B80161C73}"/>
                </c:ext>
              </c:extLst>
            </c:dLbl>
            <c:dLbl>
              <c:idx val="4"/>
              <c:layout>
                <c:manualLayout>
                  <c:x val="-6.2893081761006674E-3"/>
                  <c:y val="2.922373588646008E-2"/>
                </c:manualLayout>
              </c:layout>
              <c:tx>
                <c:rich>
                  <a:bodyPr/>
                  <a:lstStyle/>
                  <a:p>
                    <a:r>
                      <a:rPr lang="en-US"/>
                      <a:t>1,21%</a:t>
                    </a:r>
                  </a:p>
                </c:rich>
              </c:tx>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9-5EA1-4D27-A1FF-775B80161C73}"/>
                </c:ext>
              </c:extLst>
            </c:dLbl>
            <c:dLbl>
              <c:idx val="5"/>
              <c:layout>
                <c:manualLayout>
                  <c:x val="2.0964360587002098E-3"/>
                  <c:y val="-3.896498118194671E-2"/>
                </c:manualLayout>
              </c:layout>
              <c:tx>
                <c:rich>
                  <a:bodyPr/>
                  <a:lstStyle/>
                  <a:p>
                    <a:r>
                      <a:rPr lang="en-US"/>
                      <a:t>0,24%</a:t>
                    </a:r>
                  </a:p>
                </c:rich>
              </c:tx>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B-5EA1-4D27-A1FF-775B80161C73}"/>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sr-Latn-R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List1!$M$2:$M$7</c:f>
              <c:strCache>
                <c:ptCount val="6"/>
                <c:pt idx="0">
                  <c:v>Prihodi od poreza</c:v>
                </c:pt>
                <c:pt idx="1">
                  <c:v>Pomoći iz inozemstva i od subjekata unutar općeg proračuna</c:v>
                </c:pt>
                <c:pt idx="2">
                  <c:v>Prihodi od imovine</c:v>
                </c:pt>
                <c:pt idx="3">
                  <c:v>Prihodi od upravnih i administrativnih pristojbi, pristojbi po posebnim propisima i naknada</c:v>
                </c:pt>
                <c:pt idx="4">
                  <c:v>Prihodi od prodaje proizvoda i robe te pruženih usluga i prihodi od donacija</c:v>
                </c:pt>
                <c:pt idx="5">
                  <c:v>Kazne, upravne mjere i ostali prihodi</c:v>
                </c:pt>
              </c:strCache>
            </c:strRef>
          </c:cat>
          <c:val>
            <c:numRef>
              <c:f>List1!$N$2:$N$7</c:f>
              <c:numCache>
                <c:formatCode>#,##0.00</c:formatCode>
                <c:ptCount val="6"/>
                <c:pt idx="0">
                  <c:v>41406500</c:v>
                </c:pt>
                <c:pt idx="1">
                  <c:v>91385550</c:v>
                </c:pt>
                <c:pt idx="2">
                  <c:v>2342700</c:v>
                </c:pt>
                <c:pt idx="3">
                  <c:v>15815250</c:v>
                </c:pt>
                <c:pt idx="4">
                  <c:v>1512000</c:v>
                </c:pt>
                <c:pt idx="5">
                  <c:v>510800</c:v>
                </c:pt>
              </c:numCache>
            </c:numRef>
          </c:val>
          <c:extLst>
            <c:ext xmlns:c16="http://schemas.microsoft.com/office/drawing/2014/chart" uri="{C3380CC4-5D6E-409C-BE32-E72D297353CC}">
              <c16:uniqueId val="{0000000C-5EA1-4D27-A1FF-775B80161C73}"/>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r"/>
      <c:layout>
        <c:manualLayout>
          <c:xMode val="edge"/>
          <c:yMode val="edge"/>
          <c:x val="0.62769085430909322"/>
          <c:y val="5.9301704093635693E-2"/>
          <c:w val="0.36158999559329386"/>
          <c:h val="0.88139631444922417"/>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sr-Latn-R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sr-Latn-R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Sheet1!$A$2</c:f>
              <c:strCache>
                <c:ptCount val="1"/>
                <c:pt idx="0">
                  <c:v>Rashodi poslovanja - razred 3</c:v>
                </c:pt>
              </c:strCache>
            </c:strRef>
          </c:tx>
          <c:dPt>
            <c:idx val="0"/>
            <c:bubble3D val="0"/>
            <c:explosion val="6"/>
            <c:spPr>
              <a:gradFill>
                <a:gsLst>
                  <a:gs pos="100000">
                    <a:schemeClr val="accent1">
                      <a:lumMod val="60000"/>
                      <a:lumOff val="40000"/>
                    </a:schemeClr>
                  </a:gs>
                  <a:gs pos="0">
                    <a:schemeClr val="accent1"/>
                  </a:gs>
                </a:gsLst>
                <a:lin ang="5400000" scaled="0"/>
              </a:gradFill>
              <a:ln w="19050">
                <a:solidFill>
                  <a:schemeClr val="lt1"/>
                </a:solidFill>
              </a:ln>
              <a:effectLst/>
            </c:spPr>
            <c:extLst>
              <c:ext xmlns:c16="http://schemas.microsoft.com/office/drawing/2014/chart" uri="{C3380CC4-5D6E-409C-BE32-E72D297353CC}">
                <c16:uniqueId val="{00000004-24E9-41E6-AEF6-08E48528F619}"/>
              </c:ext>
            </c:extLst>
          </c:dPt>
          <c:dPt>
            <c:idx val="1"/>
            <c:bubble3D val="0"/>
            <c:spPr>
              <a:gradFill>
                <a:gsLst>
                  <a:gs pos="100000">
                    <a:schemeClr val="accent2">
                      <a:lumMod val="60000"/>
                      <a:lumOff val="40000"/>
                    </a:schemeClr>
                  </a:gs>
                  <a:gs pos="0">
                    <a:schemeClr val="accent2"/>
                  </a:gs>
                </a:gsLst>
                <a:lin ang="5400000" scaled="0"/>
              </a:gradFill>
              <a:ln w="19050">
                <a:solidFill>
                  <a:schemeClr val="lt1"/>
                </a:solidFill>
              </a:ln>
              <a:effectLst/>
            </c:spPr>
            <c:extLst>
              <c:ext xmlns:c16="http://schemas.microsoft.com/office/drawing/2014/chart" uri="{C3380CC4-5D6E-409C-BE32-E72D297353CC}">
                <c16:uniqueId val="{00000003-291A-4426-9BE9-FF6EC8CEBA7C}"/>
              </c:ext>
            </c:extLst>
          </c:dPt>
          <c:dLbls>
            <c:numFmt formatCode="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sr-Latn-RS"/>
              </a:p>
            </c:txPr>
            <c:dLblPos val="ctr"/>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Sheet1!$B$1:$D$1</c:f>
              <c:strCache>
                <c:ptCount val="2"/>
                <c:pt idx="0">
                  <c:v>GRAD</c:v>
                </c:pt>
                <c:pt idx="1">
                  <c:v>PRORAČUNSKI KORISNICI</c:v>
                </c:pt>
              </c:strCache>
            </c:strRef>
          </c:cat>
          <c:val>
            <c:numRef>
              <c:f>Sheet1!$B$2:$D$2</c:f>
              <c:numCache>
                <c:formatCode>#,##0.00</c:formatCode>
                <c:ptCount val="2"/>
                <c:pt idx="0">
                  <c:v>55102380</c:v>
                </c:pt>
                <c:pt idx="1">
                  <c:v>56169050</c:v>
                </c:pt>
              </c:numCache>
            </c:numRef>
          </c:val>
          <c:extLst>
            <c:ext xmlns:c16="http://schemas.microsoft.com/office/drawing/2014/chart" uri="{C3380CC4-5D6E-409C-BE32-E72D297353CC}">
              <c16:uniqueId val="{00000000-24E9-41E6-AEF6-08E48528F619}"/>
            </c:ext>
          </c:extLst>
        </c:ser>
        <c:dLbls>
          <c:dLblPos val="outEnd"/>
          <c:showLegendKey val="0"/>
          <c:showVal val="1"/>
          <c:showCatName val="0"/>
          <c:showSerName val="0"/>
          <c:showPercent val="0"/>
          <c:showBubbleSize val="0"/>
          <c:showLeaderLines val="1"/>
        </c:dLbls>
        <c:firstSliceAng val="180"/>
        <c:extLst>
          <c:ext xmlns:c15="http://schemas.microsoft.com/office/drawing/2012/chart" uri="{02D57815-91ED-43cb-92C2-25804820EDAC}">
            <c15:filteredPieSeries>
              <c15:ser>
                <c:idx val="1"/>
                <c:order val="1"/>
                <c:tx>
                  <c:strRef>
                    <c:extLst>
                      <c:ext uri="{02D57815-91ED-43cb-92C2-25804820EDAC}">
                        <c15:formulaRef>
                          <c15:sqref>Sheet1!$A$3</c15:sqref>
                        </c15:formulaRef>
                      </c:ext>
                    </c:extLst>
                    <c:strCache>
                      <c:ptCount val="1"/>
                      <c:pt idx="0">
                        <c:v>Rashodi za nabavu nefinancijske imovine - razred 4</c:v>
                      </c:pt>
                    </c:strCache>
                  </c:strRef>
                </c:tx>
                <c:dPt>
                  <c:idx val="0"/>
                  <c:bubble3D val="0"/>
                  <c:spPr>
                    <a:gradFill>
                      <a:gsLst>
                        <a:gs pos="100000">
                          <a:schemeClr val="accent1">
                            <a:lumMod val="60000"/>
                            <a:lumOff val="40000"/>
                          </a:schemeClr>
                        </a:gs>
                        <a:gs pos="0">
                          <a:schemeClr val="accent1"/>
                        </a:gs>
                      </a:gsLst>
                      <a:lin ang="5400000" scaled="0"/>
                    </a:gradFill>
                    <a:ln w="19050">
                      <a:solidFill>
                        <a:schemeClr val="lt1"/>
                      </a:solidFill>
                    </a:ln>
                    <a:effectLst/>
                  </c:spPr>
                  <c:extLst>
                    <c:ext xmlns:c16="http://schemas.microsoft.com/office/drawing/2014/chart" uri="{C3380CC4-5D6E-409C-BE32-E72D297353CC}">
                      <c16:uniqueId val="{00000005-291A-4426-9BE9-FF6EC8CEBA7C}"/>
                    </c:ext>
                  </c:extLst>
                </c:dPt>
                <c:dPt>
                  <c:idx val="1"/>
                  <c:bubble3D val="0"/>
                  <c:spPr>
                    <a:gradFill>
                      <a:gsLst>
                        <a:gs pos="100000">
                          <a:schemeClr val="accent2">
                            <a:lumMod val="60000"/>
                            <a:lumOff val="40000"/>
                          </a:schemeClr>
                        </a:gs>
                        <a:gs pos="0">
                          <a:schemeClr val="accent2"/>
                        </a:gs>
                      </a:gsLst>
                      <a:lin ang="5400000" scaled="0"/>
                    </a:gradFill>
                    <a:ln w="19050">
                      <a:solidFill>
                        <a:schemeClr val="lt1"/>
                      </a:solidFill>
                    </a:ln>
                    <a:effectLst/>
                  </c:spPr>
                  <c:extLst>
                    <c:ext xmlns:c16="http://schemas.microsoft.com/office/drawing/2014/chart" uri="{C3380CC4-5D6E-409C-BE32-E72D297353CC}">
                      <c16:uniqueId val="{00000007-291A-4426-9BE9-FF6EC8CEBA7C}"/>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sr-Latn-RS"/>
                    </a:p>
                  </c:txPr>
                  <c:dLblPos val="outEnd"/>
                  <c:showLegendKey val="0"/>
                  <c:showVal val="1"/>
                  <c:showCatName val="0"/>
                  <c:showSerName val="0"/>
                  <c:showPercent val="0"/>
                  <c:showBubbleSize val="0"/>
                  <c:showLeaderLines val="1"/>
                  <c:leaderLines>
                    <c:spPr>
                      <a:ln w="9525" cap="flat" cmpd="sng" algn="ctr">
                        <a:solidFill>
                          <a:schemeClr val="dk1">
                            <a:lumMod val="35000"/>
                            <a:lumOff val="65000"/>
                          </a:schemeClr>
                        </a:solidFill>
                        <a:round/>
                      </a:ln>
                      <a:effectLst/>
                    </c:spPr>
                  </c:leaderLines>
                  <c:extLst>
                    <c:ext uri="{CE6537A1-D6FC-4f65-9D91-7224C49458BB}"/>
                  </c:extLst>
                </c:dLbls>
                <c:cat>
                  <c:strRef>
                    <c:extLst>
                      <c:ext uri="{02D57815-91ED-43cb-92C2-25804820EDAC}">
                        <c15:formulaRef>
                          <c15:sqref>Sheet1!$B$1:$D$1</c15:sqref>
                        </c15:formulaRef>
                      </c:ext>
                    </c:extLst>
                    <c:strCache>
                      <c:ptCount val="2"/>
                      <c:pt idx="0">
                        <c:v>GRAD</c:v>
                      </c:pt>
                      <c:pt idx="1">
                        <c:v>PRORAČUNSKI KORISNICI</c:v>
                      </c:pt>
                    </c:strCache>
                  </c:strRef>
                </c:cat>
                <c:val>
                  <c:numRef>
                    <c:extLst>
                      <c:ext uri="{02D57815-91ED-43cb-92C2-25804820EDAC}">
                        <c15:formulaRef>
                          <c15:sqref>Sheet1!$B$3:$D$3</c15:sqref>
                        </c15:formulaRef>
                      </c:ext>
                    </c:extLst>
                    <c:numCache>
                      <c:formatCode>#,##0.00</c:formatCode>
                      <c:ptCount val="2"/>
                      <c:pt idx="0">
                        <c:v>51898300</c:v>
                      </c:pt>
                      <c:pt idx="1">
                        <c:v>2661070</c:v>
                      </c:pt>
                    </c:numCache>
                  </c:numRef>
                </c:val>
                <c:extLst>
                  <c:ext xmlns:c16="http://schemas.microsoft.com/office/drawing/2014/chart" uri="{C3380CC4-5D6E-409C-BE32-E72D297353CC}">
                    <c16:uniqueId val="{00000001-24E9-41E6-AEF6-08E48528F619}"/>
                  </c:ext>
                </c:extLst>
              </c15:ser>
            </c15:filteredPieSeries>
            <c15:filteredPieSeries>
              <c15:ser>
                <c:idx val="2"/>
                <c:order val="2"/>
                <c:tx>
                  <c:strRef>
                    <c:extLst xmlns:c15="http://schemas.microsoft.com/office/drawing/2012/chart">
                      <c:ext xmlns:c15="http://schemas.microsoft.com/office/drawing/2012/chart" uri="{02D57815-91ED-43cb-92C2-25804820EDAC}">
                        <c15:formulaRef>
                          <c15:sqref>Sheet1!$A$4</c15:sqref>
                        </c15:formulaRef>
                      </c:ext>
                    </c:extLst>
                    <c:strCache>
                      <c:ptCount val="1"/>
                      <c:pt idx="0">
                        <c:v>Izdatci za financijsku imovinu i otplate zajmova - razred 5</c:v>
                      </c:pt>
                    </c:strCache>
                  </c:strRef>
                </c:tx>
                <c:dPt>
                  <c:idx val="0"/>
                  <c:bubble3D val="0"/>
                  <c:spPr>
                    <a:gradFill>
                      <a:gsLst>
                        <a:gs pos="100000">
                          <a:schemeClr val="accent1">
                            <a:lumMod val="60000"/>
                            <a:lumOff val="40000"/>
                          </a:schemeClr>
                        </a:gs>
                        <a:gs pos="0">
                          <a:schemeClr val="accent1"/>
                        </a:gs>
                      </a:gsLst>
                      <a:lin ang="5400000" scaled="0"/>
                    </a:gradFill>
                    <a:ln w="19050">
                      <a:solidFill>
                        <a:schemeClr val="lt1"/>
                      </a:solidFill>
                    </a:ln>
                    <a:effectLst/>
                  </c:spPr>
                  <c:extLst xmlns:c15="http://schemas.microsoft.com/office/drawing/2012/chart">
                    <c:ext xmlns:c16="http://schemas.microsoft.com/office/drawing/2014/chart" uri="{C3380CC4-5D6E-409C-BE32-E72D297353CC}">
                      <c16:uniqueId val="{00000009-291A-4426-9BE9-FF6EC8CEBA7C}"/>
                    </c:ext>
                  </c:extLst>
                </c:dPt>
                <c:dPt>
                  <c:idx val="1"/>
                  <c:bubble3D val="0"/>
                  <c:spPr>
                    <a:gradFill>
                      <a:gsLst>
                        <a:gs pos="100000">
                          <a:schemeClr val="accent2">
                            <a:lumMod val="60000"/>
                            <a:lumOff val="40000"/>
                          </a:schemeClr>
                        </a:gs>
                        <a:gs pos="0">
                          <a:schemeClr val="accent2"/>
                        </a:gs>
                      </a:gsLst>
                      <a:lin ang="5400000" scaled="0"/>
                    </a:gradFill>
                    <a:ln w="19050">
                      <a:solidFill>
                        <a:schemeClr val="lt1"/>
                      </a:solidFill>
                    </a:ln>
                    <a:effectLst/>
                  </c:spPr>
                  <c:extLst xmlns:c15="http://schemas.microsoft.com/office/drawing/2012/chart">
                    <c:ext xmlns:c16="http://schemas.microsoft.com/office/drawing/2014/chart" uri="{C3380CC4-5D6E-409C-BE32-E72D297353CC}">
                      <c16:uniqueId val="{0000000B-291A-4426-9BE9-FF6EC8CEBA7C}"/>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sr-Latn-RS"/>
                    </a:p>
                  </c:txPr>
                  <c:dLblPos val="outEnd"/>
                  <c:showLegendKey val="0"/>
                  <c:showVal val="1"/>
                  <c:showCatName val="0"/>
                  <c:showSerName val="0"/>
                  <c:showPercent val="0"/>
                  <c:showBubbleSize val="0"/>
                  <c:showLeaderLines val="1"/>
                  <c:leaderLines>
                    <c:spPr>
                      <a:ln w="9525" cap="flat" cmpd="sng" algn="ctr">
                        <a:solidFill>
                          <a:schemeClr val="dk1">
                            <a:lumMod val="35000"/>
                            <a:lumOff val="65000"/>
                          </a:schemeClr>
                        </a:solidFill>
                        <a:round/>
                      </a:ln>
                      <a:effectLst/>
                    </c:spPr>
                  </c:leaderLines>
                  <c:extLst xmlns:c15="http://schemas.microsoft.com/office/drawing/2012/chart">
                    <c:ext xmlns:c15="http://schemas.microsoft.com/office/drawing/2012/chart" uri="{CE6537A1-D6FC-4f65-9D91-7224C49458BB}"/>
                  </c:extLst>
                </c:dLbls>
                <c:cat>
                  <c:strRef>
                    <c:extLst xmlns:c15="http://schemas.microsoft.com/office/drawing/2012/chart">
                      <c:ext xmlns:c15="http://schemas.microsoft.com/office/drawing/2012/chart" uri="{02D57815-91ED-43cb-92C2-25804820EDAC}">
                        <c15:formulaRef>
                          <c15:sqref>Sheet1!$B$1:$D$1</c15:sqref>
                        </c15:formulaRef>
                      </c:ext>
                    </c:extLst>
                    <c:strCache>
                      <c:ptCount val="2"/>
                      <c:pt idx="0">
                        <c:v>GRAD</c:v>
                      </c:pt>
                      <c:pt idx="1">
                        <c:v>PRORAČUNSKI KORISNICI</c:v>
                      </c:pt>
                    </c:strCache>
                  </c:strRef>
                </c:cat>
                <c:val>
                  <c:numRef>
                    <c:extLst xmlns:c15="http://schemas.microsoft.com/office/drawing/2012/chart">
                      <c:ext xmlns:c15="http://schemas.microsoft.com/office/drawing/2012/chart" uri="{02D57815-91ED-43cb-92C2-25804820EDAC}">
                        <c15:formulaRef>
                          <c15:sqref>Sheet1!$B$4:$D$4</c15:sqref>
                        </c15:formulaRef>
                      </c:ext>
                    </c:extLst>
                    <c:numCache>
                      <c:formatCode>#,##0.00</c:formatCode>
                      <c:ptCount val="2"/>
                      <c:pt idx="0">
                        <c:v>3960000</c:v>
                      </c:pt>
                      <c:pt idx="1">
                        <c:v>0</c:v>
                      </c:pt>
                    </c:numCache>
                  </c:numRef>
                </c:val>
                <c:extLst xmlns:c15="http://schemas.microsoft.com/office/drawing/2012/chart">
                  <c:ext xmlns:c16="http://schemas.microsoft.com/office/drawing/2014/chart" uri="{C3380CC4-5D6E-409C-BE32-E72D297353CC}">
                    <c16:uniqueId val="{00000002-24E9-41E6-AEF6-08E48528F619}"/>
                  </c:ext>
                </c:extLst>
              </c15:ser>
            </c15:filteredPieSeries>
          </c:ext>
        </c:extLst>
      </c:pieChart>
      <c:spPr>
        <a:noFill/>
        <a:ln>
          <a:noFill/>
        </a:ln>
        <a:effectLst/>
      </c:spPr>
    </c:plotArea>
    <c:legend>
      <c:legendPos val="r"/>
      <c:layout>
        <c:manualLayout>
          <c:xMode val="edge"/>
          <c:yMode val="edge"/>
          <c:x val="0.7056327526400672"/>
          <c:y val="0.35235319108352053"/>
          <c:w val="0.2533976287515966"/>
          <c:h val="0.29529327102317554"/>
        </c:manualLayout>
      </c:layout>
      <c:overlay val="0"/>
      <c:spPr>
        <a:solidFill>
          <a:schemeClr val="lt1">
            <a:alpha val="50000"/>
          </a:schemeClr>
        </a:solid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sr-Latn-R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a:pPr>
      <a:endParaRPr lang="sr-Latn-R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List3!$C$2</c:f>
              <c:strCache>
                <c:ptCount val="1"/>
                <c:pt idx="0">
                  <c:v>117.147.500,00</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sr-Latn-R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List3!$B$3:$B$9</c:f>
              <c:strCache>
                <c:ptCount val="7"/>
                <c:pt idx="0">
                  <c:v>Rashodi za zaposlene</c:v>
                </c:pt>
                <c:pt idx="1">
                  <c:v>Materijalni rashodi</c:v>
                </c:pt>
                <c:pt idx="2">
                  <c:v>Financijski rashodi</c:v>
                </c:pt>
                <c:pt idx="3">
                  <c:v>Subvencije</c:v>
                </c:pt>
                <c:pt idx="4">
                  <c:v>Pomoći dane u inozemstvo i unutar opće države</c:v>
                </c:pt>
                <c:pt idx="5">
                  <c:v>Naknade građanima i kućanstvima na temelju osiguranja i druge naknade</c:v>
                </c:pt>
                <c:pt idx="6">
                  <c:v>Ostali rashodi</c:v>
                </c:pt>
              </c:strCache>
            </c:strRef>
          </c:cat>
          <c:val>
            <c:numRef>
              <c:f>List3!$C$3:$C$9</c:f>
            </c:numRef>
          </c:val>
          <c:extLst>
            <c:ext xmlns:c16="http://schemas.microsoft.com/office/drawing/2014/chart" uri="{C3380CC4-5D6E-409C-BE32-E72D297353CC}">
              <c16:uniqueId val="{00000000-BDF6-452A-B1EA-12BB1B23AC6C}"/>
            </c:ext>
          </c:extLst>
        </c:ser>
        <c:ser>
          <c:idx val="1"/>
          <c:order val="1"/>
          <c:tx>
            <c:strRef>
              <c:f>List3!$D$2</c:f>
              <c:strCache>
                <c:ptCount val="1"/>
                <c:pt idx="0">
                  <c:v>GRAD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sr-Latn-R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List3!$B$3:$B$9</c:f>
              <c:strCache>
                <c:ptCount val="7"/>
                <c:pt idx="0">
                  <c:v>Rashodi za zaposlene</c:v>
                </c:pt>
                <c:pt idx="1">
                  <c:v>Materijalni rashodi</c:v>
                </c:pt>
                <c:pt idx="2">
                  <c:v>Financijski rashodi</c:v>
                </c:pt>
                <c:pt idx="3">
                  <c:v>Subvencije</c:v>
                </c:pt>
                <c:pt idx="4">
                  <c:v>Pomoći dane u inozemstvo i unutar opće države</c:v>
                </c:pt>
                <c:pt idx="5">
                  <c:v>Naknade građanima i kućanstvima na temelju osiguranja i druge naknade</c:v>
                </c:pt>
                <c:pt idx="6">
                  <c:v>Ostali rashodi</c:v>
                </c:pt>
              </c:strCache>
            </c:strRef>
          </c:cat>
          <c:val>
            <c:numRef>
              <c:f>List3!$D$3:$D$9</c:f>
              <c:numCache>
                <c:formatCode>[$-1041A]#,##0.00;\-\ #,##0.00</c:formatCode>
                <c:ptCount val="7"/>
                <c:pt idx="0">
                  <c:v>12097890</c:v>
                </c:pt>
                <c:pt idx="1">
                  <c:v>21399890</c:v>
                </c:pt>
                <c:pt idx="2">
                  <c:v>1626000</c:v>
                </c:pt>
                <c:pt idx="3">
                  <c:v>2200000</c:v>
                </c:pt>
                <c:pt idx="4">
                  <c:v>1804000</c:v>
                </c:pt>
                <c:pt idx="5">
                  <c:v>4059000</c:v>
                </c:pt>
                <c:pt idx="6">
                  <c:v>11915600</c:v>
                </c:pt>
              </c:numCache>
            </c:numRef>
          </c:val>
          <c:extLst>
            <c:ext xmlns:c16="http://schemas.microsoft.com/office/drawing/2014/chart" uri="{C3380CC4-5D6E-409C-BE32-E72D297353CC}">
              <c16:uniqueId val="{00000001-BDF6-452A-B1EA-12BB1B23AC6C}"/>
            </c:ext>
          </c:extLst>
        </c:ser>
        <c:ser>
          <c:idx val="2"/>
          <c:order val="2"/>
          <c:tx>
            <c:strRef>
              <c:f>List3!$E$2</c:f>
              <c:strCache>
                <c:ptCount val="1"/>
                <c:pt idx="0">
                  <c:v>PRORAČUNSKI KORISNICI</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sr-Latn-R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List3!$B$3:$B$9</c:f>
              <c:strCache>
                <c:ptCount val="7"/>
                <c:pt idx="0">
                  <c:v>Rashodi za zaposlene</c:v>
                </c:pt>
                <c:pt idx="1">
                  <c:v>Materijalni rashodi</c:v>
                </c:pt>
                <c:pt idx="2">
                  <c:v>Financijski rashodi</c:v>
                </c:pt>
                <c:pt idx="3">
                  <c:v>Subvencije</c:v>
                </c:pt>
                <c:pt idx="4">
                  <c:v>Pomoći dane u inozemstvo i unutar opće države</c:v>
                </c:pt>
                <c:pt idx="5">
                  <c:v>Naknade građanima i kućanstvima na temelju osiguranja i druge naknade</c:v>
                </c:pt>
                <c:pt idx="6">
                  <c:v>Ostali rashodi</c:v>
                </c:pt>
              </c:strCache>
            </c:strRef>
          </c:cat>
          <c:val>
            <c:numRef>
              <c:f>List3!$E$3:$E$9</c:f>
              <c:numCache>
                <c:formatCode>#,##0.00</c:formatCode>
                <c:ptCount val="7"/>
                <c:pt idx="0">
                  <c:v>43480847</c:v>
                </c:pt>
                <c:pt idx="1">
                  <c:v>12607053</c:v>
                </c:pt>
                <c:pt idx="2">
                  <c:v>22650</c:v>
                </c:pt>
                <c:pt idx="3">
                  <c:v>0</c:v>
                </c:pt>
                <c:pt idx="4">
                  <c:v>5000</c:v>
                </c:pt>
                <c:pt idx="5">
                  <c:v>1500</c:v>
                </c:pt>
                <c:pt idx="6">
                  <c:v>52000</c:v>
                </c:pt>
              </c:numCache>
            </c:numRef>
          </c:val>
          <c:extLst>
            <c:ext xmlns:c16="http://schemas.microsoft.com/office/drawing/2014/chart" uri="{C3380CC4-5D6E-409C-BE32-E72D297353CC}">
              <c16:uniqueId val="{00000002-BDF6-452A-B1EA-12BB1B23AC6C}"/>
            </c:ext>
          </c:extLst>
        </c:ser>
        <c:dLbls>
          <c:dLblPos val="inEnd"/>
          <c:showLegendKey val="0"/>
          <c:showVal val="1"/>
          <c:showCatName val="0"/>
          <c:showSerName val="0"/>
          <c:showPercent val="0"/>
          <c:showBubbleSize val="0"/>
        </c:dLbls>
        <c:gapWidth val="247"/>
        <c:overlap val="-58"/>
        <c:axId val="58720"/>
        <c:axId val="51104"/>
      </c:barChart>
      <c:catAx>
        <c:axId val="58720"/>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dk1">
                    <a:lumMod val="65000"/>
                    <a:lumOff val="35000"/>
                  </a:schemeClr>
                </a:solidFill>
                <a:latin typeface="+mn-lt"/>
                <a:ea typeface="+mn-ea"/>
                <a:cs typeface="+mn-cs"/>
              </a:defRPr>
            </a:pPr>
            <a:endParaRPr lang="sr-Latn-RS"/>
          </a:p>
        </c:txPr>
        <c:crossAx val="51104"/>
        <c:crosses val="autoZero"/>
        <c:auto val="1"/>
        <c:lblAlgn val="ctr"/>
        <c:lblOffset val="100"/>
        <c:noMultiLvlLbl val="0"/>
      </c:catAx>
      <c:valAx>
        <c:axId val="51104"/>
        <c:scaling>
          <c:orientation val="minMax"/>
        </c:scaling>
        <c:delete val="0"/>
        <c:axPos val="b"/>
        <c:majorGridlines>
          <c:spPr>
            <a:ln w="9525" cap="flat" cmpd="sng" algn="ctr">
              <a:solidFill>
                <a:schemeClr val="dk1">
                  <a:lumMod val="15000"/>
                  <a:lumOff val="85000"/>
                </a:schemeClr>
              </a:solidFill>
              <a:round/>
            </a:ln>
            <a:effectLst/>
          </c:spPr>
        </c:majorGridlines>
        <c:numFmt formatCode="[$-1041A]#,##0.00;\-\ #,##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sr-Latn-RS"/>
          </a:p>
        </c:txPr>
        <c:crossAx val="58720"/>
        <c:crosses val="autoZero"/>
        <c:crossBetween val="between"/>
      </c:valAx>
      <c:spPr>
        <a:pattFill prst="ltDnDiag">
          <a:fgClr>
            <a:schemeClr val="dk1">
              <a:lumMod val="15000"/>
              <a:lumOff val="85000"/>
            </a:schemeClr>
          </a:fgClr>
          <a:bgClr>
            <a:schemeClr val="lt1"/>
          </a:bgClr>
        </a:patt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sr-Latn-R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sr-Latn-R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dPt>
            <c:idx val="0"/>
            <c:bubble3D val="0"/>
            <c:spPr>
              <a:gradFill>
                <a:gsLst>
                  <a:gs pos="100000">
                    <a:schemeClr val="accent1">
                      <a:lumMod val="60000"/>
                      <a:lumOff val="40000"/>
                    </a:schemeClr>
                  </a:gs>
                  <a:gs pos="0">
                    <a:schemeClr val="accent1"/>
                  </a:gs>
                </a:gsLst>
                <a:lin ang="5400000" scaled="0"/>
              </a:gradFill>
              <a:ln w="19050">
                <a:solidFill>
                  <a:schemeClr val="lt1"/>
                </a:solidFill>
              </a:ln>
              <a:effectLst/>
            </c:spPr>
            <c:extLst>
              <c:ext xmlns:c16="http://schemas.microsoft.com/office/drawing/2014/chart" uri="{C3380CC4-5D6E-409C-BE32-E72D297353CC}">
                <c16:uniqueId val="{00000001-6FBB-4C11-894D-5088C3978A83}"/>
              </c:ext>
            </c:extLst>
          </c:dPt>
          <c:dPt>
            <c:idx val="1"/>
            <c:bubble3D val="0"/>
            <c:spPr>
              <a:gradFill>
                <a:gsLst>
                  <a:gs pos="100000">
                    <a:schemeClr val="accent2">
                      <a:lumMod val="60000"/>
                      <a:lumOff val="40000"/>
                    </a:schemeClr>
                  </a:gs>
                  <a:gs pos="0">
                    <a:schemeClr val="accent2"/>
                  </a:gs>
                </a:gsLst>
                <a:lin ang="5400000" scaled="0"/>
              </a:gradFill>
              <a:ln w="19050">
                <a:solidFill>
                  <a:schemeClr val="lt1"/>
                </a:solidFill>
              </a:ln>
              <a:effectLst/>
            </c:spPr>
            <c:extLst>
              <c:ext xmlns:c16="http://schemas.microsoft.com/office/drawing/2014/chart" uri="{C3380CC4-5D6E-409C-BE32-E72D297353CC}">
                <c16:uniqueId val="{00000003-6FBB-4C11-894D-5088C3978A83}"/>
              </c:ext>
            </c:extLst>
          </c:dPt>
          <c:dPt>
            <c:idx val="2"/>
            <c:bubble3D val="0"/>
            <c:spPr>
              <a:gradFill>
                <a:gsLst>
                  <a:gs pos="100000">
                    <a:schemeClr val="accent3">
                      <a:lumMod val="60000"/>
                      <a:lumOff val="40000"/>
                    </a:schemeClr>
                  </a:gs>
                  <a:gs pos="0">
                    <a:schemeClr val="accent3"/>
                  </a:gs>
                </a:gsLst>
                <a:lin ang="5400000" scaled="0"/>
              </a:gradFill>
              <a:ln w="19050">
                <a:solidFill>
                  <a:schemeClr val="lt1"/>
                </a:solidFill>
              </a:ln>
              <a:effectLst/>
            </c:spPr>
            <c:extLst>
              <c:ext xmlns:c16="http://schemas.microsoft.com/office/drawing/2014/chart" uri="{C3380CC4-5D6E-409C-BE32-E72D297353CC}">
                <c16:uniqueId val="{00000005-6FBB-4C11-894D-5088C3978A83}"/>
              </c:ext>
            </c:extLst>
          </c:dPt>
          <c:dLbls>
            <c:dLbl>
              <c:idx val="0"/>
              <c:tx>
                <c:rich>
                  <a:bodyPr rot="0" spcFirstLastPara="1" vertOverflow="ellipsis" vert="horz" wrap="square" lIns="38100" tIns="19050" rIns="38100" bIns="19050" anchor="ctr" anchorCtr="1">
                    <a:noAutofit/>
                  </a:bodyPr>
                  <a:lstStyle/>
                  <a:p>
                    <a:pPr>
                      <a:defRPr sz="900" b="0" i="0" u="none" strike="noStrike" kern="1200" baseline="0">
                        <a:solidFill>
                          <a:schemeClr val="dk1">
                            <a:lumMod val="75000"/>
                            <a:lumOff val="25000"/>
                          </a:schemeClr>
                        </a:solidFill>
                        <a:latin typeface="+mn-lt"/>
                        <a:ea typeface="+mn-ea"/>
                        <a:cs typeface="+mn-cs"/>
                      </a:defRPr>
                    </a:pPr>
                    <a:fld id="{FC3CE98E-ACBC-4B68-A9CC-CB7FDC51AE9B}" type="CATEGORYNAME">
                      <a:rPr lang="en-US" smtClean="0"/>
                      <a:pPr>
                        <a:defRPr/>
                      </a:pPr>
                      <a:t>[NAZIV KATEGORIJE]</a:t>
                    </a:fld>
                    <a:r>
                      <a:rPr lang="en-US" dirty="0"/>
                      <a:t>;</a:t>
                    </a:r>
                  </a:p>
                  <a:p>
                    <a:pPr>
                      <a:defRPr/>
                    </a:pPr>
                    <a:fld id="{62EF0153-762E-44F8-AF77-5B700DD23CA6}" type="VALUE">
                      <a:rPr lang="en-US" smtClean="0"/>
                      <a:pPr>
                        <a:defRPr/>
                      </a:pPr>
                      <a:t>[VRIJEDNOST]</a:t>
                    </a:fld>
                    <a:r>
                      <a:rPr lang="en-US" baseline="0" dirty="0"/>
                      <a:t>; </a:t>
                    </a:r>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dk1">
                          <a:lumMod val="75000"/>
                          <a:lumOff val="25000"/>
                        </a:schemeClr>
                      </a:solidFill>
                      <a:latin typeface="+mn-lt"/>
                      <a:ea typeface="+mn-ea"/>
                      <a:cs typeface="+mn-cs"/>
                    </a:defRPr>
                  </a:pPr>
                  <a:endParaRPr lang="sr-Latn-RS"/>
                </a:p>
              </c:txPr>
              <c:showLegendKey val="0"/>
              <c:showVal val="1"/>
              <c:showCatName val="1"/>
              <c:showSerName val="0"/>
              <c:showPercent val="0"/>
              <c:showBubbleSize val="0"/>
              <c:extLst>
                <c:ext xmlns:c15="http://schemas.microsoft.com/office/drawing/2012/chart" uri="{CE6537A1-D6FC-4f65-9D91-7224C49458BB}">
                  <c15:layout>
                    <c:manualLayout>
                      <c:w val="0.16747165029039188"/>
                      <c:h val="0.27062766328943089"/>
                    </c:manualLayout>
                  </c15:layout>
                  <c15:dlblFieldTable/>
                  <c15:showDataLabelsRange val="0"/>
                </c:ext>
                <c:ext xmlns:c16="http://schemas.microsoft.com/office/drawing/2014/chart" uri="{C3380CC4-5D6E-409C-BE32-E72D297353CC}">
                  <c16:uniqueId val="{00000001-6FBB-4C11-894D-5088C3978A83}"/>
                </c:ext>
              </c:extLst>
            </c:dLbl>
            <c:dLbl>
              <c:idx val="1"/>
              <c:layout>
                <c:manualLayout>
                  <c:x val="0"/>
                  <c:y val="5.0926108194808979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dk1">
                            <a:lumMod val="75000"/>
                            <a:lumOff val="25000"/>
                          </a:schemeClr>
                        </a:solidFill>
                        <a:latin typeface="+mn-lt"/>
                        <a:ea typeface="+mn-ea"/>
                        <a:cs typeface="+mn-cs"/>
                      </a:defRPr>
                    </a:pPr>
                    <a:fld id="{48DFF603-7A45-4E9A-A454-97C4891CBDE1}" type="CATEGORYNAME">
                      <a:rPr lang="en-US" smtClean="0"/>
                      <a:pPr>
                        <a:defRPr/>
                      </a:pPr>
                      <a:t>[NAZIV KATEGORIJE]</a:t>
                    </a:fld>
                    <a:r>
                      <a:rPr lang="en-US" baseline="0" dirty="0"/>
                      <a:t>;</a:t>
                    </a:r>
                  </a:p>
                  <a:p>
                    <a:pPr>
                      <a:defRPr/>
                    </a:pPr>
                    <a:fld id="{D8B887BE-ABBF-451D-9E36-7551CAB47B4E}" type="VALUE">
                      <a:rPr lang="en-US" baseline="0" smtClean="0"/>
                      <a:pPr>
                        <a:defRPr/>
                      </a:pPr>
                      <a:t>[VRIJEDNOST]</a:t>
                    </a:fld>
                    <a:endParaRPr lang="en-US" baseline="0" dirty="0"/>
                  </a:p>
                  <a:p>
                    <a:pPr>
                      <a:defRPr/>
                    </a:pPr>
                    <a:endParaRPr lang="hr-HR"/>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dk1">
                          <a:lumMod val="75000"/>
                          <a:lumOff val="25000"/>
                        </a:schemeClr>
                      </a:solidFill>
                      <a:latin typeface="+mn-lt"/>
                      <a:ea typeface="+mn-ea"/>
                      <a:cs typeface="+mn-cs"/>
                    </a:defRPr>
                  </a:pPr>
                  <a:endParaRPr lang="sr-Latn-RS"/>
                </a:p>
              </c:txPr>
              <c:showLegendKey val="0"/>
              <c:showVal val="1"/>
              <c:showCatName val="1"/>
              <c:showSerName val="0"/>
              <c:showPercent val="0"/>
              <c:showBubbleSize val="0"/>
              <c:extLst>
                <c:ext xmlns:c15="http://schemas.microsoft.com/office/drawing/2012/chart" uri="{CE6537A1-D6FC-4f65-9D91-7224C49458BB}">
                  <c15:layout>
                    <c:manualLayout>
                      <c:w val="0.17"/>
                      <c:h val="0.33761592300962373"/>
                    </c:manualLayout>
                  </c15:layout>
                  <c15:dlblFieldTable/>
                  <c15:showDataLabelsRange val="0"/>
                </c:ext>
                <c:ext xmlns:c16="http://schemas.microsoft.com/office/drawing/2014/chart" uri="{C3380CC4-5D6E-409C-BE32-E72D297353CC}">
                  <c16:uniqueId val="{00000003-6FBB-4C11-894D-5088C3978A83}"/>
                </c:ext>
              </c:extLst>
            </c:dLbl>
            <c:dLbl>
              <c:idx val="2"/>
              <c:tx>
                <c:rich>
                  <a:bodyPr/>
                  <a:lstStyle/>
                  <a:p>
                    <a:fld id="{CFA8C382-13E2-4C5B-822A-89AA935CB0A6}" type="CATEGORYNAME">
                      <a:rPr lang="pl-PL"/>
                      <a:pPr/>
                      <a:t>[NAZIV KATEGORIJE]</a:t>
                    </a:fld>
                    <a:r>
                      <a:rPr lang="pl-PL" baseline="0" dirty="0"/>
                      <a:t>; </a:t>
                    </a:r>
                  </a:p>
                  <a:p>
                    <a:fld id="{738774B4-C6D7-4552-A736-263ED8D6E361}" type="VALUE">
                      <a:rPr lang="pl-PL" baseline="0" smtClean="0"/>
                      <a:pPr/>
                      <a:t>[VRIJEDNOST]</a:t>
                    </a:fld>
                    <a:endParaRPr lang="hr-HR"/>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6FBB-4C11-894D-5088C3978A8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sr-Latn-RS"/>
              </a:p>
            </c:txPr>
            <c:showLegendKey val="0"/>
            <c:showVal val="1"/>
            <c:showCatName val="1"/>
            <c:showSerName val="0"/>
            <c:showPercent val="0"/>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List1!$B$11:$B$13</c:f>
              <c:strCache>
                <c:ptCount val="3"/>
                <c:pt idx="0">
                  <c:v>Rashodi za nabavu neproizvedene dugotrajne imovine</c:v>
                </c:pt>
                <c:pt idx="1">
                  <c:v>Rashodi za nabavu proizvedene dugotrajne imovine</c:v>
                </c:pt>
                <c:pt idx="2">
                  <c:v>Rashodi za dodatna ulaganja na nefinancijskoj imovini</c:v>
                </c:pt>
              </c:strCache>
            </c:strRef>
          </c:cat>
          <c:val>
            <c:numRef>
              <c:f>List1!$C$11:$C$13</c:f>
              <c:numCache>
                <c:formatCode>#,##0.00</c:formatCode>
                <c:ptCount val="3"/>
                <c:pt idx="0">
                  <c:v>52000</c:v>
                </c:pt>
                <c:pt idx="1">
                  <c:v>30598370</c:v>
                </c:pt>
                <c:pt idx="2">
                  <c:v>23909000</c:v>
                </c:pt>
              </c:numCache>
            </c:numRef>
          </c:val>
          <c:extLst>
            <c:ext xmlns:c16="http://schemas.microsoft.com/office/drawing/2014/chart" uri="{C3380CC4-5D6E-409C-BE32-E72D297353CC}">
              <c16:uniqueId val="{00000006-6FBB-4C11-894D-5088C3978A83}"/>
            </c:ext>
          </c:extLst>
        </c:ser>
        <c:dLbls>
          <c:showLegendKey val="0"/>
          <c:showVal val="1"/>
          <c:showCatName val="0"/>
          <c:showSerName val="0"/>
          <c:showPercent val="0"/>
          <c:showBubbleSize val="0"/>
          <c:showLeaderLines val="1"/>
        </c:dLbls>
        <c:firstSliceAng val="0"/>
        <c:holeSize val="7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a:pPr>
      <a:endParaRPr lang="sr-Latn-R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924530388454068"/>
          <c:y val="4.6776459085665877E-2"/>
          <c:w val="0.75626828664696311"/>
          <c:h val="0.85719049938976311"/>
        </c:manualLayout>
      </c:layout>
      <c:barChart>
        <c:barDir val="bar"/>
        <c:grouping val="clustered"/>
        <c:varyColors val="0"/>
        <c:ser>
          <c:idx val="0"/>
          <c:order val="0"/>
          <c:spPr>
            <a:solidFill>
              <a:schemeClr val="accent1"/>
            </a:solidFill>
            <a:ln>
              <a:noFill/>
            </a:ln>
            <a:effectLst/>
          </c:spPr>
          <c:invertIfNegative val="0"/>
          <c:cat>
            <c:strRef>
              <c:f>Sheet2!$B$5:$B$14</c:f>
              <c:strCache>
                <c:ptCount val="10"/>
                <c:pt idx="0">
                  <c:v>Opće javne usluge</c:v>
                </c:pt>
                <c:pt idx="1">
                  <c:v>Obrana</c:v>
                </c:pt>
                <c:pt idx="2">
                  <c:v>Javni red i sigurnost</c:v>
                </c:pt>
                <c:pt idx="3">
                  <c:v>Ekonomski poslovi</c:v>
                </c:pt>
                <c:pt idx="4">
                  <c:v>Zaštita okoliša</c:v>
                </c:pt>
                <c:pt idx="5">
                  <c:v>Usluge unapređenja stanovanja i zajednice</c:v>
                </c:pt>
                <c:pt idx="6">
                  <c:v>Zdravstvo</c:v>
                </c:pt>
                <c:pt idx="7">
                  <c:v>Rekreacija, kultura i religija</c:v>
                </c:pt>
                <c:pt idx="8">
                  <c:v>Obrazovanje</c:v>
                </c:pt>
                <c:pt idx="9">
                  <c:v>Socijalna zaštita</c:v>
                </c:pt>
              </c:strCache>
            </c:strRef>
          </c:cat>
          <c:val>
            <c:numRef>
              <c:f>Sheet2!$C$5:$C$14</c:f>
              <c:numCache>
                <c:formatCode>[$-1041A]#,##0.00;\-\ #,##0.00</c:formatCode>
                <c:ptCount val="10"/>
                <c:pt idx="0">
                  <c:v>16228000</c:v>
                </c:pt>
                <c:pt idx="1">
                  <c:v>70000</c:v>
                </c:pt>
                <c:pt idx="2">
                  <c:v>4885400</c:v>
                </c:pt>
                <c:pt idx="3">
                  <c:v>13428500</c:v>
                </c:pt>
                <c:pt idx="4">
                  <c:v>5825000</c:v>
                </c:pt>
                <c:pt idx="5">
                  <c:v>27722600</c:v>
                </c:pt>
                <c:pt idx="6">
                  <c:v>210000</c:v>
                </c:pt>
                <c:pt idx="7">
                  <c:v>39360150</c:v>
                </c:pt>
                <c:pt idx="8">
                  <c:v>48672250</c:v>
                </c:pt>
                <c:pt idx="9">
                  <c:v>9428900</c:v>
                </c:pt>
              </c:numCache>
            </c:numRef>
          </c:val>
          <c:extLst>
            <c:ext xmlns:c16="http://schemas.microsoft.com/office/drawing/2014/chart" uri="{C3380CC4-5D6E-409C-BE32-E72D297353CC}">
              <c16:uniqueId val="{00000000-D783-437C-BC4B-D56EAEA39DC4}"/>
            </c:ext>
          </c:extLst>
        </c:ser>
        <c:dLbls>
          <c:showLegendKey val="0"/>
          <c:showVal val="0"/>
          <c:showCatName val="0"/>
          <c:showSerName val="0"/>
          <c:showPercent val="0"/>
          <c:showBubbleSize val="0"/>
        </c:dLbls>
        <c:gapWidth val="247"/>
        <c:axId val="51648"/>
        <c:axId val="49472"/>
      </c:barChart>
      <c:catAx>
        <c:axId val="51648"/>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dk1">
                    <a:lumMod val="65000"/>
                    <a:lumOff val="35000"/>
                  </a:schemeClr>
                </a:solidFill>
                <a:latin typeface="+mn-lt"/>
                <a:ea typeface="+mn-ea"/>
                <a:cs typeface="+mn-cs"/>
              </a:defRPr>
            </a:pPr>
            <a:endParaRPr lang="sr-Latn-RS"/>
          </a:p>
        </c:txPr>
        <c:crossAx val="49472"/>
        <c:crosses val="autoZero"/>
        <c:auto val="1"/>
        <c:lblAlgn val="ctr"/>
        <c:lblOffset val="100"/>
        <c:noMultiLvlLbl val="0"/>
      </c:catAx>
      <c:valAx>
        <c:axId val="49472"/>
        <c:scaling>
          <c:orientation val="minMax"/>
        </c:scaling>
        <c:delete val="0"/>
        <c:axPos val="b"/>
        <c:majorGridlines>
          <c:spPr>
            <a:ln w="9525" cap="flat" cmpd="sng" algn="ctr">
              <a:solidFill>
                <a:schemeClr val="dk1">
                  <a:lumMod val="15000"/>
                  <a:lumOff val="85000"/>
                </a:schemeClr>
              </a:solidFill>
              <a:round/>
            </a:ln>
            <a:effectLst/>
          </c:spPr>
        </c:majorGridlines>
        <c:numFmt formatCode="[$-1041A]#,##0.00;\-\ #,##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sr-Latn-RS"/>
          </a:p>
        </c:txPr>
        <c:crossAx val="51648"/>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sr-Latn-R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List3!$B$2</c:f>
              <c:strCache>
                <c:ptCount val="1"/>
                <c:pt idx="0">
                  <c:v>OPĆI PRIHODI I PRIMICI</c:v>
                </c:pt>
              </c:strCache>
            </c:strRef>
          </c:tx>
          <c:spPr>
            <a:solidFill>
              <a:schemeClr val="accent1"/>
            </a:solidFill>
            <a:ln>
              <a:noFill/>
            </a:ln>
            <a:effectLst/>
          </c:spPr>
          <c:invertIfNegative val="0"/>
          <c:cat>
            <c:strRef>
              <c:f>List3!$C$1:$E$1</c:f>
              <c:strCache>
                <c:ptCount val="2"/>
                <c:pt idx="0">
                  <c:v>GRAD</c:v>
                </c:pt>
                <c:pt idx="1">
                  <c:v>PRORAČUNSKI KORISNIK</c:v>
                </c:pt>
              </c:strCache>
            </c:strRef>
          </c:cat>
          <c:val>
            <c:numRef>
              <c:f>List3!$C$2:$E$2</c:f>
              <c:numCache>
                <c:formatCode>#,##0.00_ ;\-#,##0.00\ </c:formatCode>
                <c:ptCount val="2"/>
                <c:pt idx="0" formatCode="[$-1041A]#,##0.00;\-\ #,##0.00">
                  <c:v>42971600</c:v>
                </c:pt>
                <c:pt idx="1">
                  <c:v>26445800</c:v>
                </c:pt>
              </c:numCache>
            </c:numRef>
          </c:val>
          <c:extLst>
            <c:ext xmlns:c16="http://schemas.microsoft.com/office/drawing/2014/chart" uri="{C3380CC4-5D6E-409C-BE32-E72D297353CC}">
              <c16:uniqueId val="{00000000-43CA-4036-BDB5-FD95394061CB}"/>
            </c:ext>
          </c:extLst>
        </c:ser>
        <c:ser>
          <c:idx val="1"/>
          <c:order val="1"/>
          <c:tx>
            <c:strRef>
              <c:f>List3!$B$3</c:f>
              <c:strCache>
                <c:ptCount val="1"/>
                <c:pt idx="0">
                  <c:v>VLASTITI PRIHODI</c:v>
                </c:pt>
              </c:strCache>
            </c:strRef>
          </c:tx>
          <c:spPr>
            <a:solidFill>
              <a:schemeClr val="accent2"/>
            </a:solidFill>
            <a:ln>
              <a:noFill/>
            </a:ln>
            <a:effectLst/>
          </c:spPr>
          <c:invertIfNegative val="0"/>
          <c:cat>
            <c:strRef>
              <c:f>List3!$C$1:$E$1</c:f>
              <c:strCache>
                <c:ptCount val="2"/>
                <c:pt idx="0">
                  <c:v>GRAD</c:v>
                </c:pt>
                <c:pt idx="1">
                  <c:v>PRORAČUNSKI KORISNIK</c:v>
                </c:pt>
              </c:strCache>
            </c:strRef>
          </c:cat>
          <c:val>
            <c:numRef>
              <c:f>List3!$C$3:$E$3</c:f>
              <c:numCache>
                <c:formatCode>#,##0.00_ ;\-#,##0.00\ </c:formatCode>
                <c:ptCount val="2"/>
                <c:pt idx="1">
                  <c:v>760500</c:v>
                </c:pt>
              </c:numCache>
            </c:numRef>
          </c:val>
          <c:extLst>
            <c:ext xmlns:c16="http://schemas.microsoft.com/office/drawing/2014/chart" uri="{C3380CC4-5D6E-409C-BE32-E72D297353CC}">
              <c16:uniqueId val="{00000001-43CA-4036-BDB5-FD95394061CB}"/>
            </c:ext>
          </c:extLst>
        </c:ser>
        <c:ser>
          <c:idx val="3"/>
          <c:order val="3"/>
          <c:tx>
            <c:strRef>
              <c:f>List3!$B$5</c:f>
              <c:strCache>
                <c:ptCount val="1"/>
                <c:pt idx="0">
                  <c:v>POMOĆI</c:v>
                </c:pt>
              </c:strCache>
            </c:strRef>
          </c:tx>
          <c:spPr>
            <a:solidFill>
              <a:schemeClr val="accent4"/>
            </a:solidFill>
            <a:ln>
              <a:noFill/>
            </a:ln>
            <a:effectLst/>
          </c:spPr>
          <c:invertIfNegative val="0"/>
          <c:cat>
            <c:strRef>
              <c:f>List3!$C$1:$E$1</c:f>
              <c:strCache>
                <c:ptCount val="2"/>
                <c:pt idx="0">
                  <c:v>GRAD</c:v>
                </c:pt>
                <c:pt idx="1">
                  <c:v>PRORAČUNSKI KORISNIK</c:v>
                </c:pt>
              </c:strCache>
            </c:strRef>
          </c:cat>
          <c:val>
            <c:numRef>
              <c:f>List3!$C$5:$E$5</c:f>
              <c:numCache>
                <c:formatCode>#,##0.00_ ;\-#,##0.00\ </c:formatCode>
                <c:ptCount val="2"/>
                <c:pt idx="0" formatCode="[$-1041A]#,##0.00;\-\ #,##0.00">
                  <c:v>40409080</c:v>
                </c:pt>
                <c:pt idx="1">
                  <c:v>27884570</c:v>
                </c:pt>
              </c:numCache>
            </c:numRef>
          </c:val>
          <c:extLst>
            <c:ext xmlns:c16="http://schemas.microsoft.com/office/drawing/2014/chart" uri="{C3380CC4-5D6E-409C-BE32-E72D297353CC}">
              <c16:uniqueId val="{00000002-43CA-4036-BDB5-FD95394061CB}"/>
            </c:ext>
          </c:extLst>
        </c:ser>
        <c:ser>
          <c:idx val="4"/>
          <c:order val="4"/>
          <c:tx>
            <c:strRef>
              <c:f>List3!$B$6</c:f>
              <c:strCache>
                <c:ptCount val="1"/>
                <c:pt idx="0">
                  <c:v>DONACIJE</c:v>
                </c:pt>
              </c:strCache>
            </c:strRef>
          </c:tx>
          <c:spPr>
            <a:solidFill>
              <a:schemeClr val="accent5"/>
            </a:solidFill>
            <a:ln>
              <a:noFill/>
            </a:ln>
            <a:effectLst/>
          </c:spPr>
          <c:invertIfNegative val="0"/>
          <c:cat>
            <c:strRef>
              <c:f>List3!$C$1:$E$1</c:f>
              <c:strCache>
                <c:ptCount val="2"/>
                <c:pt idx="0">
                  <c:v>GRAD</c:v>
                </c:pt>
                <c:pt idx="1">
                  <c:v>PRORAČUNSKI KORISNIK</c:v>
                </c:pt>
              </c:strCache>
            </c:strRef>
          </c:cat>
          <c:val>
            <c:numRef>
              <c:f>List3!$C$6:$E$6</c:f>
              <c:numCache>
                <c:formatCode>#,##0.00_ ;\-#,##0.00\ </c:formatCode>
                <c:ptCount val="2"/>
                <c:pt idx="0" formatCode="[$-1041A]#,##0.00;\-\ #,##0.00">
                  <c:v>0</c:v>
                </c:pt>
                <c:pt idx="1">
                  <c:v>116000</c:v>
                </c:pt>
              </c:numCache>
            </c:numRef>
          </c:val>
          <c:extLst>
            <c:ext xmlns:c16="http://schemas.microsoft.com/office/drawing/2014/chart" uri="{C3380CC4-5D6E-409C-BE32-E72D297353CC}">
              <c16:uniqueId val="{00000003-43CA-4036-BDB5-FD95394061CB}"/>
            </c:ext>
          </c:extLst>
        </c:ser>
        <c:ser>
          <c:idx val="5"/>
          <c:order val="5"/>
          <c:tx>
            <c:strRef>
              <c:f>List3!$B$7</c:f>
              <c:strCache>
                <c:ptCount val="1"/>
                <c:pt idx="0">
                  <c:v>PRIHOD OD PRODAJE NEFINANCIJSKE IMOVINE</c:v>
                </c:pt>
              </c:strCache>
            </c:strRef>
          </c:tx>
          <c:spPr>
            <a:solidFill>
              <a:schemeClr val="accent6"/>
            </a:solidFill>
            <a:ln>
              <a:noFill/>
            </a:ln>
            <a:effectLst/>
          </c:spPr>
          <c:invertIfNegative val="0"/>
          <c:cat>
            <c:strRef>
              <c:f>List3!$C$1:$E$1</c:f>
              <c:strCache>
                <c:ptCount val="2"/>
                <c:pt idx="0">
                  <c:v>GRAD</c:v>
                </c:pt>
                <c:pt idx="1">
                  <c:v>PRORAČUNSKI KORISNIK</c:v>
                </c:pt>
              </c:strCache>
            </c:strRef>
          </c:cat>
          <c:val>
            <c:numRef>
              <c:f>List3!$C$7:$E$7</c:f>
              <c:numCache>
                <c:formatCode>#,##0.00_ ;\-#,##0.00\ </c:formatCode>
                <c:ptCount val="2"/>
                <c:pt idx="0" formatCode="[$-1041A]#,##0.00;\-\ #,##0.00">
                  <c:v>2250000</c:v>
                </c:pt>
                <c:pt idx="1">
                  <c:v>40000</c:v>
                </c:pt>
              </c:numCache>
            </c:numRef>
          </c:val>
          <c:extLst>
            <c:ext xmlns:c16="http://schemas.microsoft.com/office/drawing/2014/chart" uri="{C3380CC4-5D6E-409C-BE32-E72D297353CC}">
              <c16:uniqueId val="{00000004-43CA-4036-BDB5-FD95394061CB}"/>
            </c:ext>
          </c:extLst>
        </c:ser>
        <c:ser>
          <c:idx val="6"/>
          <c:order val="6"/>
          <c:tx>
            <c:strRef>
              <c:f>List3!$B$8</c:f>
              <c:strCache>
                <c:ptCount val="1"/>
                <c:pt idx="0">
                  <c:v>NAMJENSKI PRIMICI OD ZADUŽIVANJA</c:v>
                </c:pt>
              </c:strCache>
            </c:strRef>
          </c:tx>
          <c:spPr>
            <a:solidFill>
              <a:schemeClr val="accent1">
                <a:lumMod val="60000"/>
              </a:schemeClr>
            </a:solidFill>
            <a:ln>
              <a:noFill/>
            </a:ln>
            <a:effectLst/>
          </c:spPr>
          <c:invertIfNegative val="0"/>
          <c:cat>
            <c:strRef>
              <c:f>List3!$C$1:$E$1</c:f>
              <c:strCache>
                <c:ptCount val="2"/>
                <c:pt idx="0">
                  <c:v>GRAD</c:v>
                </c:pt>
                <c:pt idx="1">
                  <c:v>PRORAČUNSKI KORISNIK</c:v>
                </c:pt>
              </c:strCache>
            </c:strRef>
          </c:cat>
          <c:val>
            <c:numRef>
              <c:f>List3!$C$8:$E$8</c:f>
              <c:numCache>
                <c:formatCode>#,##0.00_ ;\-#,##0.00\ </c:formatCode>
                <c:ptCount val="2"/>
                <c:pt idx="0" formatCode="[$-1041A]#,##0.00;\-\ #,##0.00">
                  <c:v>12500000</c:v>
                </c:pt>
                <c:pt idx="1">
                  <c:v>0</c:v>
                </c:pt>
              </c:numCache>
            </c:numRef>
          </c:val>
          <c:extLst>
            <c:ext xmlns:c16="http://schemas.microsoft.com/office/drawing/2014/chart" uri="{C3380CC4-5D6E-409C-BE32-E72D297353CC}">
              <c16:uniqueId val="{00000005-43CA-4036-BDB5-FD95394061CB}"/>
            </c:ext>
          </c:extLst>
        </c:ser>
        <c:ser>
          <c:idx val="2"/>
          <c:order val="2"/>
          <c:tx>
            <c:strRef>
              <c:f>List3!$B$4</c:f>
              <c:strCache>
                <c:ptCount val="1"/>
                <c:pt idx="0">
                  <c:v>PRIHODI ZA POSEBNE NAMJENE</c:v>
                </c:pt>
              </c:strCache>
            </c:strRef>
          </c:tx>
          <c:spPr>
            <a:solidFill>
              <a:schemeClr val="accent3"/>
            </a:solidFill>
            <a:ln>
              <a:noFill/>
            </a:ln>
            <a:effectLst/>
          </c:spPr>
          <c:invertIfNegative val="0"/>
          <c:cat>
            <c:strRef>
              <c:f>List3!$C$1:$E$1</c:f>
              <c:strCache>
                <c:ptCount val="2"/>
                <c:pt idx="0">
                  <c:v>GRAD</c:v>
                </c:pt>
                <c:pt idx="1">
                  <c:v>PRORAČUNSKI KORISNIK</c:v>
                </c:pt>
              </c:strCache>
            </c:strRef>
          </c:cat>
          <c:val>
            <c:numRef>
              <c:f>List3!$C$4:$E$4</c:f>
              <c:numCache>
                <c:formatCode>#,##0.00_ ;\-#,##0.00\ </c:formatCode>
                <c:ptCount val="2"/>
                <c:pt idx="0" formatCode="[$-1041A]#,##0.00;\-\ #,##0.00">
                  <c:v>12830000</c:v>
                </c:pt>
                <c:pt idx="1">
                  <c:v>3583250</c:v>
                </c:pt>
              </c:numCache>
            </c:numRef>
          </c:val>
          <c:extLst>
            <c:ext xmlns:c16="http://schemas.microsoft.com/office/drawing/2014/chart" uri="{C3380CC4-5D6E-409C-BE32-E72D297353CC}">
              <c16:uniqueId val="{00000006-43CA-4036-BDB5-FD95394061CB}"/>
            </c:ext>
          </c:extLst>
        </c:ser>
        <c:dLbls>
          <c:showLegendKey val="0"/>
          <c:showVal val="0"/>
          <c:showCatName val="0"/>
          <c:showSerName val="0"/>
          <c:showPercent val="0"/>
          <c:showBubbleSize val="0"/>
        </c:dLbls>
        <c:gapWidth val="267"/>
        <c:overlap val="-43"/>
        <c:axId val="60352"/>
        <c:axId val="56000"/>
      </c:barChart>
      <c:catAx>
        <c:axId val="60352"/>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dk1">
                    <a:lumMod val="65000"/>
                    <a:lumOff val="35000"/>
                  </a:schemeClr>
                </a:solidFill>
                <a:latin typeface="+mn-lt"/>
                <a:ea typeface="+mn-ea"/>
                <a:cs typeface="+mn-cs"/>
              </a:defRPr>
            </a:pPr>
            <a:endParaRPr lang="sr-Latn-RS"/>
          </a:p>
        </c:txPr>
        <c:crossAx val="56000"/>
        <c:crosses val="autoZero"/>
        <c:auto val="1"/>
        <c:lblAlgn val="ctr"/>
        <c:lblOffset val="100"/>
        <c:noMultiLvlLbl val="0"/>
      </c:catAx>
      <c:valAx>
        <c:axId val="56000"/>
        <c:scaling>
          <c:orientation val="minMax"/>
        </c:scaling>
        <c:delete val="0"/>
        <c:axPos val="l"/>
        <c:majorGridlines>
          <c:spPr>
            <a:ln w="9525" cap="flat" cmpd="sng" algn="ctr">
              <a:solidFill>
                <a:schemeClr val="dk1">
                  <a:lumMod val="15000"/>
                  <a:lumOff val="85000"/>
                </a:schemeClr>
              </a:solidFill>
              <a:round/>
            </a:ln>
            <a:effectLst/>
          </c:spPr>
        </c:majorGridlines>
        <c:numFmt formatCode="[$-1041A]#,##0.00;\-\ #,##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sr-Latn-RS"/>
          </a:p>
        </c:txPr>
        <c:crossAx val="60352"/>
        <c:crosses val="autoZero"/>
        <c:crossBetween val="between"/>
      </c:valAx>
      <c:spPr>
        <a:pattFill prst="ltDnDiag">
          <a:fgClr>
            <a:schemeClr val="dk1">
              <a:lumMod val="15000"/>
              <a:lumOff val="85000"/>
            </a:schemeClr>
          </a:fgClr>
          <a:bgClr>
            <a:schemeClr val="lt1"/>
          </a:bgClr>
        </a:patt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sr-Latn-R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sr-Latn-R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21">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5.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21">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7.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7F3C4C-3810-4FB0-A7BA-E22561A25CE1}" type="doc">
      <dgm:prSet loTypeId="urn:microsoft.com/office/officeart/2005/8/layout/orgChart1" loCatId="hierarchy" qsTypeId="urn:microsoft.com/office/officeart/2005/8/quickstyle/3d3" qsCatId="3D" csTypeId="urn:microsoft.com/office/officeart/2005/8/colors/accent1_2" csCatId="accent1" phldr="1"/>
      <dgm:spPr/>
    </dgm:pt>
    <dgm:pt modelId="{CA490A1C-D7D1-49B3-B975-51091740FFD1}">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b="0" i="0" u="none" strike="noStrike" cap="none" normalizeH="0" baseline="0">
              <a:ln/>
              <a:effectLst/>
              <a:latin typeface="Calibri" panose="020F0502020204030204" pitchFamily="34" charset="0"/>
              <a:ea typeface="Times New Roman" panose="02020603050405020304" pitchFamily="18" charset="0"/>
              <a:cs typeface="Times New Roman" panose="02020603050405020304" pitchFamily="18" charset="0"/>
            </a:rPr>
            <a:t>PRORAČUN</a:t>
          </a:r>
          <a:endParaRPr kumimoji="0" lang="sr-Latn-RS" altLang="sr-Latn-RS" b="0" i="0" u="none" strike="noStrike" cap="none" normalizeH="0" baseline="0">
            <a:ln/>
            <a:effectLst/>
            <a:latin typeface="Arial" panose="020B0604020202020204" pitchFamily="34" charset="0"/>
          </a:endParaRPr>
        </a:p>
      </dgm:t>
    </dgm:pt>
    <dgm:pt modelId="{145C62F4-90F1-4AD2-8F64-BA380EADCCDA}" type="parTrans" cxnId="{9BF3AF26-3D89-4A36-B55C-D3287B31FBB2}">
      <dgm:prSet/>
      <dgm:spPr/>
      <dgm:t>
        <a:bodyPr/>
        <a:lstStyle/>
        <a:p>
          <a:endParaRPr lang="hr-HR"/>
        </a:p>
      </dgm:t>
    </dgm:pt>
    <dgm:pt modelId="{9397F301-BD01-42B5-91EC-C95E4800C4B5}" type="sibTrans" cxnId="{9BF3AF26-3D89-4A36-B55C-D3287B31FBB2}">
      <dgm:prSet/>
      <dgm:spPr/>
      <dgm:t>
        <a:bodyPr/>
        <a:lstStyle/>
        <a:p>
          <a:endParaRPr lang="hr-HR"/>
        </a:p>
      </dgm:t>
    </dgm:pt>
    <dgm:pt modelId="{A3D02A9C-461A-48D4-BF59-216841C1065C}">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b="0" i="0" u="none" strike="noStrike" cap="none" normalizeH="0" baseline="0">
              <a:ln/>
              <a:effectLst/>
              <a:latin typeface="Calibri" panose="020F0502020204030204" pitchFamily="34" charset="0"/>
              <a:ea typeface="Times New Roman" panose="02020603050405020304" pitchFamily="18" charset="0"/>
              <a:cs typeface="Times New Roman" panose="02020603050405020304" pitchFamily="18" charset="0"/>
            </a:rPr>
            <a:t>OPĆI DIO</a:t>
          </a:r>
          <a:endParaRPr kumimoji="0" lang="sr-Latn-RS" altLang="sr-Latn-RS" b="0" i="0" u="none" strike="noStrike" cap="none" normalizeH="0" baseline="0">
            <a:ln/>
            <a:effectLst/>
            <a:latin typeface="Arial" panose="020B0604020202020204" pitchFamily="34" charset="0"/>
          </a:endParaRPr>
        </a:p>
      </dgm:t>
    </dgm:pt>
    <dgm:pt modelId="{32A83E53-894D-45DE-956D-94DBB14AD998}" type="parTrans" cxnId="{1C88FF21-F576-4E8B-BA0F-1C551323BF26}">
      <dgm:prSet/>
      <dgm:spPr/>
      <dgm:t>
        <a:bodyPr/>
        <a:lstStyle/>
        <a:p>
          <a:endParaRPr lang="hr-HR"/>
        </a:p>
      </dgm:t>
    </dgm:pt>
    <dgm:pt modelId="{58412E9C-E442-4A0E-BDDE-B9BFA77B4116}" type="sibTrans" cxnId="{1C88FF21-F576-4E8B-BA0F-1C551323BF26}">
      <dgm:prSet/>
      <dgm:spPr/>
      <dgm:t>
        <a:bodyPr/>
        <a:lstStyle/>
        <a:p>
          <a:endParaRPr lang="hr-HR"/>
        </a:p>
      </dgm:t>
    </dgm:pt>
    <dgm:pt modelId="{7710E707-0063-46D0-ADFB-6DF0190E7C25}">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b="0" i="0" u="none" strike="noStrike" cap="none" normalizeH="0" baseline="0" dirty="0">
              <a:ln/>
              <a:effectLst/>
              <a:latin typeface="Calibri" panose="020F0502020204030204" pitchFamily="34" charset="0"/>
              <a:ea typeface="Times New Roman" panose="02020603050405020304" pitchFamily="18" charset="0"/>
              <a:cs typeface="Times New Roman" panose="02020603050405020304" pitchFamily="18" charset="0"/>
            </a:rPr>
            <a:t>RAČUN PRIHODA I RASHODA</a:t>
          </a:r>
          <a:endParaRPr kumimoji="0" lang="sr-Latn-RS" altLang="sr-Latn-RS" b="0" i="0" u="none" strike="noStrike" cap="none" normalizeH="0" baseline="0" dirty="0">
            <a:ln/>
            <a:effectLst/>
            <a:latin typeface="Arial" panose="020B0604020202020204" pitchFamily="34" charset="0"/>
          </a:endParaRPr>
        </a:p>
      </dgm:t>
    </dgm:pt>
    <dgm:pt modelId="{FD6264F2-8841-4CE1-9728-21F50C3BC794}" type="parTrans" cxnId="{A02CF9D4-AD71-415E-A752-F2E8D1048FE3}">
      <dgm:prSet/>
      <dgm:spPr/>
      <dgm:t>
        <a:bodyPr/>
        <a:lstStyle/>
        <a:p>
          <a:endParaRPr lang="hr-HR"/>
        </a:p>
      </dgm:t>
    </dgm:pt>
    <dgm:pt modelId="{B6FDA8A1-5436-41A6-AFEE-66E174EAAF5E}" type="sibTrans" cxnId="{A02CF9D4-AD71-415E-A752-F2E8D1048FE3}">
      <dgm:prSet/>
      <dgm:spPr/>
      <dgm:t>
        <a:bodyPr/>
        <a:lstStyle/>
        <a:p>
          <a:endParaRPr lang="hr-HR"/>
        </a:p>
      </dgm:t>
    </dgm:pt>
    <dgm:pt modelId="{19005BCD-3824-434A-8ACB-8B0370E5D7C2}">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b="0" i="0" u="none" strike="noStrike" cap="none" normalizeH="0" baseline="0">
              <a:ln/>
              <a:effectLst/>
              <a:latin typeface="Calibri" panose="020F0502020204030204" pitchFamily="34" charset="0"/>
              <a:ea typeface="Times New Roman" panose="02020603050405020304" pitchFamily="18" charset="0"/>
              <a:cs typeface="Times New Roman" panose="02020603050405020304" pitchFamily="18" charset="0"/>
            </a:rPr>
            <a:t>PRIHODI</a:t>
          </a:r>
          <a:endParaRPr kumimoji="0" lang="sr-Latn-RS" altLang="sr-Latn-RS" b="0" i="0" u="none" strike="noStrike" cap="none" normalizeH="0" baseline="0">
            <a:ln/>
            <a:effectLst/>
            <a:latin typeface="Arial" panose="020B0604020202020204" pitchFamily="34" charset="0"/>
          </a:endParaRPr>
        </a:p>
      </dgm:t>
    </dgm:pt>
    <dgm:pt modelId="{DE484409-B7B8-4766-8B92-DAA81ED8B2EB}" type="parTrans" cxnId="{9AFD1465-7533-4A17-A53D-53977A2CC58D}">
      <dgm:prSet/>
      <dgm:spPr/>
      <dgm:t>
        <a:bodyPr/>
        <a:lstStyle/>
        <a:p>
          <a:endParaRPr lang="hr-HR"/>
        </a:p>
      </dgm:t>
    </dgm:pt>
    <dgm:pt modelId="{73AB836B-8A7A-461B-9DF3-FB227324A7B9}" type="sibTrans" cxnId="{9AFD1465-7533-4A17-A53D-53977A2CC58D}">
      <dgm:prSet/>
      <dgm:spPr/>
      <dgm:t>
        <a:bodyPr/>
        <a:lstStyle/>
        <a:p>
          <a:endParaRPr lang="hr-HR"/>
        </a:p>
      </dgm:t>
    </dgm:pt>
    <dgm:pt modelId="{9F647A39-F2E5-45B9-8396-AD9CBBCF2EE3}">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b="0" i="0" u="none" strike="noStrike" cap="none" normalizeH="0" baseline="0" dirty="0">
              <a:ln/>
              <a:effectLst/>
              <a:latin typeface="Calibri" panose="020F0502020204030204" pitchFamily="34" charset="0"/>
              <a:ea typeface="Times New Roman" panose="02020603050405020304" pitchFamily="18" charset="0"/>
              <a:cs typeface="Times New Roman" panose="02020603050405020304" pitchFamily="18" charset="0"/>
            </a:rPr>
            <a:t>RASHODI</a:t>
          </a:r>
          <a:endParaRPr kumimoji="0" lang="sr-Latn-RS" altLang="sr-Latn-RS" b="0" i="0" u="none" strike="noStrike" cap="none" normalizeH="0" baseline="0" dirty="0">
            <a:ln/>
            <a:effectLst/>
          </a:endParaRPr>
        </a:p>
      </dgm:t>
    </dgm:pt>
    <dgm:pt modelId="{5A422E3B-8FCD-4C19-97B3-C8F96B3F3150}" type="parTrans" cxnId="{3710095C-7297-4D5D-AC64-2FFF63A84CBF}">
      <dgm:prSet/>
      <dgm:spPr/>
      <dgm:t>
        <a:bodyPr/>
        <a:lstStyle/>
        <a:p>
          <a:endParaRPr lang="hr-HR"/>
        </a:p>
      </dgm:t>
    </dgm:pt>
    <dgm:pt modelId="{00C99ADD-9CE2-4C3D-ACB3-A14467B10DD3}" type="sibTrans" cxnId="{3710095C-7297-4D5D-AC64-2FFF63A84CBF}">
      <dgm:prSet/>
      <dgm:spPr/>
      <dgm:t>
        <a:bodyPr/>
        <a:lstStyle/>
        <a:p>
          <a:endParaRPr lang="hr-HR"/>
        </a:p>
      </dgm:t>
    </dgm:pt>
    <dgm:pt modelId="{AD64AF3D-8CBF-4848-83B4-B6C3C8F0092D}">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b="0" i="0" u="none" strike="noStrike" cap="none" normalizeH="0" baseline="0" dirty="0">
              <a:ln/>
              <a:effectLst/>
              <a:latin typeface="Calibri" panose="020F0502020204030204" pitchFamily="34" charset="0"/>
              <a:ea typeface="Times New Roman" panose="02020603050405020304" pitchFamily="18" charset="0"/>
              <a:cs typeface="Times New Roman" panose="02020603050405020304" pitchFamily="18" charset="0"/>
            </a:rPr>
            <a:t>RAČUN </a:t>
          </a:r>
          <a:endParaRPr kumimoji="0" lang="sr-Latn-RS" altLang="sr-Latn-RS" b="0" i="0" u="none" strike="noStrike" cap="none" normalizeH="0" baseline="0" dirty="0">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b="0" i="0" u="none" strike="noStrike" cap="none" normalizeH="0" baseline="0" dirty="0">
              <a:ln/>
              <a:effectLst/>
              <a:latin typeface="Calibri" panose="020F0502020204030204" pitchFamily="34" charset="0"/>
              <a:ea typeface="Times New Roman" panose="02020603050405020304" pitchFamily="18" charset="0"/>
              <a:cs typeface="Times New Roman" panose="02020603050405020304" pitchFamily="18" charset="0"/>
            </a:rPr>
            <a:t>FINANCIRANJA</a:t>
          </a:r>
          <a:endParaRPr kumimoji="0" lang="sr-Latn-RS" altLang="sr-Latn-RS" b="0" i="0" u="none" strike="noStrike" cap="none" normalizeH="0" baseline="0" dirty="0">
            <a:ln/>
            <a:effectLst/>
            <a:latin typeface="Arial" panose="020B0604020202020204" pitchFamily="34" charset="0"/>
          </a:endParaRPr>
        </a:p>
      </dgm:t>
    </dgm:pt>
    <dgm:pt modelId="{A97DBF41-9C07-4611-B162-FD1176BA7028}" type="parTrans" cxnId="{ADF18132-A6AA-44F3-993F-CED3BDEE1379}">
      <dgm:prSet/>
      <dgm:spPr/>
      <dgm:t>
        <a:bodyPr/>
        <a:lstStyle/>
        <a:p>
          <a:endParaRPr lang="hr-HR"/>
        </a:p>
      </dgm:t>
    </dgm:pt>
    <dgm:pt modelId="{A1DAFF47-23AE-49D4-B44B-B179FDB02920}" type="sibTrans" cxnId="{ADF18132-A6AA-44F3-993F-CED3BDEE1379}">
      <dgm:prSet/>
      <dgm:spPr/>
      <dgm:t>
        <a:bodyPr/>
        <a:lstStyle/>
        <a:p>
          <a:endParaRPr lang="hr-HR"/>
        </a:p>
      </dgm:t>
    </dgm:pt>
    <dgm:pt modelId="{D62FF7C4-127E-4E27-B96D-6DE528BB8B65}">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b="0" i="0" u="none" strike="noStrike" cap="none" normalizeH="0" baseline="0">
              <a:ln/>
              <a:effectLst/>
              <a:latin typeface="Calibri" panose="020F0502020204030204" pitchFamily="34" charset="0"/>
              <a:ea typeface="Times New Roman" panose="02020603050405020304" pitchFamily="18" charset="0"/>
              <a:cs typeface="Times New Roman" panose="02020603050405020304" pitchFamily="18" charset="0"/>
            </a:rPr>
            <a:t>PRIMICI OD FINANCIJSKE IMOVINE I ZADUŽIVANJA</a:t>
          </a:r>
          <a:endParaRPr kumimoji="0" lang="sr-Latn-RS" altLang="sr-Latn-RS" b="0" i="0" u="none" strike="noStrike" cap="none" normalizeH="0" baseline="0" dirty="0">
            <a:ln/>
            <a:effectLst/>
            <a:latin typeface="Arial" panose="020B0604020202020204" pitchFamily="34" charset="0"/>
          </a:endParaRPr>
        </a:p>
      </dgm:t>
    </dgm:pt>
    <dgm:pt modelId="{C4889C25-C036-4884-9315-E2561F6B6B19}" type="parTrans" cxnId="{34075923-6E4E-4A72-A0B6-FF8BB5677665}">
      <dgm:prSet/>
      <dgm:spPr/>
      <dgm:t>
        <a:bodyPr/>
        <a:lstStyle/>
        <a:p>
          <a:endParaRPr lang="hr-HR"/>
        </a:p>
      </dgm:t>
    </dgm:pt>
    <dgm:pt modelId="{D3ABF946-7F25-4442-B7F4-57CC116F7404}" type="sibTrans" cxnId="{34075923-6E4E-4A72-A0B6-FF8BB5677665}">
      <dgm:prSet/>
      <dgm:spPr/>
      <dgm:t>
        <a:bodyPr/>
        <a:lstStyle/>
        <a:p>
          <a:endParaRPr lang="hr-HR"/>
        </a:p>
      </dgm:t>
    </dgm:pt>
    <dgm:pt modelId="{25EE01FF-0C5F-4754-BECE-9C937A2A2668}">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b="0" i="0" u="none" strike="noStrike" cap="none" normalizeH="0" baseline="0" dirty="0">
              <a:ln/>
              <a:effectLst/>
              <a:latin typeface="Calibri" panose="020F0502020204030204" pitchFamily="34" charset="0"/>
              <a:ea typeface="Times New Roman" panose="02020603050405020304" pitchFamily="18" charset="0"/>
              <a:cs typeface="Times New Roman" panose="02020603050405020304" pitchFamily="18" charset="0"/>
            </a:rPr>
            <a:t>IZDACI ZA FINANCIJSKU IMOVINU I OTPLATU ZAJMOVA</a:t>
          </a:r>
          <a:endParaRPr kumimoji="0" lang="sr-Latn-RS" altLang="sr-Latn-RS" b="0" i="0" u="none" strike="noStrike" cap="none" normalizeH="0" baseline="0" dirty="0">
            <a:ln/>
            <a:effectLst/>
            <a:latin typeface="Arial" panose="020B0604020202020204" pitchFamily="34" charset="0"/>
          </a:endParaRPr>
        </a:p>
      </dgm:t>
    </dgm:pt>
    <dgm:pt modelId="{94C4A86B-0525-4D8D-BD2D-F5D30784FF94}" type="parTrans" cxnId="{EA2F7C2B-4CFD-461E-9F2D-3A01F5E82614}">
      <dgm:prSet/>
      <dgm:spPr/>
      <dgm:t>
        <a:bodyPr/>
        <a:lstStyle/>
        <a:p>
          <a:endParaRPr lang="hr-HR"/>
        </a:p>
      </dgm:t>
    </dgm:pt>
    <dgm:pt modelId="{A9509715-E960-450A-AB69-96EED53EECBF}" type="sibTrans" cxnId="{EA2F7C2B-4CFD-461E-9F2D-3A01F5E82614}">
      <dgm:prSet/>
      <dgm:spPr/>
      <dgm:t>
        <a:bodyPr/>
        <a:lstStyle/>
        <a:p>
          <a:endParaRPr lang="hr-HR"/>
        </a:p>
      </dgm:t>
    </dgm:pt>
    <dgm:pt modelId="{E0D92A9D-5F18-4224-B55C-D2C2B669E39F}">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b="0" i="0" u="none" strike="noStrike" cap="none" normalizeH="0" baseline="0">
              <a:ln/>
              <a:effectLst/>
              <a:latin typeface="Calibri" panose="020F0502020204030204" pitchFamily="34" charset="0"/>
              <a:ea typeface="Times New Roman" panose="02020603050405020304" pitchFamily="18" charset="0"/>
              <a:cs typeface="Times New Roman" panose="02020603050405020304" pitchFamily="18" charset="0"/>
            </a:rPr>
            <a:t>POSEBNI DIO</a:t>
          </a:r>
          <a:endParaRPr kumimoji="0" lang="sr-Latn-RS" altLang="sr-Latn-RS" b="0" i="0" u="none" strike="noStrike" cap="none" normalizeH="0" baseline="0">
            <a:ln/>
            <a:effectLst/>
            <a:latin typeface="Arial" panose="020B0604020202020204" pitchFamily="34" charset="0"/>
          </a:endParaRPr>
        </a:p>
      </dgm:t>
    </dgm:pt>
    <dgm:pt modelId="{F61C10E3-935E-4EE8-9C71-0E13EB706CAE}" type="parTrans" cxnId="{EFBB264D-B6DC-4A5A-A604-DC33BDBD133E}">
      <dgm:prSet/>
      <dgm:spPr/>
      <dgm:t>
        <a:bodyPr/>
        <a:lstStyle/>
        <a:p>
          <a:endParaRPr lang="hr-HR"/>
        </a:p>
      </dgm:t>
    </dgm:pt>
    <dgm:pt modelId="{2CF8A71A-9F77-4D38-8CB3-70711404CB15}" type="sibTrans" cxnId="{EFBB264D-B6DC-4A5A-A604-DC33BDBD133E}">
      <dgm:prSet/>
      <dgm:spPr/>
      <dgm:t>
        <a:bodyPr/>
        <a:lstStyle/>
        <a:p>
          <a:endParaRPr lang="hr-HR"/>
        </a:p>
      </dgm:t>
    </dgm:pt>
    <dgm:pt modelId="{2821352C-3E52-4260-AEDE-AE7AB84503DD}">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b="0" i="0" u="none" strike="noStrike" cap="none" normalizeH="0" baseline="0" dirty="0">
              <a:ln/>
              <a:effectLst/>
              <a:latin typeface="Calibri" panose="020F0502020204030204" pitchFamily="34" charset="0"/>
              <a:ea typeface="Times New Roman" panose="02020603050405020304" pitchFamily="18" charset="0"/>
              <a:cs typeface="Times New Roman" panose="02020603050405020304" pitchFamily="18" charset="0"/>
            </a:rPr>
            <a:t>PLAN RASHODA I IZDATAKA</a:t>
          </a:r>
          <a:endParaRPr kumimoji="0" lang="sr-Latn-RS" altLang="sr-Latn-RS" b="0" i="0" u="none" strike="noStrike" cap="none" normalizeH="0" baseline="0" dirty="0">
            <a:ln/>
            <a:effectLst/>
            <a:latin typeface="Arial" panose="020B0604020202020204" pitchFamily="34" charset="0"/>
          </a:endParaRPr>
        </a:p>
      </dgm:t>
    </dgm:pt>
    <dgm:pt modelId="{C09F7476-F005-482E-A553-99E11511CF10}" type="parTrans" cxnId="{AC0FFA07-D1AD-4158-A9F4-0312140EC749}">
      <dgm:prSet/>
      <dgm:spPr/>
      <dgm:t>
        <a:bodyPr/>
        <a:lstStyle/>
        <a:p>
          <a:endParaRPr lang="hr-HR"/>
        </a:p>
      </dgm:t>
    </dgm:pt>
    <dgm:pt modelId="{D7B7503A-D51A-4166-8596-8E0A6317AB13}" type="sibTrans" cxnId="{AC0FFA07-D1AD-4158-A9F4-0312140EC749}">
      <dgm:prSet/>
      <dgm:spPr/>
      <dgm:t>
        <a:bodyPr/>
        <a:lstStyle/>
        <a:p>
          <a:endParaRPr lang="hr-HR"/>
        </a:p>
      </dgm:t>
    </dgm:pt>
    <dgm:pt modelId="{8138B199-930D-40D3-8FD6-17E536743B7B}">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b="0" i="0" u="none" strike="noStrike" cap="none" normalizeH="0" baseline="0">
              <a:ln/>
              <a:effectLst/>
              <a:latin typeface="Calibri" panose="020F0502020204030204" pitchFamily="34" charset="0"/>
              <a:ea typeface="Times New Roman" panose="02020603050405020304" pitchFamily="18" charset="0"/>
              <a:cs typeface="Times New Roman" panose="02020603050405020304" pitchFamily="18" charset="0"/>
            </a:rPr>
            <a:t>PLAN RAZVOJNIH PROGRAMA</a:t>
          </a:r>
          <a:endParaRPr kumimoji="0" lang="sr-Latn-RS" altLang="sr-Latn-RS" b="0" i="0" u="none" strike="noStrike" cap="none" normalizeH="0" baseline="0">
            <a:ln/>
            <a:effectLst/>
            <a:latin typeface="Arial" panose="020B0604020202020204" pitchFamily="34" charset="0"/>
          </a:endParaRPr>
        </a:p>
      </dgm:t>
    </dgm:pt>
    <dgm:pt modelId="{987631FD-509A-42C1-BAE9-E18162B9F655}" type="parTrans" cxnId="{C6B22085-6D36-4C7C-8430-9CB0CD3CD89C}">
      <dgm:prSet/>
      <dgm:spPr/>
      <dgm:t>
        <a:bodyPr/>
        <a:lstStyle/>
        <a:p>
          <a:endParaRPr lang="hr-HR"/>
        </a:p>
      </dgm:t>
    </dgm:pt>
    <dgm:pt modelId="{84CEF61B-ABFF-4F1B-AB75-BBFDE109A30D}" type="sibTrans" cxnId="{C6B22085-6D36-4C7C-8430-9CB0CD3CD89C}">
      <dgm:prSet/>
      <dgm:spPr/>
      <dgm:t>
        <a:bodyPr/>
        <a:lstStyle/>
        <a:p>
          <a:endParaRPr lang="hr-HR"/>
        </a:p>
      </dgm:t>
    </dgm:pt>
    <dgm:pt modelId="{7C3FE42C-857C-45F2-B7CE-8ECEC46D3ED0}" type="pres">
      <dgm:prSet presAssocID="{717F3C4C-3810-4FB0-A7BA-E22561A25CE1}" presName="hierChild1" presStyleCnt="0">
        <dgm:presLayoutVars>
          <dgm:orgChart val="1"/>
          <dgm:chPref val="1"/>
          <dgm:dir/>
          <dgm:animOne val="branch"/>
          <dgm:animLvl val="lvl"/>
          <dgm:resizeHandles/>
        </dgm:presLayoutVars>
      </dgm:prSet>
      <dgm:spPr/>
    </dgm:pt>
    <dgm:pt modelId="{B6AAD103-DE1B-4CF2-9671-069D6B15C73F}" type="pres">
      <dgm:prSet presAssocID="{CA490A1C-D7D1-49B3-B975-51091740FFD1}" presName="hierRoot1" presStyleCnt="0">
        <dgm:presLayoutVars>
          <dgm:hierBranch/>
        </dgm:presLayoutVars>
      </dgm:prSet>
      <dgm:spPr/>
    </dgm:pt>
    <dgm:pt modelId="{8E42FA95-9753-4617-B1C7-3F254BD2BF5E}" type="pres">
      <dgm:prSet presAssocID="{CA490A1C-D7D1-49B3-B975-51091740FFD1}" presName="rootComposite1" presStyleCnt="0"/>
      <dgm:spPr/>
    </dgm:pt>
    <dgm:pt modelId="{01C0D79F-FFCF-435F-8133-9527D67F2DF2}" type="pres">
      <dgm:prSet presAssocID="{CA490A1C-D7D1-49B3-B975-51091740FFD1}" presName="rootText1" presStyleLbl="node0" presStyleIdx="0" presStyleCnt="1" custLinFactNeighborX="-89954" custLinFactNeighborY="-18679">
        <dgm:presLayoutVars>
          <dgm:chPref val="3"/>
        </dgm:presLayoutVars>
      </dgm:prSet>
      <dgm:spPr/>
    </dgm:pt>
    <dgm:pt modelId="{11682987-AA57-4867-BF41-D5C50FB463D1}" type="pres">
      <dgm:prSet presAssocID="{CA490A1C-D7D1-49B3-B975-51091740FFD1}" presName="rootConnector1" presStyleLbl="node1" presStyleIdx="0" presStyleCnt="0"/>
      <dgm:spPr/>
    </dgm:pt>
    <dgm:pt modelId="{EF167813-0F01-475C-995C-880300E5C74C}" type="pres">
      <dgm:prSet presAssocID="{CA490A1C-D7D1-49B3-B975-51091740FFD1}" presName="hierChild2" presStyleCnt="0"/>
      <dgm:spPr/>
    </dgm:pt>
    <dgm:pt modelId="{B5A0F447-5382-4751-BC37-D2824E981175}" type="pres">
      <dgm:prSet presAssocID="{32A83E53-894D-45DE-956D-94DBB14AD998}" presName="Name35" presStyleLbl="parChTrans1D2" presStyleIdx="0" presStyleCnt="3"/>
      <dgm:spPr/>
    </dgm:pt>
    <dgm:pt modelId="{BF77294A-4499-4DC9-A436-4ABA53663182}" type="pres">
      <dgm:prSet presAssocID="{A3D02A9C-461A-48D4-BF59-216841C1065C}" presName="hierRoot2" presStyleCnt="0">
        <dgm:presLayoutVars>
          <dgm:hierBranch/>
        </dgm:presLayoutVars>
      </dgm:prSet>
      <dgm:spPr/>
    </dgm:pt>
    <dgm:pt modelId="{EE5F8BE3-A5BD-497F-ABD5-DB10101FF5CB}" type="pres">
      <dgm:prSet presAssocID="{A3D02A9C-461A-48D4-BF59-216841C1065C}" presName="rootComposite" presStyleCnt="0"/>
      <dgm:spPr/>
    </dgm:pt>
    <dgm:pt modelId="{946B2D62-7DD5-4051-A035-DF6B2FECBEC0}" type="pres">
      <dgm:prSet presAssocID="{A3D02A9C-461A-48D4-BF59-216841C1065C}" presName="rootText" presStyleLbl="node2" presStyleIdx="0" presStyleCnt="3">
        <dgm:presLayoutVars>
          <dgm:chPref val="3"/>
        </dgm:presLayoutVars>
      </dgm:prSet>
      <dgm:spPr/>
    </dgm:pt>
    <dgm:pt modelId="{714713F3-CCDE-470E-B330-0C521AEE211B}" type="pres">
      <dgm:prSet presAssocID="{A3D02A9C-461A-48D4-BF59-216841C1065C}" presName="rootConnector" presStyleLbl="node2" presStyleIdx="0" presStyleCnt="3"/>
      <dgm:spPr/>
    </dgm:pt>
    <dgm:pt modelId="{596C6CF6-8DA2-4737-AD94-A31E03F93323}" type="pres">
      <dgm:prSet presAssocID="{A3D02A9C-461A-48D4-BF59-216841C1065C}" presName="hierChild4" presStyleCnt="0"/>
      <dgm:spPr/>
    </dgm:pt>
    <dgm:pt modelId="{39D37D70-C567-4108-BA96-2B464EE2DB9C}" type="pres">
      <dgm:prSet presAssocID="{FD6264F2-8841-4CE1-9728-21F50C3BC794}" presName="Name35" presStyleLbl="parChTrans1D3" presStyleIdx="0" presStyleCnt="3"/>
      <dgm:spPr/>
    </dgm:pt>
    <dgm:pt modelId="{7CAA6637-C3C7-4E43-865A-88D8D7786DA5}" type="pres">
      <dgm:prSet presAssocID="{7710E707-0063-46D0-ADFB-6DF0190E7C25}" presName="hierRoot2" presStyleCnt="0">
        <dgm:presLayoutVars>
          <dgm:hierBranch/>
        </dgm:presLayoutVars>
      </dgm:prSet>
      <dgm:spPr/>
    </dgm:pt>
    <dgm:pt modelId="{ADAA3534-6A77-4BEA-A200-0E1C3AE01C16}" type="pres">
      <dgm:prSet presAssocID="{7710E707-0063-46D0-ADFB-6DF0190E7C25}" presName="rootComposite" presStyleCnt="0"/>
      <dgm:spPr/>
    </dgm:pt>
    <dgm:pt modelId="{DC6DBFDD-8393-4288-8C0E-9A58BC195FBF}" type="pres">
      <dgm:prSet presAssocID="{7710E707-0063-46D0-ADFB-6DF0190E7C25}" presName="rootText" presStyleLbl="node3" presStyleIdx="0" presStyleCnt="3">
        <dgm:presLayoutVars>
          <dgm:chPref val="3"/>
        </dgm:presLayoutVars>
      </dgm:prSet>
      <dgm:spPr/>
    </dgm:pt>
    <dgm:pt modelId="{CB581E55-D47A-4AA0-9827-E3286A20A7A2}" type="pres">
      <dgm:prSet presAssocID="{7710E707-0063-46D0-ADFB-6DF0190E7C25}" presName="rootConnector" presStyleLbl="node3" presStyleIdx="0" presStyleCnt="3"/>
      <dgm:spPr/>
    </dgm:pt>
    <dgm:pt modelId="{9750CC8F-A2DE-4753-8599-7192A4A06CDF}" type="pres">
      <dgm:prSet presAssocID="{7710E707-0063-46D0-ADFB-6DF0190E7C25}" presName="hierChild4" presStyleCnt="0"/>
      <dgm:spPr/>
    </dgm:pt>
    <dgm:pt modelId="{8488E8CE-9F06-466A-B4C3-1150BD08E992}" type="pres">
      <dgm:prSet presAssocID="{DE484409-B7B8-4766-8B92-DAA81ED8B2EB}" presName="Name35" presStyleLbl="parChTrans1D4" presStyleIdx="0" presStyleCnt="4"/>
      <dgm:spPr/>
    </dgm:pt>
    <dgm:pt modelId="{1FA90620-3478-47C7-BF52-218A6CC46070}" type="pres">
      <dgm:prSet presAssocID="{19005BCD-3824-434A-8ACB-8B0370E5D7C2}" presName="hierRoot2" presStyleCnt="0">
        <dgm:presLayoutVars>
          <dgm:hierBranch val="r"/>
        </dgm:presLayoutVars>
      </dgm:prSet>
      <dgm:spPr/>
    </dgm:pt>
    <dgm:pt modelId="{DACCD7CA-A65F-46A7-8CCF-755245D26721}" type="pres">
      <dgm:prSet presAssocID="{19005BCD-3824-434A-8ACB-8B0370E5D7C2}" presName="rootComposite" presStyleCnt="0"/>
      <dgm:spPr/>
    </dgm:pt>
    <dgm:pt modelId="{96079BE0-538D-4DEB-A751-778CB1CAB8E7}" type="pres">
      <dgm:prSet presAssocID="{19005BCD-3824-434A-8ACB-8B0370E5D7C2}" presName="rootText" presStyleLbl="node4" presStyleIdx="0" presStyleCnt="4">
        <dgm:presLayoutVars>
          <dgm:chPref val="3"/>
        </dgm:presLayoutVars>
      </dgm:prSet>
      <dgm:spPr/>
    </dgm:pt>
    <dgm:pt modelId="{E2A711F9-94AA-47C9-A387-C6D6704A1048}" type="pres">
      <dgm:prSet presAssocID="{19005BCD-3824-434A-8ACB-8B0370E5D7C2}" presName="rootConnector" presStyleLbl="node4" presStyleIdx="0" presStyleCnt="4"/>
      <dgm:spPr/>
    </dgm:pt>
    <dgm:pt modelId="{085DA231-DE51-4462-B5C5-350965B12324}" type="pres">
      <dgm:prSet presAssocID="{19005BCD-3824-434A-8ACB-8B0370E5D7C2}" presName="hierChild4" presStyleCnt="0"/>
      <dgm:spPr/>
    </dgm:pt>
    <dgm:pt modelId="{2F7773B5-2885-4304-B6C8-24112BA62174}" type="pres">
      <dgm:prSet presAssocID="{19005BCD-3824-434A-8ACB-8B0370E5D7C2}" presName="hierChild5" presStyleCnt="0"/>
      <dgm:spPr/>
    </dgm:pt>
    <dgm:pt modelId="{79015657-ED44-46EA-8FE8-5927EC58A49D}" type="pres">
      <dgm:prSet presAssocID="{5A422E3B-8FCD-4C19-97B3-C8F96B3F3150}" presName="Name35" presStyleLbl="parChTrans1D4" presStyleIdx="1" presStyleCnt="4"/>
      <dgm:spPr/>
    </dgm:pt>
    <dgm:pt modelId="{1581A030-A047-456F-985C-192D5915588F}" type="pres">
      <dgm:prSet presAssocID="{9F647A39-F2E5-45B9-8396-AD9CBBCF2EE3}" presName="hierRoot2" presStyleCnt="0">
        <dgm:presLayoutVars>
          <dgm:hierBranch val="r"/>
        </dgm:presLayoutVars>
      </dgm:prSet>
      <dgm:spPr/>
    </dgm:pt>
    <dgm:pt modelId="{94F12A1B-99FF-4B22-A03E-F31B461DE21B}" type="pres">
      <dgm:prSet presAssocID="{9F647A39-F2E5-45B9-8396-AD9CBBCF2EE3}" presName="rootComposite" presStyleCnt="0"/>
      <dgm:spPr/>
    </dgm:pt>
    <dgm:pt modelId="{7135C25D-D89A-4214-9BD1-D01B3B3114E3}" type="pres">
      <dgm:prSet presAssocID="{9F647A39-F2E5-45B9-8396-AD9CBBCF2EE3}" presName="rootText" presStyleLbl="node4" presStyleIdx="1" presStyleCnt="4">
        <dgm:presLayoutVars>
          <dgm:chPref val="3"/>
        </dgm:presLayoutVars>
      </dgm:prSet>
      <dgm:spPr/>
    </dgm:pt>
    <dgm:pt modelId="{E37A7772-C06C-4ACF-889C-2129B77D7164}" type="pres">
      <dgm:prSet presAssocID="{9F647A39-F2E5-45B9-8396-AD9CBBCF2EE3}" presName="rootConnector" presStyleLbl="node4" presStyleIdx="1" presStyleCnt="4"/>
      <dgm:spPr/>
    </dgm:pt>
    <dgm:pt modelId="{EA98E016-1F1C-4EF7-BB2C-7EB3F432A785}" type="pres">
      <dgm:prSet presAssocID="{9F647A39-F2E5-45B9-8396-AD9CBBCF2EE3}" presName="hierChild4" presStyleCnt="0"/>
      <dgm:spPr/>
    </dgm:pt>
    <dgm:pt modelId="{A69EE7AF-9930-47D5-AF46-73BAC83B78B2}" type="pres">
      <dgm:prSet presAssocID="{9F647A39-F2E5-45B9-8396-AD9CBBCF2EE3}" presName="hierChild5" presStyleCnt="0"/>
      <dgm:spPr/>
    </dgm:pt>
    <dgm:pt modelId="{C85636C4-C4BA-4907-B6C7-838E581F087C}" type="pres">
      <dgm:prSet presAssocID="{7710E707-0063-46D0-ADFB-6DF0190E7C25}" presName="hierChild5" presStyleCnt="0"/>
      <dgm:spPr/>
    </dgm:pt>
    <dgm:pt modelId="{ADF5ABA9-6AC5-4AFC-A5CB-2B0F074489B6}" type="pres">
      <dgm:prSet presAssocID="{A97DBF41-9C07-4611-B162-FD1176BA7028}" presName="Name35" presStyleLbl="parChTrans1D3" presStyleIdx="1" presStyleCnt="3"/>
      <dgm:spPr/>
    </dgm:pt>
    <dgm:pt modelId="{6A50ABCF-593E-4742-9AED-61F0044BAE32}" type="pres">
      <dgm:prSet presAssocID="{AD64AF3D-8CBF-4848-83B4-B6C3C8F0092D}" presName="hierRoot2" presStyleCnt="0">
        <dgm:presLayoutVars>
          <dgm:hierBranch/>
        </dgm:presLayoutVars>
      </dgm:prSet>
      <dgm:spPr/>
    </dgm:pt>
    <dgm:pt modelId="{7BB6F036-D622-4433-BA32-FFA5C8F6F682}" type="pres">
      <dgm:prSet presAssocID="{AD64AF3D-8CBF-4848-83B4-B6C3C8F0092D}" presName="rootComposite" presStyleCnt="0"/>
      <dgm:spPr/>
    </dgm:pt>
    <dgm:pt modelId="{2C5DE3FC-DC16-4527-982D-649AA50005A3}" type="pres">
      <dgm:prSet presAssocID="{AD64AF3D-8CBF-4848-83B4-B6C3C8F0092D}" presName="rootText" presStyleLbl="node3" presStyleIdx="1" presStyleCnt="3">
        <dgm:presLayoutVars>
          <dgm:chPref val="3"/>
        </dgm:presLayoutVars>
      </dgm:prSet>
      <dgm:spPr/>
    </dgm:pt>
    <dgm:pt modelId="{34354309-C624-4B66-8294-6BB8C32B4E77}" type="pres">
      <dgm:prSet presAssocID="{AD64AF3D-8CBF-4848-83B4-B6C3C8F0092D}" presName="rootConnector" presStyleLbl="node3" presStyleIdx="1" presStyleCnt="3"/>
      <dgm:spPr/>
    </dgm:pt>
    <dgm:pt modelId="{D277CE84-11D5-4F9C-A46E-91E4259DA1C6}" type="pres">
      <dgm:prSet presAssocID="{AD64AF3D-8CBF-4848-83B4-B6C3C8F0092D}" presName="hierChild4" presStyleCnt="0"/>
      <dgm:spPr/>
    </dgm:pt>
    <dgm:pt modelId="{967F08FE-35CA-4104-9546-FDC64A84B016}" type="pres">
      <dgm:prSet presAssocID="{C4889C25-C036-4884-9315-E2561F6B6B19}" presName="Name35" presStyleLbl="parChTrans1D4" presStyleIdx="2" presStyleCnt="4"/>
      <dgm:spPr/>
    </dgm:pt>
    <dgm:pt modelId="{67F77865-8804-4380-8363-79E3E8A83729}" type="pres">
      <dgm:prSet presAssocID="{D62FF7C4-127E-4E27-B96D-6DE528BB8B65}" presName="hierRoot2" presStyleCnt="0">
        <dgm:presLayoutVars>
          <dgm:hierBranch val="r"/>
        </dgm:presLayoutVars>
      </dgm:prSet>
      <dgm:spPr/>
    </dgm:pt>
    <dgm:pt modelId="{52465AEE-BA59-48EC-B0FB-16DDD256A267}" type="pres">
      <dgm:prSet presAssocID="{D62FF7C4-127E-4E27-B96D-6DE528BB8B65}" presName="rootComposite" presStyleCnt="0"/>
      <dgm:spPr/>
    </dgm:pt>
    <dgm:pt modelId="{CD054440-74E4-43E2-9E6F-B0E95054686E}" type="pres">
      <dgm:prSet presAssocID="{D62FF7C4-127E-4E27-B96D-6DE528BB8B65}" presName="rootText" presStyleLbl="node4" presStyleIdx="2" presStyleCnt="4" custScaleX="109032">
        <dgm:presLayoutVars>
          <dgm:chPref val="3"/>
        </dgm:presLayoutVars>
      </dgm:prSet>
      <dgm:spPr/>
    </dgm:pt>
    <dgm:pt modelId="{29F575DD-B053-4570-B5C7-33504CBC6F01}" type="pres">
      <dgm:prSet presAssocID="{D62FF7C4-127E-4E27-B96D-6DE528BB8B65}" presName="rootConnector" presStyleLbl="node4" presStyleIdx="2" presStyleCnt="4"/>
      <dgm:spPr/>
    </dgm:pt>
    <dgm:pt modelId="{4A876CF7-12BC-4BF8-ACA4-7BC5977E6859}" type="pres">
      <dgm:prSet presAssocID="{D62FF7C4-127E-4E27-B96D-6DE528BB8B65}" presName="hierChild4" presStyleCnt="0"/>
      <dgm:spPr/>
    </dgm:pt>
    <dgm:pt modelId="{82C60CC5-B765-44C8-BD6B-F9E88A3882A2}" type="pres">
      <dgm:prSet presAssocID="{D62FF7C4-127E-4E27-B96D-6DE528BB8B65}" presName="hierChild5" presStyleCnt="0"/>
      <dgm:spPr/>
    </dgm:pt>
    <dgm:pt modelId="{64EF67A9-F8D0-4869-B503-6704AC3C6062}" type="pres">
      <dgm:prSet presAssocID="{94C4A86B-0525-4D8D-BD2D-F5D30784FF94}" presName="Name35" presStyleLbl="parChTrans1D4" presStyleIdx="3" presStyleCnt="4"/>
      <dgm:spPr/>
    </dgm:pt>
    <dgm:pt modelId="{33DF64B7-1105-41F8-B2A9-04D8450CFE84}" type="pres">
      <dgm:prSet presAssocID="{25EE01FF-0C5F-4754-BECE-9C937A2A2668}" presName="hierRoot2" presStyleCnt="0">
        <dgm:presLayoutVars>
          <dgm:hierBranch val="r"/>
        </dgm:presLayoutVars>
      </dgm:prSet>
      <dgm:spPr/>
    </dgm:pt>
    <dgm:pt modelId="{05E21BA7-A7EA-446A-8F5E-CBB2ACF092BF}" type="pres">
      <dgm:prSet presAssocID="{25EE01FF-0C5F-4754-BECE-9C937A2A2668}" presName="rootComposite" presStyleCnt="0"/>
      <dgm:spPr/>
    </dgm:pt>
    <dgm:pt modelId="{85FC5718-62B3-4522-9E68-AAFDF9DAE850}" type="pres">
      <dgm:prSet presAssocID="{25EE01FF-0C5F-4754-BECE-9C937A2A2668}" presName="rootText" presStyleLbl="node4" presStyleIdx="3" presStyleCnt="4" custScaleX="110868">
        <dgm:presLayoutVars>
          <dgm:chPref val="3"/>
        </dgm:presLayoutVars>
      </dgm:prSet>
      <dgm:spPr/>
    </dgm:pt>
    <dgm:pt modelId="{0829A1D4-BFF5-4376-A888-014933732C8A}" type="pres">
      <dgm:prSet presAssocID="{25EE01FF-0C5F-4754-BECE-9C937A2A2668}" presName="rootConnector" presStyleLbl="node4" presStyleIdx="3" presStyleCnt="4"/>
      <dgm:spPr/>
    </dgm:pt>
    <dgm:pt modelId="{7F3B3686-769C-4B64-BE08-9C0C2C489410}" type="pres">
      <dgm:prSet presAssocID="{25EE01FF-0C5F-4754-BECE-9C937A2A2668}" presName="hierChild4" presStyleCnt="0"/>
      <dgm:spPr/>
    </dgm:pt>
    <dgm:pt modelId="{8FEAD307-EDAF-4F98-BA66-C43EFE2B6813}" type="pres">
      <dgm:prSet presAssocID="{25EE01FF-0C5F-4754-BECE-9C937A2A2668}" presName="hierChild5" presStyleCnt="0"/>
      <dgm:spPr/>
    </dgm:pt>
    <dgm:pt modelId="{73CE107F-2DD0-40F3-9D8D-54C992E6A86A}" type="pres">
      <dgm:prSet presAssocID="{AD64AF3D-8CBF-4848-83B4-B6C3C8F0092D}" presName="hierChild5" presStyleCnt="0"/>
      <dgm:spPr/>
    </dgm:pt>
    <dgm:pt modelId="{E163F041-E44D-4727-8783-D915F7DF74BC}" type="pres">
      <dgm:prSet presAssocID="{A3D02A9C-461A-48D4-BF59-216841C1065C}" presName="hierChild5" presStyleCnt="0"/>
      <dgm:spPr/>
    </dgm:pt>
    <dgm:pt modelId="{753F81F8-4583-48E5-9A2A-87EF26F2F64F}" type="pres">
      <dgm:prSet presAssocID="{F61C10E3-935E-4EE8-9C71-0E13EB706CAE}" presName="Name35" presStyleLbl="parChTrans1D2" presStyleIdx="1" presStyleCnt="3"/>
      <dgm:spPr/>
    </dgm:pt>
    <dgm:pt modelId="{7BFB199E-9CC5-44C6-A927-27FF91F77318}" type="pres">
      <dgm:prSet presAssocID="{E0D92A9D-5F18-4224-B55C-D2C2B669E39F}" presName="hierRoot2" presStyleCnt="0">
        <dgm:presLayoutVars>
          <dgm:hierBranch/>
        </dgm:presLayoutVars>
      </dgm:prSet>
      <dgm:spPr/>
    </dgm:pt>
    <dgm:pt modelId="{66DD70F7-DEA2-4481-B705-0D7F2197B712}" type="pres">
      <dgm:prSet presAssocID="{E0D92A9D-5F18-4224-B55C-D2C2B669E39F}" presName="rootComposite" presStyleCnt="0"/>
      <dgm:spPr/>
    </dgm:pt>
    <dgm:pt modelId="{EA282373-8E0D-412F-B8E6-84EF41083943}" type="pres">
      <dgm:prSet presAssocID="{E0D92A9D-5F18-4224-B55C-D2C2B669E39F}" presName="rootText" presStyleLbl="node2" presStyleIdx="1" presStyleCnt="3">
        <dgm:presLayoutVars>
          <dgm:chPref val="3"/>
        </dgm:presLayoutVars>
      </dgm:prSet>
      <dgm:spPr/>
    </dgm:pt>
    <dgm:pt modelId="{0A281AA5-C199-4BD0-9248-D49DB5059BDF}" type="pres">
      <dgm:prSet presAssocID="{E0D92A9D-5F18-4224-B55C-D2C2B669E39F}" presName="rootConnector" presStyleLbl="node2" presStyleIdx="1" presStyleCnt="3"/>
      <dgm:spPr/>
    </dgm:pt>
    <dgm:pt modelId="{29AA4E71-5EC5-42BA-A326-AC0D0007AEC1}" type="pres">
      <dgm:prSet presAssocID="{E0D92A9D-5F18-4224-B55C-D2C2B669E39F}" presName="hierChild4" presStyleCnt="0"/>
      <dgm:spPr/>
    </dgm:pt>
    <dgm:pt modelId="{796A39A1-318D-4481-9A84-417F21583174}" type="pres">
      <dgm:prSet presAssocID="{C09F7476-F005-482E-A553-99E11511CF10}" presName="Name35" presStyleLbl="parChTrans1D3" presStyleIdx="2" presStyleCnt="3"/>
      <dgm:spPr/>
    </dgm:pt>
    <dgm:pt modelId="{EF8CEF35-BC28-431B-803B-9FDD1F052019}" type="pres">
      <dgm:prSet presAssocID="{2821352C-3E52-4260-AEDE-AE7AB84503DD}" presName="hierRoot2" presStyleCnt="0">
        <dgm:presLayoutVars>
          <dgm:hierBranch val="r"/>
        </dgm:presLayoutVars>
      </dgm:prSet>
      <dgm:spPr/>
    </dgm:pt>
    <dgm:pt modelId="{DA9C5BB4-00E8-43FF-ADE1-F339C13BE51C}" type="pres">
      <dgm:prSet presAssocID="{2821352C-3E52-4260-AEDE-AE7AB84503DD}" presName="rootComposite" presStyleCnt="0"/>
      <dgm:spPr/>
    </dgm:pt>
    <dgm:pt modelId="{E053BBD8-555D-448B-B3F6-B9BA4DEFE02D}" type="pres">
      <dgm:prSet presAssocID="{2821352C-3E52-4260-AEDE-AE7AB84503DD}" presName="rootText" presStyleLbl="node3" presStyleIdx="2" presStyleCnt="3">
        <dgm:presLayoutVars>
          <dgm:chPref val="3"/>
        </dgm:presLayoutVars>
      </dgm:prSet>
      <dgm:spPr/>
    </dgm:pt>
    <dgm:pt modelId="{CDFCD535-32B4-4670-B68A-C974A338F37D}" type="pres">
      <dgm:prSet presAssocID="{2821352C-3E52-4260-AEDE-AE7AB84503DD}" presName="rootConnector" presStyleLbl="node3" presStyleIdx="2" presStyleCnt="3"/>
      <dgm:spPr/>
    </dgm:pt>
    <dgm:pt modelId="{1B7CD554-5F44-4889-B1F7-BB0D55F75A3F}" type="pres">
      <dgm:prSet presAssocID="{2821352C-3E52-4260-AEDE-AE7AB84503DD}" presName="hierChild4" presStyleCnt="0"/>
      <dgm:spPr/>
    </dgm:pt>
    <dgm:pt modelId="{79BF6C79-D77D-41AE-844D-76297A0B2DC1}" type="pres">
      <dgm:prSet presAssocID="{2821352C-3E52-4260-AEDE-AE7AB84503DD}" presName="hierChild5" presStyleCnt="0"/>
      <dgm:spPr/>
    </dgm:pt>
    <dgm:pt modelId="{31D55CF4-61D3-4039-BE81-A713B3C71F9E}" type="pres">
      <dgm:prSet presAssocID="{E0D92A9D-5F18-4224-B55C-D2C2B669E39F}" presName="hierChild5" presStyleCnt="0"/>
      <dgm:spPr/>
    </dgm:pt>
    <dgm:pt modelId="{00715DB4-BFB0-497D-9F40-4808E0B51240}" type="pres">
      <dgm:prSet presAssocID="{987631FD-509A-42C1-BAE9-E18162B9F655}" presName="Name35" presStyleLbl="parChTrans1D2" presStyleIdx="2" presStyleCnt="3"/>
      <dgm:spPr/>
    </dgm:pt>
    <dgm:pt modelId="{E8F11433-B232-491B-88BA-EF6F0704723E}" type="pres">
      <dgm:prSet presAssocID="{8138B199-930D-40D3-8FD6-17E536743B7B}" presName="hierRoot2" presStyleCnt="0">
        <dgm:presLayoutVars>
          <dgm:hierBranch/>
        </dgm:presLayoutVars>
      </dgm:prSet>
      <dgm:spPr/>
    </dgm:pt>
    <dgm:pt modelId="{83EAB89D-2093-4D1A-BACC-AABD6F661103}" type="pres">
      <dgm:prSet presAssocID="{8138B199-930D-40D3-8FD6-17E536743B7B}" presName="rootComposite" presStyleCnt="0"/>
      <dgm:spPr/>
    </dgm:pt>
    <dgm:pt modelId="{BFD56713-0059-471B-B2B6-C08838778119}" type="pres">
      <dgm:prSet presAssocID="{8138B199-930D-40D3-8FD6-17E536743B7B}" presName="rootText" presStyleLbl="node2" presStyleIdx="2" presStyleCnt="3">
        <dgm:presLayoutVars>
          <dgm:chPref val="3"/>
        </dgm:presLayoutVars>
      </dgm:prSet>
      <dgm:spPr/>
    </dgm:pt>
    <dgm:pt modelId="{68B255A5-B9E6-4447-B7B1-EAF801B842E7}" type="pres">
      <dgm:prSet presAssocID="{8138B199-930D-40D3-8FD6-17E536743B7B}" presName="rootConnector" presStyleLbl="node2" presStyleIdx="2" presStyleCnt="3"/>
      <dgm:spPr/>
    </dgm:pt>
    <dgm:pt modelId="{6ECA6021-309F-4486-B5CD-3B693D953FCC}" type="pres">
      <dgm:prSet presAssocID="{8138B199-930D-40D3-8FD6-17E536743B7B}" presName="hierChild4" presStyleCnt="0"/>
      <dgm:spPr/>
    </dgm:pt>
    <dgm:pt modelId="{F9F2747D-E762-42EB-80C2-14CC38A37FA4}" type="pres">
      <dgm:prSet presAssocID="{8138B199-930D-40D3-8FD6-17E536743B7B}" presName="hierChild5" presStyleCnt="0"/>
      <dgm:spPr/>
    </dgm:pt>
    <dgm:pt modelId="{053DFDE1-E0F1-4C7A-B6B4-DBC775BECBB3}" type="pres">
      <dgm:prSet presAssocID="{CA490A1C-D7D1-49B3-B975-51091740FFD1}" presName="hierChild3" presStyleCnt="0"/>
      <dgm:spPr/>
    </dgm:pt>
  </dgm:ptLst>
  <dgm:cxnLst>
    <dgm:cxn modelId="{ACA86A02-B6BB-41AD-943A-927FA6A15A3B}" type="presOf" srcId="{C09F7476-F005-482E-A553-99E11511CF10}" destId="{796A39A1-318D-4481-9A84-417F21583174}" srcOrd="0" destOrd="0" presId="urn:microsoft.com/office/officeart/2005/8/layout/orgChart1"/>
    <dgm:cxn modelId="{AC0FFA07-D1AD-4158-A9F4-0312140EC749}" srcId="{E0D92A9D-5F18-4224-B55C-D2C2B669E39F}" destId="{2821352C-3E52-4260-AEDE-AE7AB84503DD}" srcOrd="0" destOrd="0" parTransId="{C09F7476-F005-482E-A553-99E11511CF10}" sibTransId="{D7B7503A-D51A-4166-8596-8E0A6317AB13}"/>
    <dgm:cxn modelId="{D6EE6A16-741B-40C2-A9F6-D317E4E5184C}" type="presOf" srcId="{E0D92A9D-5F18-4224-B55C-D2C2B669E39F}" destId="{EA282373-8E0D-412F-B8E6-84EF41083943}" srcOrd="0" destOrd="0" presId="urn:microsoft.com/office/officeart/2005/8/layout/orgChart1"/>
    <dgm:cxn modelId="{1C88FF21-F576-4E8B-BA0F-1C551323BF26}" srcId="{CA490A1C-D7D1-49B3-B975-51091740FFD1}" destId="{A3D02A9C-461A-48D4-BF59-216841C1065C}" srcOrd="0" destOrd="0" parTransId="{32A83E53-894D-45DE-956D-94DBB14AD998}" sibTransId="{58412E9C-E442-4A0E-BDDE-B9BFA77B4116}"/>
    <dgm:cxn modelId="{34075923-6E4E-4A72-A0B6-FF8BB5677665}" srcId="{AD64AF3D-8CBF-4848-83B4-B6C3C8F0092D}" destId="{D62FF7C4-127E-4E27-B96D-6DE528BB8B65}" srcOrd="0" destOrd="0" parTransId="{C4889C25-C036-4884-9315-E2561F6B6B19}" sibTransId="{D3ABF946-7F25-4442-B7F4-57CC116F7404}"/>
    <dgm:cxn modelId="{0C857B26-80B2-4BE8-A3A6-6B359D8B393B}" type="presOf" srcId="{A3D02A9C-461A-48D4-BF59-216841C1065C}" destId="{714713F3-CCDE-470E-B330-0C521AEE211B}" srcOrd="1" destOrd="0" presId="urn:microsoft.com/office/officeart/2005/8/layout/orgChart1"/>
    <dgm:cxn modelId="{9BF3AF26-3D89-4A36-B55C-D3287B31FBB2}" srcId="{717F3C4C-3810-4FB0-A7BA-E22561A25CE1}" destId="{CA490A1C-D7D1-49B3-B975-51091740FFD1}" srcOrd="0" destOrd="0" parTransId="{145C62F4-90F1-4AD2-8F64-BA380EADCCDA}" sibTransId="{9397F301-BD01-42B5-91EC-C95E4800C4B5}"/>
    <dgm:cxn modelId="{EA2F7C2B-4CFD-461E-9F2D-3A01F5E82614}" srcId="{AD64AF3D-8CBF-4848-83B4-B6C3C8F0092D}" destId="{25EE01FF-0C5F-4754-BECE-9C937A2A2668}" srcOrd="1" destOrd="0" parTransId="{94C4A86B-0525-4D8D-BD2D-F5D30784FF94}" sibTransId="{A9509715-E960-450A-AB69-96EED53EECBF}"/>
    <dgm:cxn modelId="{ADF18132-A6AA-44F3-993F-CED3BDEE1379}" srcId="{A3D02A9C-461A-48D4-BF59-216841C1065C}" destId="{AD64AF3D-8CBF-4848-83B4-B6C3C8F0092D}" srcOrd="1" destOrd="0" parTransId="{A97DBF41-9C07-4611-B162-FD1176BA7028}" sibTransId="{A1DAFF47-23AE-49D4-B44B-B179FDB02920}"/>
    <dgm:cxn modelId="{4783E335-2732-4A24-9142-FF1E41126CF3}" type="presOf" srcId="{7710E707-0063-46D0-ADFB-6DF0190E7C25}" destId="{DC6DBFDD-8393-4288-8C0E-9A58BC195FBF}" srcOrd="0" destOrd="0" presId="urn:microsoft.com/office/officeart/2005/8/layout/orgChart1"/>
    <dgm:cxn modelId="{C0D45D3F-5C3F-4AC4-99AE-903E06D2981D}" type="presOf" srcId="{F61C10E3-935E-4EE8-9C71-0E13EB706CAE}" destId="{753F81F8-4583-48E5-9A2A-87EF26F2F64F}" srcOrd="0" destOrd="0" presId="urn:microsoft.com/office/officeart/2005/8/layout/orgChart1"/>
    <dgm:cxn modelId="{3710095C-7297-4D5D-AC64-2FFF63A84CBF}" srcId="{7710E707-0063-46D0-ADFB-6DF0190E7C25}" destId="{9F647A39-F2E5-45B9-8396-AD9CBBCF2EE3}" srcOrd="1" destOrd="0" parTransId="{5A422E3B-8FCD-4C19-97B3-C8F96B3F3150}" sibTransId="{00C99ADD-9CE2-4C3D-ACB3-A14467B10DD3}"/>
    <dgm:cxn modelId="{80530641-8D8B-4395-AC82-5BFC011DB071}" type="presOf" srcId="{7710E707-0063-46D0-ADFB-6DF0190E7C25}" destId="{CB581E55-D47A-4AA0-9827-E3286A20A7A2}" srcOrd="1" destOrd="0" presId="urn:microsoft.com/office/officeart/2005/8/layout/orgChart1"/>
    <dgm:cxn modelId="{FCB2F561-CE95-478D-AB3F-79DFF5A0F844}" type="presOf" srcId="{19005BCD-3824-434A-8ACB-8B0370E5D7C2}" destId="{96079BE0-538D-4DEB-A751-778CB1CAB8E7}" srcOrd="0" destOrd="0" presId="urn:microsoft.com/office/officeart/2005/8/layout/orgChart1"/>
    <dgm:cxn modelId="{9AFD1465-7533-4A17-A53D-53977A2CC58D}" srcId="{7710E707-0063-46D0-ADFB-6DF0190E7C25}" destId="{19005BCD-3824-434A-8ACB-8B0370E5D7C2}" srcOrd="0" destOrd="0" parTransId="{DE484409-B7B8-4766-8B92-DAA81ED8B2EB}" sibTransId="{73AB836B-8A7A-461B-9DF3-FB227324A7B9}"/>
    <dgm:cxn modelId="{6456716B-6414-4B8C-8F3D-EC577091E7A3}" type="presOf" srcId="{5A422E3B-8FCD-4C19-97B3-C8F96B3F3150}" destId="{79015657-ED44-46EA-8FE8-5927EC58A49D}" srcOrd="0" destOrd="0" presId="urn:microsoft.com/office/officeart/2005/8/layout/orgChart1"/>
    <dgm:cxn modelId="{EFBB264D-B6DC-4A5A-A604-DC33BDBD133E}" srcId="{CA490A1C-D7D1-49B3-B975-51091740FFD1}" destId="{E0D92A9D-5F18-4224-B55C-D2C2B669E39F}" srcOrd="1" destOrd="0" parTransId="{F61C10E3-935E-4EE8-9C71-0E13EB706CAE}" sibTransId="{2CF8A71A-9F77-4D38-8CB3-70711404CB15}"/>
    <dgm:cxn modelId="{9A7D856F-2C40-431F-A752-B61018B2FE5D}" type="presOf" srcId="{C4889C25-C036-4884-9315-E2561F6B6B19}" destId="{967F08FE-35CA-4104-9546-FDC64A84B016}" srcOrd="0" destOrd="0" presId="urn:microsoft.com/office/officeart/2005/8/layout/orgChart1"/>
    <dgm:cxn modelId="{65423650-8D23-46B7-9DC2-A3FED458C808}" type="presOf" srcId="{2821352C-3E52-4260-AEDE-AE7AB84503DD}" destId="{E053BBD8-555D-448B-B3F6-B9BA4DEFE02D}" srcOrd="0" destOrd="0" presId="urn:microsoft.com/office/officeart/2005/8/layout/orgChart1"/>
    <dgm:cxn modelId="{3B68D076-D077-4BC2-9185-35C305C730C9}" type="presOf" srcId="{A3D02A9C-461A-48D4-BF59-216841C1065C}" destId="{946B2D62-7DD5-4051-A035-DF6B2FECBEC0}" srcOrd="0" destOrd="0" presId="urn:microsoft.com/office/officeart/2005/8/layout/orgChart1"/>
    <dgm:cxn modelId="{5725197B-1138-47DE-9854-D43254A96B38}" type="presOf" srcId="{E0D92A9D-5F18-4224-B55C-D2C2B669E39F}" destId="{0A281AA5-C199-4BD0-9248-D49DB5059BDF}" srcOrd="1" destOrd="0" presId="urn:microsoft.com/office/officeart/2005/8/layout/orgChart1"/>
    <dgm:cxn modelId="{33331C7D-333C-43C5-96CA-81442CFD94C4}" type="presOf" srcId="{717F3C4C-3810-4FB0-A7BA-E22561A25CE1}" destId="{7C3FE42C-857C-45F2-B7CE-8ECEC46D3ED0}" srcOrd="0" destOrd="0" presId="urn:microsoft.com/office/officeart/2005/8/layout/orgChart1"/>
    <dgm:cxn modelId="{B5CA6C7E-DCD6-4AE9-95BD-5A2696CB94BD}" type="presOf" srcId="{94C4A86B-0525-4D8D-BD2D-F5D30784FF94}" destId="{64EF67A9-F8D0-4869-B503-6704AC3C6062}" srcOrd="0" destOrd="0" presId="urn:microsoft.com/office/officeart/2005/8/layout/orgChart1"/>
    <dgm:cxn modelId="{C6B22085-6D36-4C7C-8430-9CB0CD3CD89C}" srcId="{CA490A1C-D7D1-49B3-B975-51091740FFD1}" destId="{8138B199-930D-40D3-8FD6-17E536743B7B}" srcOrd="2" destOrd="0" parTransId="{987631FD-509A-42C1-BAE9-E18162B9F655}" sibTransId="{84CEF61B-ABFF-4F1B-AB75-BBFDE109A30D}"/>
    <dgm:cxn modelId="{79044C91-173B-4C81-958E-DC6E0C00CFEC}" type="presOf" srcId="{D62FF7C4-127E-4E27-B96D-6DE528BB8B65}" destId="{CD054440-74E4-43E2-9E6F-B0E95054686E}" srcOrd="0" destOrd="0" presId="urn:microsoft.com/office/officeart/2005/8/layout/orgChart1"/>
    <dgm:cxn modelId="{DEF4659A-B3B0-42C3-9976-8BC4941EDD97}" type="presOf" srcId="{AD64AF3D-8CBF-4848-83B4-B6C3C8F0092D}" destId="{34354309-C624-4B66-8294-6BB8C32B4E77}" srcOrd="1" destOrd="0" presId="urn:microsoft.com/office/officeart/2005/8/layout/orgChart1"/>
    <dgm:cxn modelId="{F9CDAEA5-4F90-4281-B4D7-E1467FFB1312}" type="presOf" srcId="{32A83E53-894D-45DE-956D-94DBB14AD998}" destId="{B5A0F447-5382-4751-BC37-D2824E981175}" srcOrd="0" destOrd="0" presId="urn:microsoft.com/office/officeart/2005/8/layout/orgChart1"/>
    <dgm:cxn modelId="{DC9E36AD-8760-43C2-978C-EAF75CE3BA5E}" type="presOf" srcId="{987631FD-509A-42C1-BAE9-E18162B9F655}" destId="{00715DB4-BFB0-497D-9F40-4808E0B51240}" srcOrd="0" destOrd="0" presId="urn:microsoft.com/office/officeart/2005/8/layout/orgChart1"/>
    <dgm:cxn modelId="{3F1CFCB0-F731-4451-A52D-E26F97FA5A74}" type="presOf" srcId="{25EE01FF-0C5F-4754-BECE-9C937A2A2668}" destId="{0829A1D4-BFF5-4376-A888-014933732C8A}" srcOrd="1" destOrd="0" presId="urn:microsoft.com/office/officeart/2005/8/layout/orgChart1"/>
    <dgm:cxn modelId="{25A338B1-DD4B-46DB-967F-484F1D831C08}" type="presOf" srcId="{2821352C-3E52-4260-AEDE-AE7AB84503DD}" destId="{CDFCD535-32B4-4670-B68A-C974A338F37D}" srcOrd="1" destOrd="0" presId="urn:microsoft.com/office/officeart/2005/8/layout/orgChart1"/>
    <dgm:cxn modelId="{797BC5BE-76D1-4E8C-9CEB-51EF29B7FF86}" type="presOf" srcId="{25EE01FF-0C5F-4754-BECE-9C937A2A2668}" destId="{85FC5718-62B3-4522-9E68-AAFDF9DAE850}" srcOrd="0" destOrd="0" presId="urn:microsoft.com/office/officeart/2005/8/layout/orgChart1"/>
    <dgm:cxn modelId="{8883A6C4-9029-4142-B5B7-25A481B3832F}" type="presOf" srcId="{AD64AF3D-8CBF-4848-83B4-B6C3C8F0092D}" destId="{2C5DE3FC-DC16-4527-982D-649AA50005A3}" srcOrd="0" destOrd="0" presId="urn:microsoft.com/office/officeart/2005/8/layout/orgChart1"/>
    <dgm:cxn modelId="{931440C8-CAB7-4039-A765-D7D478EE0420}" type="presOf" srcId="{FD6264F2-8841-4CE1-9728-21F50C3BC794}" destId="{39D37D70-C567-4108-BA96-2B464EE2DB9C}" srcOrd="0" destOrd="0" presId="urn:microsoft.com/office/officeart/2005/8/layout/orgChart1"/>
    <dgm:cxn modelId="{0FBFFDC9-39F0-447A-8588-5CC75720B300}" type="presOf" srcId="{D62FF7C4-127E-4E27-B96D-6DE528BB8B65}" destId="{29F575DD-B053-4570-B5C7-33504CBC6F01}" srcOrd="1" destOrd="0" presId="urn:microsoft.com/office/officeart/2005/8/layout/orgChart1"/>
    <dgm:cxn modelId="{CA294ECA-2F9D-46FB-9CAC-68081B1C818E}" type="presOf" srcId="{CA490A1C-D7D1-49B3-B975-51091740FFD1}" destId="{11682987-AA57-4867-BF41-D5C50FB463D1}" srcOrd="1" destOrd="0" presId="urn:microsoft.com/office/officeart/2005/8/layout/orgChart1"/>
    <dgm:cxn modelId="{E68366CE-6AEF-4342-A78D-2F681D574CB9}" type="presOf" srcId="{DE484409-B7B8-4766-8B92-DAA81ED8B2EB}" destId="{8488E8CE-9F06-466A-B4C3-1150BD08E992}" srcOrd="0" destOrd="0" presId="urn:microsoft.com/office/officeart/2005/8/layout/orgChart1"/>
    <dgm:cxn modelId="{A02CF9D4-AD71-415E-A752-F2E8D1048FE3}" srcId="{A3D02A9C-461A-48D4-BF59-216841C1065C}" destId="{7710E707-0063-46D0-ADFB-6DF0190E7C25}" srcOrd="0" destOrd="0" parTransId="{FD6264F2-8841-4CE1-9728-21F50C3BC794}" sibTransId="{B6FDA8A1-5436-41A6-AFEE-66E174EAAF5E}"/>
    <dgm:cxn modelId="{C85F56D7-4382-4F1A-B63E-E956892634BB}" type="presOf" srcId="{19005BCD-3824-434A-8ACB-8B0370E5D7C2}" destId="{E2A711F9-94AA-47C9-A387-C6D6704A1048}" srcOrd="1" destOrd="0" presId="urn:microsoft.com/office/officeart/2005/8/layout/orgChart1"/>
    <dgm:cxn modelId="{A4FD4FDA-6991-43F4-957B-FA3F7531497C}" type="presOf" srcId="{9F647A39-F2E5-45B9-8396-AD9CBBCF2EE3}" destId="{7135C25D-D89A-4214-9BD1-D01B3B3114E3}" srcOrd="0" destOrd="0" presId="urn:microsoft.com/office/officeart/2005/8/layout/orgChart1"/>
    <dgm:cxn modelId="{A338DCE4-DE96-403D-AF60-4B02DD02EEE9}" type="presOf" srcId="{8138B199-930D-40D3-8FD6-17E536743B7B}" destId="{BFD56713-0059-471B-B2B6-C08838778119}" srcOrd="0" destOrd="0" presId="urn:microsoft.com/office/officeart/2005/8/layout/orgChart1"/>
    <dgm:cxn modelId="{58CB81E7-1958-4647-B145-413C8F3169D3}" type="presOf" srcId="{A97DBF41-9C07-4611-B162-FD1176BA7028}" destId="{ADF5ABA9-6AC5-4AFC-A5CB-2B0F074489B6}" srcOrd="0" destOrd="0" presId="urn:microsoft.com/office/officeart/2005/8/layout/orgChart1"/>
    <dgm:cxn modelId="{B700EDF2-A567-4AE3-8A04-FA5CE87C7BE1}" type="presOf" srcId="{8138B199-930D-40D3-8FD6-17E536743B7B}" destId="{68B255A5-B9E6-4447-B7B1-EAF801B842E7}" srcOrd="1" destOrd="0" presId="urn:microsoft.com/office/officeart/2005/8/layout/orgChart1"/>
    <dgm:cxn modelId="{AD9A62F6-0386-4417-9A4A-C22C19AE4FC8}" type="presOf" srcId="{CA490A1C-D7D1-49B3-B975-51091740FFD1}" destId="{01C0D79F-FFCF-435F-8133-9527D67F2DF2}" srcOrd="0" destOrd="0" presId="urn:microsoft.com/office/officeart/2005/8/layout/orgChart1"/>
    <dgm:cxn modelId="{0A5500FB-EDEE-42A1-8E4B-407DD24E15EA}" type="presOf" srcId="{9F647A39-F2E5-45B9-8396-AD9CBBCF2EE3}" destId="{E37A7772-C06C-4ACF-889C-2129B77D7164}" srcOrd="1" destOrd="0" presId="urn:microsoft.com/office/officeart/2005/8/layout/orgChart1"/>
    <dgm:cxn modelId="{76CF091D-B5B0-4D91-9A21-5F25056F00D7}" type="presParOf" srcId="{7C3FE42C-857C-45F2-B7CE-8ECEC46D3ED0}" destId="{B6AAD103-DE1B-4CF2-9671-069D6B15C73F}" srcOrd="0" destOrd="0" presId="urn:microsoft.com/office/officeart/2005/8/layout/orgChart1"/>
    <dgm:cxn modelId="{B6128DA0-2BA8-485F-857F-7FFAFBE14A5C}" type="presParOf" srcId="{B6AAD103-DE1B-4CF2-9671-069D6B15C73F}" destId="{8E42FA95-9753-4617-B1C7-3F254BD2BF5E}" srcOrd="0" destOrd="0" presId="urn:microsoft.com/office/officeart/2005/8/layout/orgChart1"/>
    <dgm:cxn modelId="{D177F3D9-35F7-4BF5-A1C4-85D7B9DB533B}" type="presParOf" srcId="{8E42FA95-9753-4617-B1C7-3F254BD2BF5E}" destId="{01C0D79F-FFCF-435F-8133-9527D67F2DF2}" srcOrd="0" destOrd="0" presId="urn:microsoft.com/office/officeart/2005/8/layout/orgChart1"/>
    <dgm:cxn modelId="{35DE1115-163C-41DF-B327-79E31797608B}" type="presParOf" srcId="{8E42FA95-9753-4617-B1C7-3F254BD2BF5E}" destId="{11682987-AA57-4867-BF41-D5C50FB463D1}" srcOrd="1" destOrd="0" presId="urn:microsoft.com/office/officeart/2005/8/layout/orgChart1"/>
    <dgm:cxn modelId="{A5EE7BE6-36F8-4DBE-8C9C-1812A92DCEA3}" type="presParOf" srcId="{B6AAD103-DE1B-4CF2-9671-069D6B15C73F}" destId="{EF167813-0F01-475C-995C-880300E5C74C}" srcOrd="1" destOrd="0" presId="urn:microsoft.com/office/officeart/2005/8/layout/orgChart1"/>
    <dgm:cxn modelId="{2BDB3444-2E4B-4726-BE3D-B2C88ADA7F00}" type="presParOf" srcId="{EF167813-0F01-475C-995C-880300E5C74C}" destId="{B5A0F447-5382-4751-BC37-D2824E981175}" srcOrd="0" destOrd="0" presId="urn:microsoft.com/office/officeart/2005/8/layout/orgChart1"/>
    <dgm:cxn modelId="{66EEAEF0-C726-40A1-9BE5-A1FCD8C81E10}" type="presParOf" srcId="{EF167813-0F01-475C-995C-880300E5C74C}" destId="{BF77294A-4499-4DC9-A436-4ABA53663182}" srcOrd="1" destOrd="0" presId="urn:microsoft.com/office/officeart/2005/8/layout/orgChart1"/>
    <dgm:cxn modelId="{48344FFF-2265-4EA3-96D1-D113F925C5BA}" type="presParOf" srcId="{BF77294A-4499-4DC9-A436-4ABA53663182}" destId="{EE5F8BE3-A5BD-497F-ABD5-DB10101FF5CB}" srcOrd="0" destOrd="0" presId="urn:microsoft.com/office/officeart/2005/8/layout/orgChart1"/>
    <dgm:cxn modelId="{C640E0E4-405E-442C-9E90-5764EB7CBCCD}" type="presParOf" srcId="{EE5F8BE3-A5BD-497F-ABD5-DB10101FF5CB}" destId="{946B2D62-7DD5-4051-A035-DF6B2FECBEC0}" srcOrd="0" destOrd="0" presId="urn:microsoft.com/office/officeart/2005/8/layout/orgChart1"/>
    <dgm:cxn modelId="{96529F97-8427-4A46-BFF7-46F7D43BBB59}" type="presParOf" srcId="{EE5F8BE3-A5BD-497F-ABD5-DB10101FF5CB}" destId="{714713F3-CCDE-470E-B330-0C521AEE211B}" srcOrd="1" destOrd="0" presId="urn:microsoft.com/office/officeart/2005/8/layout/orgChart1"/>
    <dgm:cxn modelId="{5838EAFD-96E8-4698-8DD3-60B2F1AE714B}" type="presParOf" srcId="{BF77294A-4499-4DC9-A436-4ABA53663182}" destId="{596C6CF6-8DA2-4737-AD94-A31E03F93323}" srcOrd="1" destOrd="0" presId="urn:microsoft.com/office/officeart/2005/8/layout/orgChart1"/>
    <dgm:cxn modelId="{03173F23-D86A-4607-8212-10E57BA20153}" type="presParOf" srcId="{596C6CF6-8DA2-4737-AD94-A31E03F93323}" destId="{39D37D70-C567-4108-BA96-2B464EE2DB9C}" srcOrd="0" destOrd="0" presId="urn:microsoft.com/office/officeart/2005/8/layout/orgChart1"/>
    <dgm:cxn modelId="{95402F22-5737-4608-80A4-01206BD5950B}" type="presParOf" srcId="{596C6CF6-8DA2-4737-AD94-A31E03F93323}" destId="{7CAA6637-C3C7-4E43-865A-88D8D7786DA5}" srcOrd="1" destOrd="0" presId="urn:microsoft.com/office/officeart/2005/8/layout/orgChart1"/>
    <dgm:cxn modelId="{FB339C2E-39F7-44AD-9886-FFC8FE266F29}" type="presParOf" srcId="{7CAA6637-C3C7-4E43-865A-88D8D7786DA5}" destId="{ADAA3534-6A77-4BEA-A200-0E1C3AE01C16}" srcOrd="0" destOrd="0" presId="urn:microsoft.com/office/officeart/2005/8/layout/orgChart1"/>
    <dgm:cxn modelId="{62F68B01-752D-43F9-9C6F-B70C848A6689}" type="presParOf" srcId="{ADAA3534-6A77-4BEA-A200-0E1C3AE01C16}" destId="{DC6DBFDD-8393-4288-8C0E-9A58BC195FBF}" srcOrd="0" destOrd="0" presId="urn:microsoft.com/office/officeart/2005/8/layout/orgChart1"/>
    <dgm:cxn modelId="{E13312F0-E9E4-4CC6-A1BD-A9D66739F822}" type="presParOf" srcId="{ADAA3534-6A77-4BEA-A200-0E1C3AE01C16}" destId="{CB581E55-D47A-4AA0-9827-E3286A20A7A2}" srcOrd="1" destOrd="0" presId="urn:microsoft.com/office/officeart/2005/8/layout/orgChart1"/>
    <dgm:cxn modelId="{AEB65B32-6552-4028-B3DC-760A778094E4}" type="presParOf" srcId="{7CAA6637-C3C7-4E43-865A-88D8D7786DA5}" destId="{9750CC8F-A2DE-4753-8599-7192A4A06CDF}" srcOrd="1" destOrd="0" presId="urn:microsoft.com/office/officeart/2005/8/layout/orgChart1"/>
    <dgm:cxn modelId="{4E7152E4-7DCC-481A-AFEE-9B0A5344BB34}" type="presParOf" srcId="{9750CC8F-A2DE-4753-8599-7192A4A06CDF}" destId="{8488E8CE-9F06-466A-B4C3-1150BD08E992}" srcOrd="0" destOrd="0" presId="urn:microsoft.com/office/officeart/2005/8/layout/orgChart1"/>
    <dgm:cxn modelId="{744A5791-29AD-4016-86D5-6ECB04BD13D7}" type="presParOf" srcId="{9750CC8F-A2DE-4753-8599-7192A4A06CDF}" destId="{1FA90620-3478-47C7-BF52-218A6CC46070}" srcOrd="1" destOrd="0" presId="urn:microsoft.com/office/officeart/2005/8/layout/orgChart1"/>
    <dgm:cxn modelId="{8F61FFD3-0D2A-43B8-94CE-A9103BE878D6}" type="presParOf" srcId="{1FA90620-3478-47C7-BF52-218A6CC46070}" destId="{DACCD7CA-A65F-46A7-8CCF-755245D26721}" srcOrd="0" destOrd="0" presId="urn:microsoft.com/office/officeart/2005/8/layout/orgChart1"/>
    <dgm:cxn modelId="{7FEE9D60-2EDD-49A5-9283-C6514D55EAB7}" type="presParOf" srcId="{DACCD7CA-A65F-46A7-8CCF-755245D26721}" destId="{96079BE0-538D-4DEB-A751-778CB1CAB8E7}" srcOrd="0" destOrd="0" presId="urn:microsoft.com/office/officeart/2005/8/layout/orgChart1"/>
    <dgm:cxn modelId="{60C49BB5-CF52-477F-80B2-728259CE54D3}" type="presParOf" srcId="{DACCD7CA-A65F-46A7-8CCF-755245D26721}" destId="{E2A711F9-94AA-47C9-A387-C6D6704A1048}" srcOrd="1" destOrd="0" presId="urn:microsoft.com/office/officeart/2005/8/layout/orgChart1"/>
    <dgm:cxn modelId="{2180D163-C205-4920-BBD7-E8A2CB017D62}" type="presParOf" srcId="{1FA90620-3478-47C7-BF52-218A6CC46070}" destId="{085DA231-DE51-4462-B5C5-350965B12324}" srcOrd="1" destOrd="0" presId="urn:microsoft.com/office/officeart/2005/8/layout/orgChart1"/>
    <dgm:cxn modelId="{4FA813A9-B920-44C6-B131-4402EF151926}" type="presParOf" srcId="{1FA90620-3478-47C7-BF52-218A6CC46070}" destId="{2F7773B5-2885-4304-B6C8-24112BA62174}" srcOrd="2" destOrd="0" presId="urn:microsoft.com/office/officeart/2005/8/layout/orgChart1"/>
    <dgm:cxn modelId="{F73F1F67-E566-457B-BF72-32BDCBA128D5}" type="presParOf" srcId="{9750CC8F-A2DE-4753-8599-7192A4A06CDF}" destId="{79015657-ED44-46EA-8FE8-5927EC58A49D}" srcOrd="2" destOrd="0" presId="urn:microsoft.com/office/officeart/2005/8/layout/orgChart1"/>
    <dgm:cxn modelId="{7E594264-AB76-4222-84D1-7F8B3064D7F1}" type="presParOf" srcId="{9750CC8F-A2DE-4753-8599-7192A4A06CDF}" destId="{1581A030-A047-456F-985C-192D5915588F}" srcOrd="3" destOrd="0" presId="urn:microsoft.com/office/officeart/2005/8/layout/orgChart1"/>
    <dgm:cxn modelId="{73E3E65A-6CFB-456E-B535-21900FF83904}" type="presParOf" srcId="{1581A030-A047-456F-985C-192D5915588F}" destId="{94F12A1B-99FF-4B22-A03E-F31B461DE21B}" srcOrd="0" destOrd="0" presId="urn:microsoft.com/office/officeart/2005/8/layout/orgChart1"/>
    <dgm:cxn modelId="{F23CBA74-4C42-4A78-81E6-0D0CF820D193}" type="presParOf" srcId="{94F12A1B-99FF-4B22-A03E-F31B461DE21B}" destId="{7135C25D-D89A-4214-9BD1-D01B3B3114E3}" srcOrd="0" destOrd="0" presId="urn:microsoft.com/office/officeart/2005/8/layout/orgChart1"/>
    <dgm:cxn modelId="{3124E1A9-2A53-4700-8AF1-8FE67D944CDE}" type="presParOf" srcId="{94F12A1B-99FF-4B22-A03E-F31B461DE21B}" destId="{E37A7772-C06C-4ACF-889C-2129B77D7164}" srcOrd="1" destOrd="0" presId="urn:microsoft.com/office/officeart/2005/8/layout/orgChart1"/>
    <dgm:cxn modelId="{EEF6AE3B-5C2B-41A5-8B9F-ADED8DB61B27}" type="presParOf" srcId="{1581A030-A047-456F-985C-192D5915588F}" destId="{EA98E016-1F1C-4EF7-BB2C-7EB3F432A785}" srcOrd="1" destOrd="0" presId="urn:microsoft.com/office/officeart/2005/8/layout/orgChart1"/>
    <dgm:cxn modelId="{FC0EE7E5-F1BC-4F8D-9134-1E33275DD199}" type="presParOf" srcId="{1581A030-A047-456F-985C-192D5915588F}" destId="{A69EE7AF-9930-47D5-AF46-73BAC83B78B2}" srcOrd="2" destOrd="0" presId="urn:microsoft.com/office/officeart/2005/8/layout/orgChart1"/>
    <dgm:cxn modelId="{4C7092C2-D5FA-4B70-A11C-866FA1FAF58B}" type="presParOf" srcId="{7CAA6637-C3C7-4E43-865A-88D8D7786DA5}" destId="{C85636C4-C4BA-4907-B6C7-838E581F087C}" srcOrd="2" destOrd="0" presId="urn:microsoft.com/office/officeart/2005/8/layout/orgChart1"/>
    <dgm:cxn modelId="{DB273B28-E51D-4B2F-A67F-AA2F3616148A}" type="presParOf" srcId="{596C6CF6-8DA2-4737-AD94-A31E03F93323}" destId="{ADF5ABA9-6AC5-4AFC-A5CB-2B0F074489B6}" srcOrd="2" destOrd="0" presId="urn:microsoft.com/office/officeart/2005/8/layout/orgChart1"/>
    <dgm:cxn modelId="{88D9B5DD-AA4D-4411-B247-740C9B837363}" type="presParOf" srcId="{596C6CF6-8DA2-4737-AD94-A31E03F93323}" destId="{6A50ABCF-593E-4742-9AED-61F0044BAE32}" srcOrd="3" destOrd="0" presId="urn:microsoft.com/office/officeart/2005/8/layout/orgChart1"/>
    <dgm:cxn modelId="{12C86D21-0837-4D4F-840A-AA15B0165F55}" type="presParOf" srcId="{6A50ABCF-593E-4742-9AED-61F0044BAE32}" destId="{7BB6F036-D622-4433-BA32-FFA5C8F6F682}" srcOrd="0" destOrd="0" presId="urn:microsoft.com/office/officeart/2005/8/layout/orgChart1"/>
    <dgm:cxn modelId="{36AD9A15-CDB8-41E7-8327-8A2BBE8C6251}" type="presParOf" srcId="{7BB6F036-D622-4433-BA32-FFA5C8F6F682}" destId="{2C5DE3FC-DC16-4527-982D-649AA50005A3}" srcOrd="0" destOrd="0" presId="urn:microsoft.com/office/officeart/2005/8/layout/orgChart1"/>
    <dgm:cxn modelId="{BCBABF95-1D2D-4868-8DD7-60BF810D6AFF}" type="presParOf" srcId="{7BB6F036-D622-4433-BA32-FFA5C8F6F682}" destId="{34354309-C624-4B66-8294-6BB8C32B4E77}" srcOrd="1" destOrd="0" presId="urn:microsoft.com/office/officeart/2005/8/layout/orgChart1"/>
    <dgm:cxn modelId="{1B91D8C6-5157-4EE0-8260-8AEFBE77597F}" type="presParOf" srcId="{6A50ABCF-593E-4742-9AED-61F0044BAE32}" destId="{D277CE84-11D5-4F9C-A46E-91E4259DA1C6}" srcOrd="1" destOrd="0" presId="urn:microsoft.com/office/officeart/2005/8/layout/orgChart1"/>
    <dgm:cxn modelId="{2E77EA93-D03A-4997-AB8F-FEC6BB5063CF}" type="presParOf" srcId="{D277CE84-11D5-4F9C-A46E-91E4259DA1C6}" destId="{967F08FE-35CA-4104-9546-FDC64A84B016}" srcOrd="0" destOrd="0" presId="urn:microsoft.com/office/officeart/2005/8/layout/orgChart1"/>
    <dgm:cxn modelId="{1A239C1C-490B-4BB6-A545-086BB775A097}" type="presParOf" srcId="{D277CE84-11D5-4F9C-A46E-91E4259DA1C6}" destId="{67F77865-8804-4380-8363-79E3E8A83729}" srcOrd="1" destOrd="0" presId="urn:microsoft.com/office/officeart/2005/8/layout/orgChart1"/>
    <dgm:cxn modelId="{825CB2C5-A280-4613-A5BD-DEDF9AA7B316}" type="presParOf" srcId="{67F77865-8804-4380-8363-79E3E8A83729}" destId="{52465AEE-BA59-48EC-B0FB-16DDD256A267}" srcOrd="0" destOrd="0" presId="urn:microsoft.com/office/officeart/2005/8/layout/orgChart1"/>
    <dgm:cxn modelId="{0F651C28-92C0-4296-AA55-BECE7ED21018}" type="presParOf" srcId="{52465AEE-BA59-48EC-B0FB-16DDD256A267}" destId="{CD054440-74E4-43E2-9E6F-B0E95054686E}" srcOrd="0" destOrd="0" presId="urn:microsoft.com/office/officeart/2005/8/layout/orgChart1"/>
    <dgm:cxn modelId="{BFC95AF6-F9F7-476E-A8FC-1678ADEDE8F9}" type="presParOf" srcId="{52465AEE-BA59-48EC-B0FB-16DDD256A267}" destId="{29F575DD-B053-4570-B5C7-33504CBC6F01}" srcOrd="1" destOrd="0" presId="urn:microsoft.com/office/officeart/2005/8/layout/orgChart1"/>
    <dgm:cxn modelId="{00652610-51A5-4967-89DD-CCB428DF7B4B}" type="presParOf" srcId="{67F77865-8804-4380-8363-79E3E8A83729}" destId="{4A876CF7-12BC-4BF8-ACA4-7BC5977E6859}" srcOrd="1" destOrd="0" presId="urn:microsoft.com/office/officeart/2005/8/layout/orgChart1"/>
    <dgm:cxn modelId="{1730D2E2-D942-4A7B-8DAA-BB820A12DA77}" type="presParOf" srcId="{67F77865-8804-4380-8363-79E3E8A83729}" destId="{82C60CC5-B765-44C8-BD6B-F9E88A3882A2}" srcOrd="2" destOrd="0" presId="urn:microsoft.com/office/officeart/2005/8/layout/orgChart1"/>
    <dgm:cxn modelId="{895F2947-8A25-469E-B60E-8ACF1593BFFC}" type="presParOf" srcId="{D277CE84-11D5-4F9C-A46E-91E4259DA1C6}" destId="{64EF67A9-F8D0-4869-B503-6704AC3C6062}" srcOrd="2" destOrd="0" presId="urn:microsoft.com/office/officeart/2005/8/layout/orgChart1"/>
    <dgm:cxn modelId="{66CEE1F6-8DE0-4BF9-A5E2-D60B8416AB9E}" type="presParOf" srcId="{D277CE84-11D5-4F9C-A46E-91E4259DA1C6}" destId="{33DF64B7-1105-41F8-B2A9-04D8450CFE84}" srcOrd="3" destOrd="0" presId="urn:microsoft.com/office/officeart/2005/8/layout/orgChart1"/>
    <dgm:cxn modelId="{2A297533-CE8C-40B3-BDBA-11A6509CE666}" type="presParOf" srcId="{33DF64B7-1105-41F8-B2A9-04D8450CFE84}" destId="{05E21BA7-A7EA-446A-8F5E-CBB2ACF092BF}" srcOrd="0" destOrd="0" presId="urn:microsoft.com/office/officeart/2005/8/layout/orgChart1"/>
    <dgm:cxn modelId="{251C2E10-407A-4863-92E1-9E594FD0C6DD}" type="presParOf" srcId="{05E21BA7-A7EA-446A-8F5E-CBB2ACF092BF}" destId="{85FC5718-62B3-4522-9E68-AAFDF9DAE850}" srcOrd="0" destOrd="0" presId="urn:microsoft.com/office/officeart/2005/8/layout/orgChart1"/>
    <dgm:cxn modelId="{08079E29-E7E1-4B35-8F44-367813EA33EA}" type="presParOf" srcId="{05E21BA7-A7EA-446A-8F5E-CBB2ACF092BF}" destId="{0829A1D4-BFF5-4376-A888-014933732C8A}" srcOrd="1" destOrd="0" presId="urn:microsoft.com/office/officeart/2005/8/layout/orgChart1"/>
    <dgm:cxn modelId="{88B81896-C90E-4F98-81C7-857ADE6634C1}" type="presParOf" srcId="{33DF64B7-1105-41F8-B2A9-04D8450CFE84}" destId="{7F3B3686-769C-4B64-BE08-9C0C2C489410}" srcOrd="1" destOrd="0" presId="urn:microsoft.com/office/officeart/2005/8/layout/orgChart1"/>
    <dgm:cxn modelId="{007C5C3B-DFB7-4072-B3F6-2AC09C6620CC}" type="presParOf" srcId="{33DF64B7-1105-41F8-B2A9-04D8450CFE84}" destId="{8FEAD307-EDAF-4F98-BA66-C43EFE2B6813}" srcOrd="2" destOrd="0" presId="urn:microsoft.com/office/officeart/2005/8/layout/orgChart1"/>
    <dgm:cxn modelId="{20DF321D-9DCD-4887-A0CD-233C0BBDD62A}" type="presParOf" srcId="{6A50ABCF-593E-4742-9AED-61F0044BAE32}" destId="{73CE107F-2DD0-40F3-9D8D-54C992E6A86A}" srcOrd="2" destOrd="0" presId="urn:microsoft.com/office/officeart/2005/8/layout/orgChart1"/>
    <dgm:cxn modelId="{FBB6679B-036D-4E64-A77C-142E9EB0E803}" type="presParOf" srcId="{BF77294A-4499-4DC9-A436-4ABA53663182}" destId="{E163F041-E44D-4727-8783-D915F7DF74BC}" srcOrd="2" destOrd="0" presId="urn:microsoft.com/office/officeart/2005/8/layout/orgChart1"/>
    <dgm:cxn modelId="{7E5A39D0-0434-4EE1-8C2E-9356C75B11B8}" type="presParOf" srcId="{EF167813-0F01-475C-995C-880300E5C74C}" destId="{753F81F8-4583-48E5-9A2A-87EF26F2F64F}" srcOrd="2" destOrd="0" presId="urn:microsoft.com/office/officeart/2005/8/layout/orgChart1"/>
    <dgm:cxn modelId="{AE680FF2-A423-463A-A2F5-F3DA3181E396}" type="presParOf" srcId="{EF167813-0F01-475C-995C-880300E5C74C}" destId="{7BFB199E-9CC5-44C6-A927-27FF91F77318}" srcOrd="3" destOrd="0" presId="urn:microsoft.com/office/officeart/2005/8/layout/orgChart1"/>
    <dgm:cxn modelId="{CA17B8D7-753C-4860-A5D1-F1961C85ACBF}" type="presParOf" srcId="{7BFB199E-9CC5-44C6-A927-27FF91F77318}" destId="{66DD70F7-DEA2-4481-B705-0D7F2197B712}" srcOrd="0" destOrd="0" presId="urn:microsoft.com/office/officeart/2005/8/layout/orgChart1"/>
    <dgm:cxn modelId="{6D2CE01B-E5F4-4153-9EA5-27BDDC4BCD74}" type="presParOf" srcId="{66DD70F7-DEA2-4481-B705-0D7F2197B712}" destId="{EA282373-8E0D-412F-B8E6-84EF41083943}" srcOrd="0" destOrd="0" presId="urn:microsoft.com/office/officeart/2005/8/layout/orgChart1"/>
    <dgm:cxn modelId="{4A320565-61F7-4619-8158-F855A64AEC0B}" type="presParOf" srcId="{66DD70F7-DEA2-4481-B705-0D7F2197B712}" destId="{0A281AA5-C199-4BD0-9248-D49DB5059BDF}" srcOrd="1" destOrd="0" presId="urn:microsoft.com/office/officeart/2005/8/layout/orgChart1"/>
    <dgm:cxn modelId="{04F22842-D45A-4BFA-BCCD-091A3B6392E1}" type="presParOf" srcId="{7BFB199E-9CC5-44C6-A927-27FF91F77318}" destId="{29AA4E71-5EC5-42BA-A326-AC0D0007AEC1}" srcOrd="1" destOrd="0" presId="urn:microsoft.com/office/officeart/2005/8/layout/orgChart1"/>
    <dgm:cxn modelId="{F06A497D-42A4-4472-8D44-37BBE18BD669}" type="presParOf" srcId="{29AA4E71-5EC5-42BA-A326-AC0D0007AEC1}" destId="{796A39A1-318D-4481-9A84-417F21583174}" srcOrd="0" destOrd="0" presId="urn:microsoft.com/office/officeart/2005/8/layout/orgChart1"/>
    <dgm:cxn modelId="{D4AA602B-44B0-4A47-A8BA-79EF7BBD20EA}" type="presParOf" srcId="{29AA4E71-5EC5-42BA-A326-AC0D0007AEC1}" destId="{EF8CEF35-BC28-431B-803B-9FDD1F052019}" srcOrd="1" destOrd="0" presId="urn:microsoft.com/office/officeart/2005/8/layout/orgChart1"/>
    <dgm:cxn modelId="{A4CA8F0B-7DD2-4364-8BF3-65132C7BE6B5}" type="presParOf" srcId="{EF8CEF35-BC28-431B-803B-9FDD1F052019}" destId="{DA9C5BB4-00E8-43FF-ADE1-F339C13BE51C}" srcOrd="0" destOrd="0" presId="urn:microsoft.com/office/officeart/2005/8/layout/orgChart1"/>
    <dgm:cxn modelId="{F0859EA9-1A75-4DEF-B6AF-2D87EE85FACB}" type="presParOf" srcId="{DA9C5BB4-00E8-43FF-ADE1-F339C13BE51C}" destId="{E053BBD8-555D-448B-B3F6-B9BA4DEFE02D}" srcOrd="0" destOrd="0" presId="urn:microsoft.com/office/officeart/2005/8/layout/orgChart1"/>
    <dgm:cxn modelId="{407FE4AF-4EF9-46DE-8A8A-0FC7354E00A7}" type="presParOf" srcId="{DA9C5BB4-00E8-43FF-ADE1-F339C13BE51C}" destId="{CDFCD535-32B4-4670-B68A-C974A338F37D}" srcOrd="1" destOrd="0" presId="urn:microsoft.com/office/officeart/2005/8/layout/orgChart1"/>
    <dgm:cxn modelId="{3190FB95-907C-4681-AD7B-EDEF15542441}" type="presParOf" srcId="{EF8CEF35-BC28-431B-803B-9FDD1F052019}" destId="{1B7CD554-5F44-4889-B1F7-BB0D55F75A3F}" srcOrd="1" destOrd="0" presId="urn:microsoft.com/office/officeart/2005/8/layout/orgChart1"/>
    <dgm:cxn modelId="{566C9AB3-6074-4955-9305-0B21BB20738C}" type="presParOf" srcId="{EF8CEF35-BC28-431B-803B-9FDD1F052019}" destId="{79BF6C79-D77D-41AE-844D-76297A0B2DC1}" srcOrd="2" destOrd="0" presId="urn:microsoft.com/office/officeart/2005/8/layout/orgChart1"/>
    <dgm:cxn modelId="{B388C321-3C6E-45EA-821B-4ECB79612F7D}" type="presParOf" srcId="{7BFB199E-9CC5-44C6-A927-27FF91F77318}" destId="{31D55CF4-61D3-4039-BE81-A713B3C71F9E}" srcOrd="2" destOrd="0" presId="urn:microsoft.com/office/officeart/2005/8/layout/orgChart1"/>
    <dgm:cxn modelId="{EFD761FA-C193-4356-9B1F-1A7D1820E143}" type="presParOf" srcId="{EF167813-0F01-475C-995C-880300E5C74C}" destId="{00715DB4-BFB0-497D-9F40-4808E0B51240}" srcOrd="4" destOrd="0" presId="urn:microsoft.com/office/officeart/2005/8/layout/orgChart1"/>
    <dgm:cxn modelId="{C7C0EAB7-9D86-42A8-A469-6741F3191D6F}" type="presParOf" srcId="{EF167813-0F01-475C-995C-880300E5C74C}" destId="{E8F11433-B232-491B-88BA-EF6F0704723E}" srcOrd="5" destOrd="0" presId="urn:microsoft.com/office/officeart/2005/8/layout/orgChart1"/>
    <dgm:cxn modelId="{2C94B44E-585B-4205-8117-C7B0C19CDC42}" type="presParOf" srcId="{E8F11433-B232-491B-88BA-EF6F0704723E}" destId="{83EAB89D-2093-4D1A-BACC-AABD6F661103}" srcOrd="0" destOrd="0" presId="urn:microsoft.com/office/officeart/2005/8/layout/orgChart1"/>
    <dgm:cxn modelId="{83B03913-07E7-4D83-A0F1-C8B2F76E618C}" type="presParOf" srcId="{83EAB89D-2093-4D1A-BACC-AABD6F661103}" destId="{BFD56713-0059-471B-B2B6-C08838778119}" srcOrd="0" destOrd="0" presId="urn:microsoft.com/office/officeart/2005/8/layout/orgChart1"/>
    <dgm:cxn modelId="{A4C64DC0-557F-4A41-BE93-AE3DA47605BE}" type="presParOf" srcId="{83EAB89D-2093-4D1A-BACC-AABD6F661103}" destId="{68B255A5-B9E6-4447-B7B1-EAF801B842E7}" srcOrd="1" destOrd="0" presId="urn:microsoft.com/office/officeart/2005/8/layout/orgChart1"/>
    <dgm:cxn modelId="{2358C693-205D-436A-B4E2-6295DA861562}" type="presParOf" srcId="{E8F11433-B232-491B-88BA-EF6F0704723E}" destId="{6ECA6021-309F-4486-B5CD-3B693D953FCC}" srcOrd="1" destOrd="0" presId="urn:microsoft.com/office/officeart/2005/8/layout/orgChart1"/>
    <dgm:cxn modelId="{14C6719A-57BA-4A1D-9DA7-F9090786C23D}" type="presParOf" srcId="{E8F11433-B232-491B-88BA-EF6F0704723E}" destId="{F9F2747D-E762-42EB-80C2-14CC38A37FA4}" srcOrd="2" destOrd="0" presId="urn:microsoft.com/office/officeart/2005/8/layout/orgChart1"/>
    <dgm:cxn modelId="{BF1E9F38-06EF-4F4C-9D4D-7DB4630E5582}" type="presParOf" srcId="{B6AAD103-DE1B-4CF2-9671-069D6B15C73F}" destId="{053DFDE1-E0F1-4C7A-B6B4-DBC775BECBB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715DB4-BFB0-497D-9F40-4808E0B51240}">
      <dsp:nvSpPr>
        <dsp:cNvPr id="0" name=""/>
        <dsp:cNvSpPr/>
      </dsp:nvSpPr>
      <dsp:spPr>
        <a:xfrm>
          <a:off x="5144196" y="1147974"/>
          <a:ext cx="4262113" cy="472036"/>
        </a:xfrm>
        <a:custGeom>
          <a:avLst/>
          <a:gdLst/>
          <a:ahLst/>
          <a:cxnLst/>
          <a:rect l="0" t="0" r="0" b="0"/>
          <a:pathLst>
            <a:path>
              <a:moveTo>
                <a:pt x="0" y="0"/>
              </a:moveTo>
              <a:lnTo>
                <a:pt x="0" y="308672"/>
              </a:lnTo>
              <a:lnTo>
                <a:pt x="4262113" y="308672"/>
              </a:lnTo>
              <a:lnTo>
                <a:pt x="4262113" y="472036"/>
              </a:lnTo>
            </a:path>
          </a:pathLst>
        </a:custGeom>
        <a:noFill/>
        <a:ln w="127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96A39A1-318D-4481-9A84-417F21583174}">
      <dsp:nvSpPr>
        <dsp:cNvPr id="0" name=""/>
        <dsp:cNvSpPr/>
      </dsp:nvSpPr>
      <dsp:spPr>
        <a:xfrm>
          <a:off x="7478013" y="2397934"/>
          <a:ext cx="91440" cy="326728"/>
        </a:xfrm>
        <a:custGeom>
          <a:avLst/>
          <a:gdLst/>
          <a:ahLst/>
          <a:cxnLst/>
          <a:rect l="0" t="0" r="0" b="0"/>
          <a:pathLst>
            <a:path>
              <a:moveTo>
                <a:pt x="45720" y="0"/>
              </a:moveTo>
              <a:lnTo>
                <a:pt x="45720" y="326728"/>
              </a:lnTo>
            </a:path>
          </a:pathLst>
        </a:custGeom>
        <a:noFill/>
        <a:ln w="12700" cap="flat"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53F81F8-4583-48E5-9A2A-87EF26F2F64F}">
      <dsp:nvSpPr>
        <dsp:cNvPr id="0" name=""/>
        <dsp:cNvSpPr/>
      </dsp:nvSpPr>
      <dsp:spPr>
        <a:xfrm>
          <a:off x="5144196" y="1147974"/>
          <a:ext cx="2379537" cy="472036"/>
        </a:xfrm>
        <a:custGeom>
          <a:avLst/>
          <a:gdLst/>
          <a:ahLst/>
          <a:cxnLst/>
          <a:rect l="0" t="0" r="0" b="0"/>
          <a:pathLst>
            <a:path>
              <a:moveTo>
                <a:pt x="0" y="0"/>
              </a:moveTo>
              <a:lnTo>
                <a:pt x="0" y="308672"/>
              </a:lnTo>
              <a:lnTo>
                <a:pt x="2379537" y="308672"/>
              </a:lnTo>
              <a:lnTo>
                <a:pt x="2379537" y="472036"/>
              </a:lnTo>
            </a:path>
          </a:pathLst>
        </a:custGeom>
        <a:noFill/>
        <a:ln w="127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4EF67A9-F8D0-4869-B503-6704AC3C6062}">
      <dsp:nvSpPr>
        <dsp:cNvPr id="0" name=""/>
        <dsp:cNvSpPr/>
      </dsp:nvSpPr>
      <dsp:spPr>
        <a:xfrm>
          <a:off x="5641157" y="3502587"/>
          <a:ext cx="1011550" cy="326728"/>
        </a:xfrm>
        <a:custGeom>
          <a:avLst/>
          <a:gdLst/>
          <a:ahLst/>
          <a:cxnLst/>
          <a:rect l="0" t="0" r="0" b="0"/>
          <a:pathLst>
            <a:path>
              <a:moveTo>
                <a:pt x="0" y="0"/>
              </a:moveTo>
              <a:lnTo>
                <a:pt x="0" y="163364"/>
              </a:lnTo>
              <a:lnTo>
                <a:pt x="1011550" y="163364"/>
              </a:lnTo>
              <a:lnTo>
                <a:pt x="1011550" y="326728"/>
              </a:lnTo>
            </a:path>
          </a:pathLst>
        </a:custGeom>
        <a:noFill/>
        <a:ln w="12700" cap="flat"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967F08FE-35CA-4104-9546-FDC64A84B016}">
      <dsp:nvSpPr>
        <dsp:cNvPr id="0" name=""/>
        <dsp:cNvSpPr/>
      </dsp:nvSpPr>
      <dsp:spPr>
        <a:xfrm>
          <a:off x="4615324" y="3502587"/>
          <a:ext cx="1025832" cy="326728"/>
        </a:xfrm>
        <a:custGeom>
          <a:avLst/>
          <a:gdLst/>
          <a:ahLst/>
          <a:cxnLst/>
          <a:rect l="0" t="0" r="0" b="0"/>
          <a:pathLst>
            <a:path>
              <a:moveTo>
                <a:pt x="1025832" y="0"/>
              </a:moveTo>
              <a:lnTo>
                <a:pt x="1025832" y="163364"/>
              </a:lnTo>
              <a:lnTo>
                <a:pt x="0" y="163364"/>
              </a:lnTo>
              <a:lnTo>
                <a:pt x="0" y="326728"/>
              </a:lnTo>
            </a:path>
          </a:pathLst>
        </a:custGeom>
        <a:noFill/>
        <a:ln w="12700" cap="flat"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ADF5ABA9-6AC5-4AFC-A5CB-2B0F074489B6}">
      <dsp:nvSpPr>
        <dsp:cNvPr id="0" name=""/>
        <dsp:cNvSpPr/>
      </dsp:nvSpPr>
      <dsp:spPr>
        <a:xfrm>
          <a:off x="3681177" y="2397934"/>
          <a:ext cx="1959979" cy="326728"/>
        </a:xfrm>
        <a:custGeom>
          <a:avLst/>
          <a:gdLst/>
          <a:ahLst/>
          <a:cxnLst/>
          <a:rect l="0" t="0" r="0" b="0"/>
          <a:pathLst>
            <a:path>
              <a:moveTo>
                <a:pt x="0" y="0"/>
              </a:moveTo>
              <a:lnTo>
                <a:pt x="0" y="163364"/>
              </a:lnTo>
              <a:lnTo>
                <a:pt x="1959979" y="163364"/>
              </a:lnTo>
              <a:lnTo>
                <a:pt x="1959979" y="326728"/>
              </a:lnTo>
            </a:path>
          </a:pathLst>
        </a:custGeom>
        <a:noFill/>
        <a:ln w="12700" cap="flat"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9015657-ED44-46EA-8FE8-5927EC58A49D}">
      <dsp:nvSpPr>
        <dsp:cNvPr id="0" name=""/>
        <dsp:cNvSpPr/>
      </dsp:nvSpPr>
      <dsp:spPr>
        <a:xfrm>
          <a:off x="1721198" y="3502587"/>
          <a:ext cx="941288" cy="326728"/>
        </a:xfrm>
        <a:custGeom>
          <a:avLst/>
          <a:gdLst/>
          <a:ahLst/>
          <a:cxnLst/>
          <a:rect l="0" t="0" r="0" b="0"/>
          <a:pathLst>
            <a:path>
              <a:moveTo>
                <a:pt x="0" y="0"/>
              </a:moveTo>
              <a:lnTo>
                <a:pt x="0" y="163364"/>
              </a:lnTo>
              <a:lnTo>
                <a:pt x="941288" y="163364"/>
              </a:lnTo>
              <a:lnTo>
                <a:pt x="941288" y="326728"/>
              </a:lnTo>
            </a:path>
          </a:pathLst>
        </a:custGeom>
        <a:noFill/>
        <a:ln w="12700" cap="flat"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488E8CE-9F06-466A-B4C3-1150BD08E992}">
      <dsp:nvSpPr>
        <dsp:cNvPr id="0" name=""/>
        <dsp:cNvSpPr/>
      </dsp:nvSpPr>
      <dsp:spPr>
        <a:xfrm>
          <a:off x="779910" y="3502587"/>
          <a:ext cx="941288" cy="326728"/>
        </a:xfrm>
        <a:custGeom>
          <a:avLst/>
          <a:gdLst/>
          <a:ahLst/>
          <a:cxnLst/>
          <a:rect l="0" t="0" r="0" b="0"/>
          <a:pathLst>
            <a:path>
              <a:moveTo>
                <a:pt x="941288" y="0"/>
              </a:moveTo>
              <a:lnTo>
                <a:pt x="941288" y="163364"/>
              </a:lnTo>
              <a:lnTo>
                <a:pt x="0" y="163364"/>
              </a:lnTo>
              <a:lnTo>
                <a:pt x="0" y="326728"/>
              </a:lnTo>
            </a:path>
          </a:pathLst>
        </a:custGeom>
        <a:noFill/>
        <a:ln w="12700" cap="flat"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39D37D70-C567-4108-BA96-2B464EE2DB9C}">
      <dsp:nvSpPr>
        <dsp:cNvPr id="0" name=""/>
        <dsp:cNvSpPr/>
      </dsp:nvSpPr>
      <dsp:spPr>
        <a:xfrm>
          <a:off x="1721198" y="2397934"/>
          <a:ext cx="1959979" cy="326728"/>
        </a:xfrm>
        <a:custGeom>
          <a:avLst/>
          <a:gdLst/>
          <a:ahLst/>
          <a:cxnLst/>
          <a:rect l="0" t="0" r="0" b="0"/>
          <a:pathLst>
            <a:path>
              <a:moveTo>
                <a:pt x="1959979" y="0"/>
              </a:moveTo>
              <a:lnTo>
                <a:pt x="1959979" y="163364"/>
              </a:lnTo>
              <a:lnTo>
                <a:pt x="0" y="163364"/>
              </a:lnTo>
              <a:lnTo>
                <a:pt x="0" y="326728"/>
              </a:lnTo>
            </a:path>
          </a:pathLst>
        </a:custGeom>
        <a:noFill/>
        <a:ln w="12700" cap="flat"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B5A0F447-5382-4751-BC37-D2824E981175}">
      <dsp:nvSpPr>
        <dsp:cNvPr id="0" name=""/>
        <dsp:cNvSpPr/>
      </dsp:nvSpPr>
      <dsp:spPr>
        <a:xfrm>
          <a:off x="3681177" y="1147974"/>
          <a:ext cx="1463018" cy="472036"/>
        </a:xfrm>
        <a:custGeom>
          <a:avLst/>
          <a:gdLst/>
          <a:ahLst/>
          <a:cxnLst/>
          <a:rect l="0" t="0" r="0" b="0"/>
          <a:pathLst>
            <a:path>
              <a:moveTo>
                <a:pt x="1463018" y="0"/>
              </a:moveTo>
              <a:lnTo>
                <a:pt x="1463018" y="308672"/>
              </a:lnTo>
              <a:lnTo>
                <a:pt x="0" y="308672"/>
              </a:lnTo>
              <a:lnTo>
                <a:pt x="0" y="472036"/>
              </a:lnTo>
            </a:path>
          </a:pathLst>
        </a:custGeom>
        <a:noFill/>
        <a:ln w="127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1C0D79F-FFCF-435F-8133-9527D67F2DF2}">
      <dsp:nvSpPr>
        <dsp:cNvPr id="0" name=""/>
        <dsp:cNvSpPr/>
      </dsp:nvSpPr>
      <dsp:spPr>
        <a:xfrm>
          <a:off x="4366272" y="370050"/>
          <a:ext cx="1555848" cy="777924"/>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sz="1400" b="0" i="0" u="none" strike="noStrike" kern="1200" cap="none" normalizeH="0" baseline="0">
              <a:ln/>
              <a:effectLst/>
              <a:latin typeface="Calibri" panose="020F0502020204030204" pitchFamily="34" charset="0"/>
              <a:ea typeface="Times New Roman" panose="02020603050405020304" pitchFamily="18" charset="0"/>
              <a:cs typeface="Times New Roman" panose="02020603050405020304" pitchFamily="18" charset="0"/>
            </a:rPr>
            <a:t>PRORAČUN</a:t>
          </a:r>
          <a:endParaRPr kumimoji="0" lang="sr-Latn-RS" altLang="sr-Latn-RS" sz="1400" b="0" i="0" u="none" strike="noStrike" kern="1200" cap="none" normalizeH="0" baseline="0">
            <a:ln/>
            <a:effectLst/>
            <a:latin typeface="Arial" panose="020B0604020202020204" pitchFamily="34" charset="0"/>
          </a:endParaRPr>
        </a:p>
      </dsp:txBody>
      <dsp:txXfrm>
        <a:off x="4366272" y="370050"/>
        <a:ext cx="1555848" cy="777924"/>
      </dsp:txXfrm>
    </dsp:sp>
    <dsp:sp modelId="{946B2D62-7DD5-4051-A035-DF6B2FECBEC0}">
      <dsp:nvSpPr>
        <dsp:cNvPr id="0" name=""/>
        <dsp:cNvSpPr/>
      </dsp:nvSpPr>
      <dsp:spPr>
        <a:xfrm>
          <a:off x="2903253" y="1620010"/>
          <a:ext cx="1555848" cy="777924"/>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sz="1400" b="0" i="0" u="none" strike="noStrike" kern="1200" cap="none" normalizeH="0" baseline="0">
              <a:ln/>
              <a:effectLst/>
              <a:latin typeface="Calibri" panose="020F0502020204030204" pitchFamily="34" charset="0"/>
              <a:ea typeface="Times New Roman" panose="02020603050405020304" pitchFamily="18" charset="0"/>
              <a:cs typeface="Times New Roman" panose="02020603050405020304" pitchFamily="18" charset="0"/>
            </a:rPr>
            <a:t>OPĆI DIO</a:t>
          </a:r>
          <a:endParaRPr kumimoji="0" lang="sr-Latn-RS" altLang="sr-Latn-RS" sz="1400" b="0" i="0" u="none" strike="noStrike" kern="1200" cap="none" normalizeH="0" baseline="0">
            <a:ln/>
            <a:effectLst/>
            <a:latin typeface="Arial" panose="020B0604020202020204" pitchFamily="34" charset="0"/>
          </a:endParaRPr>
        </a:p>
      </dsp:txBody>
      <dsp:txXfrm>
        <a:off x="2903253" y="1620010"/>
        <a:ext cx="1555848" cy="777924"/>
      </dsp:txXfrm>
    </dsp:sp>
    <dsp:sp modelId="{DC6DBFDD-8393-4288-8C0E-9A58BC195FBF}">
      <dsp:nvSpPr>
        <dsp:cNvPr id="0" name=""/>
        <dsp:cNvSpPr/>
      </dsp:nvSpPr>
      <dsp:spPr>
        <a:xfrm>
          <a:off x="943274" y="2724663"/>
          <a:ext cx="1555848" cy="777924"/>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sz="1400" b="0" i="0" u="none" strike="noStrike" kern="1200" cap="none" normalizeH="0" baseline="0" dirty="0">
              <a:ln/>
              <a:effectLst/>
              <a:latin typeface="Calibri" panose="020F0502020204030204" pitchFamily="34" charset="0"/>
              <a:ea typeface="Times New Roman" panose="02020603050405020304" pitchFamily="18" charset="0"/>
              <a:cs typeface="Times New Roman" panose="02020603050405020304" pitchFamily="18" charset="0"/>
            </a:rPr>
            <a:t>RAČUN PRIHODA I RASHODA</a:t>
          </a:r>
          <a:endParaRPr kumimoji="0" lang="sr-Latn-RS" altLang="sr-Latn-RS" sz="1400" b="0" i="0" u="none" strike="noStrike" kern="1200" cap="none" normalizeH="0" baseline="0" dirty="0">
            <a:ln/>
            <a:effectLst/>
            <a:latin typeface="Arial" panose="020B0604020202020204" pitchFamily="34" charset="0"/>
          </a:endParaRPr>
        </a:p>
      </dsp:txBody>
      <dsp:txXfrm>
        <a:off x="943274" y="2724663"/>
        <a:ext cx="1555848" cy="777924"/>
      </dsp:txXfrm>
    </dsp:sp>
    <dsp:sp modelId="{96079BE0-538D-4DEB-A751-778CB1CAB8E7}">
      <dsp:nvSpPr>
        <dsp:cNvPr id="0" name=""/>
        <dsp:cNvSpPr/>
      </dsp:nvSpPr>
      <dsp:spPr>
        <a:xfrm>
          <a:off x="1985" y="3829315"/>
          <a:ext cx="1555848" cy="777924"/>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sz="1400" b="0" i="0" u="none" strike="noStrike" kern="1200" cap="none" normalizeH="0" baseline="0">
              <a:ln/>
              <a:effectLst/>
              <a:latin typeface="Calibri" panose="020F0502020204030204" pitchFamily="34" charset="0"/>
              <a:ea typeface="Times New Roman" panose="02020603050405020304" pitchFamily="18" charset="0"/>
              <a:cs typeface="Times New Roman" panose="02020603050405020304" pitchFamily="18" charset="0"/>
            </a:rPr>
            <a:t>PRIHODI</a:t>
          </a:r>
          <a:endParaRPr kumimoji="0" lang="sr-Latn-RS" altLang="sr-Latn-RS" sz="1400" b="0" i="0" u="none" strike="noStrike" kern="1200" cap="none" normalizeH="0" baseline="0">
            <a:ln/>
            <a:effectLst/>
            <a:latin typeface="Arial" panose="020B0604020202020204" pitchFamily="34" charset="0"/>
          </a:endParaRPr>
        </a:p>
      </dsp:txBody>
      <dsp:txXfrm>
        <a:off x="1985" y="3829315"/>
        <a:ext cx="1555848" cy="777924"/>
      </dsp:txXfrm>
    </dsp:sp>
    <dsp:sp modelId="{7135C25D-D89A-4214-9BD1-D01B3B3114E3}">
      <dsp:nvSpPr>
        <dsp:cNvPr id="0" name=""/>
        <dsp:cNvSpPr/>
      </dsp:nvSpPr>
      <dsp:spPr>
        <a:xfrm>
          <a:off x="1884562" y="3829315"/>
          <a:ext cx="1555848" cy="777924"/>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sz="1400" b="0" i="0" u="none" strike="noStrike" kern="1200" cap="none" normalizeH="0" baseline="0" dirty="0">
              <a:ln/>
              <a:effectLst/>
              <a:latin typeface="Calibri" panose="020F0502020204030204" pitchFamily="34" charset="0"/>
              <a:ea typeface="Times New Roman" panose="02020603050405020304" pitchFamily="18" charset="0"/>
              <a:cs typeface="Times New Roman" panose="02020603050405020304" pitchFamily="18" charset="0"/>
            </a:rPr>
            <a:t>RASHODI</a:t>
          </a:r>
          <a:endParaRPr kumimoji="0" lang="sr-Latn-RS" altLang="sr-Latn-RS" sz="1400" b="0" i="0" u="none" strike="noStrike" kern="1200" cap="none" normalizeH="0" baseline="0" dirty="0">
            <a:ln/>
            <a:effectLst/>
          </a:endParaRPr>
        </a:p>
      </dsp:txBody>
      <dsp:txXfrm>
        <a:off x="1884562" y="3829315"/>
        <a:ext cx="1555848" cy="777924"/>
      </dsp:txXfrm>
    </dsp:sp>
    <dsp:sp modelId="{2C5DE3FC-DC16-4527-982D-649AA50005A3}">
      <dsp:nvSpPr>
        <dsp:cNvPr id="0" name=""/>
        <dsp:cNvSpPr/>
      </dsp:nvSpPr>
      <dsp:spPr>
        <a:xfrm>
          <a:off x="4863233" y="2724663"/>
          <a:ext cx="1555848" cy="777924"/>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sz="1400" b="0" i="0" u="none" strike="noStrike" kern="1200" cap="none" normalizeH="0" baseline="0" dirty="0">
              <a:ln/>
              <a:effectLst/>
              <a:latin typeface="Calibri" panose="020F0502020204030204" pitchFamily="34" charset="0"/>
              <a:ea typeface="Times New Roman" panose="02020603050405020304" pitchFamily="18" charset="0"/>
              <a:cs typeface="Times New Roman" panose="02020603050405020304" pitchFamily="18" charset="0"/>
            </a:rPr>
            <a:t>RAČUN </a:t>
          </a:r>
          <a:endParaRPr kumimoji="0" lang="sr-Latn-RS" altLang="sr-Latn-RS" sz="1400" b="0" i="0" u="none" strike="noStrike" kern="1200" cap="none" normalizeH="0" baseline="0" dirty="0">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sz="1400" b="0" i="0" u="none" strike="noStrike" kern="1200" cap="none" normalizeH="0" baseline="0" dirty="0">
              <a:ln/>
              <a:effectLst/>
              <a:latin typeface="Calibri" panose="020F0502020204030204" pitchFamily="34" charset="0"/>
              <a:ea typeface="Times New Roman" panose="02020603050405020304" pitchFamily="18" charset="0"/>
              <a:cs typeface="Times New Roman" panose="02020603050405020304" pitchFamily="18" charset="0"/>
            </a:rPr>
            <a:t>FINANCIRANJA</a:t>
          </a:r>
          <a:endParaRPr kumimoji="0" lang="sr-Latn-RS" altLang="sr-Latn-RS" sz="1400" b="0" i="0" u="none" strike="noStrike" kern="1200" cap="none" normalizeH="0" baseline="0" dirty="0">
            <a:ln/>
            <a:effectLst/>
            <a:latin typeface="Arial" panose="020B0604020202020204" pitchFamily="34" charset="0"/>
          </a:endParaRPr>
        </a:p>
      </dsp:txBody>
      <dsp:txXfrm>
        <a:off x="4863233" y="2724663"/>
        <a:ext cx="1555848" cy="777924"/>
      </dsp:txXfrm>
    </dsp:sp>
    <dsp:sp modelId="{CD054440-74E4-43E2-9E6F-B0E95054686E}">
      <dsp:nvSpPr>
        <dsp:cNvPr id="0" name=""/>
        <dsp:cNvSpPr/>
      </dsp:nvSpPr>
      <dsp:spPr>
        <a:xfrm>
          <a:off x="3767138" y="3829315"/>
          <a:ext cx="1696372" cy="777924"/>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sz="1400" b="0" i="0" u="none" strike="noStrike" kern="1200" cap="none" normalizeH="0" baseline="0">
              <a:ln/>
              <a:effectLst/>
              <a:latin typeface="Calibri" panose="020F0502020204030204" pitchFamily="34" charset="0"/>
              <a:ea typeface="Times New Roman" panose="02020603050405020304" pitchFamily="18" charset="0"/>
              <a:cs typeface="Times New Roman" panose="02020603050405020304" pitchFamily="18" charset="0"/>
            </a:rPr>
            <a:t>PRIMICI OD FINANCIJSKE IMOVINE I ZADUŽIVANJA</a:t>
          </a:r>
          <a:endParaRPr kumimoji="0" lang="sr-Latn-RS" altLang="sr-Latn-RS" sz="1400" b="0" i="0" u="none" strike="noStrike" kern="1200" cap="none" normalizeH="0" baseline="0" dirty="0">
            <a:ln/>
            <a:effectLst/>
            <a:latin typeface="Arial" panose="020B0604020202020204" pitchFamily="34" charset="0"/>
          </a:endParaRPr>
        </a:p>
      </dsp:txBody>
      <dsp:txXfrm>
        <a:off x="3767138" y="3829315"/>
        <a:ext cx="1696372" cy="777924"/>
      </dsp:txXfrm>
    </dsp:sp>
    <dsp:sp modelId="{85FC5718-62B3-4522-9E68-AAFDF9DAE850}">
      <dsp:nvSpPr>
        <dsp:cNvPr id="0" name=""/>
        <dsp:cNvSpPr/>
      </dsp:nvSpPr>
      <dsp:spPr>
        <a:xfrm>
          <a:off x="5790238" y="3829315"/>
          <a:ext cx="1724937" cy="777924"/>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sz="1400" b="0" i="0" u="none" strike="noStrike" kern="1200" cap="none" normalizeH="0" baseline="0" dirty="0">
              <a:ln/>
              <a:effectLst/>
              <a:latin typeface="Calibri" panose="020F0502020204030204" pitchFamily="34" charset="0"/>
              <a:ea typeface="Times New Roman" panose="02020603050405020304" pitchFamily="18" charset="0"/>
              <a:cs typeface="Times New Roman" panose="02020603050405020304" pitchFamily="18" charset="0"/>
            </a:rPr>
            <a:t>IZDACI ZA FINANCIJSKU IMOVINU I OTPLATU ZAJMOVA</a:t>
          </a:r>
          <a:endParaRPr kumimoji="0" lang="sr-Latn-RS" altLang="sr-Latn-RS" sz="1400" b="0" i="0" u="none" strike="noStrike" kern="1200" cap="none" normalizeH="0" baseline="0" dirty="0">
            <a:ln/>
            <a:effectLst/>
            <a:latin typeface="Arial" panose="020B0604020202020204" pitchFamily="34" charset="0"/>
          </a:endParaRPr>
        </a:p>
      </dsp:txBody>
      <dsp:txXfrm>
        <a:off x="5790238" y="3829315"/>
        <a:ext cx="1724937" cy="777924"/>
      </dsp:txXfrm>
    </dsp:sp>
    <dsp:sp modelId="{EA282373-8E0D-412F-B8E6-84EF41083943}">
      <dsp:nvSpPr>
        <dsp:cNvPr id="0" name=""/>
        <dsp:cNvSpPr/>
      </dsp:nvSpPr>
      <dsp:spPr>
        <a:xfrm>
          <a:off x="6745809" y="1620010"/>
          <a:ext cx="1555848" cy="777924"/>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sz="1400" b="0" i="0" u="none" strike="noStrike" kern="1200" cap="none" normalizeH="0" baseline="0">
              <a:ln/>
              <a:effectLst/>
              <a:latin typeface="Calibri" panose="020F0502020204030204" pitchFamily="34" charset="0"/>
              <a:ea typeface="Times New Roman" panose="02020603050405020304" pitchFamily="18" charset="0"/>
              <a:cs typeface="Times New Roman" panose="02020603050405020304" pitchFamily="18" charset="0"/>
            </a:rPr>
            <a:t>POSEBNI DIO</a:t>
          </a:r>
          <a:endParaRPr kumimoji="0" lang="sr-Latn-RS" altLang="sr-Latn-RS" sz="1400" b="0" i="0" u="none" strike="noStrike" kern="1200" cap="none" normalizeH="0" baseline="0">
            <a:ln/>
            <a:effectLst/>
            <a:latin typeface="Arial" panose="020B0604020202020204" pitchFamily="34" charset="0"/>
          </a:endParaRPr>
        </a:p>
      </dsp:txBody>
      <dsp:txXfrm>
        <a:off x="6745809" y="1620010"/>
        <a:ext cx="1555848" cy="777924"/>
      </dsp:txXfrm>
    </dsp:sp>
    <dsp:sp modelId="{E053BBD8-555D-448B-B3F6-B9BA4DEFE02D}">
      <dsp:nvSpPr>
        <dsp:cNvPr id="0" name=""/>
        <dsp:cNvSpPr/>
      </dsp:nvSpPr>
      <dsp:spPr>
        <a:xfrm>
          <a:off x="6745809" y="2724663"/>
          <a:ext cx="1555848" cy="777924"/>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sz="1400" b="0" i="0" u="none" strike="noStrike" kern="1200" cap="none" normalizeH="0" baseline="0" dirty="0">
              <a:ln/>
              <a:effectLst/>
              <a:latin typeface="Calibri" panose="020F0502020204030204" pitchFamily="34" charset="0"/>
              <a:ea typeface="Times New Roman" panose="02020603050405020304" pitchFamily="18" charset="0"/>
              <a:cs typeface="Times New Roman" panose="02020603050405020304" pitchFamily="18" charset="0"/>
            </a:rPr>
            <a:t>PLAN RASHODA I IZDATAKA</a:t>
          </a:r>
          <a:endParaRPr kumimoji="0" lang="sr-Latn-RS" altLang="sr-Latn-RS" sz="1400" b="0" i="0" u="none" strike="noStrike" kern="1200" cap="none" normalizeH="0" baseline="0" dirty="0">
            <a:ln/>
            <a:effectLst/>
            <a:latin typeface="Arial" panose="020B0604020202020204" pitchFamily="34" charset="0"/>
          </a:endParaRPr>
        </a:p>
      </dsp:txBody>
      <dsp:txXfrm>
        <a:off x="6745809" y="2724663"/>
        <a:ext cx="1555848" cy="777924"/>
      </dsp:txXfrm>
    </dsp:sp>
    <dsp:sp modelId="{BFD56713-0059-471B-B2B6-C08838778119}">
      <dsp:nvSpPr>
        <dsp:cNvPr id="0" name=""/>
        <dsp:cNvSpPr/>
      </dsp:nvSpPr>
      <dsp:spPr>
        <a:xfrm>
          <a:off x="8628385" y="1620010"/>
          <a:ext cx="1555848" cy="777924"/>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r-Latn-RS" altLang="sr-Latn-RS" sz="1400" b="0" i="0" u="none" strike="noStrike" kern="1200" cap="none" normalizeH="0" baseline="0">
              <a:ln/>
              <a:effectLst/>
              <a:latin typeface="Calibri" panose="020F0502020204030204" pitchFamily="34" charset="0"/>
              <a:ea typeface="Times New Roman" panose="02020603050405020304" pitchFamily="18" charset="0"/>
              <a:cs typeface="Times New Roman" panose="02020603050405020304" pitchFamily="18" charset="0"/>
            </a:rPr>
            <a:t>PLAN RAZVOJNIH PROGRAMA</a:t>
          </a:r>
          <a:endParaRPr kumimoji="0" lang="sr-Latn-RS" altLang="sr-Latn-RS" sz="1400" b="0" i="0" u="none" strike="noStrike" kern="1200" cap="none" normalizeH="0" baseline="0">
            <a:ln/>
            <a:effectLst/>
            <a:latin typeface="Arial" panose="020B0604020202020204" pitchFamily="34" charset="0"/>
          </a:endParaRPr>
        </a:p>
      </dsp:txBody>
      <dsp:txXfrm>
        <a:off x="8628385" y="1620010"/>
        <a:ext cx="1555848" cy="77792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hr-HR"/>
              <a:t>Kliknite da biste uredili stil naslova matrice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fld id="{C226E5F2-CECA-408C-914E-E0957E108454}" type="datetimeFigureOut">
              <a:rPr lang="hr-HR" smtClean="0"/>
              <a:t>5.1.2021.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a:xfrm>
            <a:off x="9255346" y="2750337"/>
            <a:ext cx="1171888" cy="1356442"/>
          </a:xfrm>
        </p:spPr>
        <p:txBody>
          <a:bodyPr/>
          <a:lstStyle/>
          <a:p>
            <a:fld id="{7F92DE1C-173A-4E6B-BFB2-142F98A0763A}" type="slidenum">
              <a:rPr lang="hr-HR" smtClean="0"/>
              <a:t>‹#›</a:t>
            </a:fld>
            <a:endParaRPr lang="hr-HR"/>
          </a:p>
        </p:txBody>
      </p:sp>
    </p:spTree>
    <p:extLst>
      <p:ext uri="{BB962C8B-B14F-4D97-AF65-F5344CB8AC3E}">
        <p14:creationId xmlns:p14="http://schemas.microsoft.com/office/powerpoint/2010/main" val="3464632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ska slika s opiso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a:t>Kliknite ikonu da biste dodali  sliku</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Uredite stilove teksta matrice</a:t>
            </a:r>
          </a:p>
        </p:txBody>
      </p:sp>
      <p:sp>
        <p:nvSpPr>
          <p:cNvPr id="5" name="Date Placeholder 4"/>
          <p:cNvSpPr>
            <a:spLocks noGrp="1"/>
          </p:cNvSpPr>
          <p:nvPr>
            <p:ph type="dt" sz="half" idx="10"/>
          </p:nvPr>
        </p:nvSpPr>
        <p:spPr/>
        <p:txBody>
          <a:bodyPr/>
          <a:lstStyle/>
          <a:p>
            <a:fld id="{C226E5F2-CECA-408C-914E-E0957E108454}" type="datetimeFigureOut">
              <a:rPr lang="hr-HR" smtClean="0"/>
              <a:t>5.1.2021.</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a:xfrm>
            <a:off x="10729455" y="4711309"/>
            <a:ext cx="1154151" cy="1090789"/>
          </a:xfrm>
        </p:spPr>
        <p:txBody>
          <a:bodyPr/>
          <a:lstStyle/>
          <a:p>
            <a:fld id="{7F92DE1C-173A-4E6B-BFB2-142F98A0763A}" type="slidenum">
              <a:rPr lang="hr-HR" smtClean="0"/>
              <a:t>‹#›</a:t>
            </a:fld>
            <a:endParaRPr lang="hr-HR"/>
          </a:p>
        </p:txBody>
      </p:sp>
    </p:spTree>
    <p:extLst>
      <p:ext uri="{BB962C8B-B14F-4D97-AF65-F5344CB8AC3E}">
        <p14:creationId xmlns:p14="http://schemas.microsoft.com/office/powerpoint/2010/main" val="3202799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slov i opi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hr-HR"/>
              <a:t>Kliknite da biste uredili stil naslova matrice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Uredite stilove teksta matrice</a:t>
            </a:r>
          </a:p>
        </p:txBody>
      </p:sp>
      <p:sp>
        <p:nvSpPr>
          <p:cNvPr id="5" name="Date Placeholder 4"/>
          <p:cNvSpPr>
            <a:spLocks noGrp="1"/>
          </p:cNvSpPr>
          <p:nvPr>
            <p:ph type="dt" sz="half" idx="10"/>
          </p:nvPr>
        </p:nvSpPr>
        <p:spPr/>
        <p:txBody>
          <a:bodyPr/>
          <a:lstStyle/>
          <a:p>
            <a:fld id="{C226E5F2-CECA-408C-914E-E0957E108454}" type="datetimeFigureOut">
              <a:rPr lang="hr-HR" smtClean="0"/>
              <a:t>5.1.2021.</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a:xfrm>
            <a:off x="10729455" y="4711615"/>
            <a:ext cx="1154151" cy="1090789"/>
          </a:xfrm>
        </p:spPr>
        <p:txBody>
          <a:bodyPr/>
          <a:lstStyle/>
          <a:p>
            <a:fld id="{7F92DE1C-173A-4E6B-BFB2-142F98A0763A}" type="slidenum">
              <a:rPr lang="hr-HR" smtClean="0"/>
              <a:t>‹#›</a:t>
            </a:fld>
            <a:endParaRPr lang="hr-HR"/>
          </a:p>
        </p:txBody>
      </p:sp>
    </p:spTree>
    <p:extLst>
      <p:ext uri="{BB962C8B-B14F-4D97-AF65-F5344CB8AC3E}">
        <p14:creationId xmlns:p14="http://schemas.microsoft.com/office/powerpoint/2010/main" val="15708870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hr-HR"/>
              <a:t>Kliknite da biste uredili stil naslova matrice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Uredite stilove teksta matrice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Uredite stilove teksta matrice</a:t>
            </a:r>
          </a:p>
        </p:txBody>
      </p:sp>
      <p:sp>
        <p:nvSpPr>
          <p:cNvPr id="5" name="Date Placeholder 4"/>
          <p:cNvSpPr>
            <a:spLocks noGrp="1"/>
          </p:cNvSpPr>
          <p:nvPr>
            <p:ph type="dt" sz="half" idx="10"/>
          </p:nvPr>
        </p:nvSpPr>
        <p:spPr/>
        <p:txBody>
          <a:bodyPr/>
          <a:lstStyle/>
          <a:p>
            <a:fld id="{C226E5F2-CECA-408C-914E-E0957E108454}" type="datetimeFigureOut">
              <a:rPr lang="hr-HR" smtClean="0"/>
              <a:t>5.1.2021.</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a:xfrm>
            <a:off x="10729455" y="4709925"/>
            <a:ext cx="1154151" cy="1090789"/>
          </a:xfrm>
        </p:spPr>
        <p:txBody>
          <a:bodyPr/>
          <a:lstStyle/>
          <a:p>
            <a:fld id="{7F92DE1C-173A-4E6B-BFB2-142F98A0763A}" type="slidenum">
              <a:rPr lang="hr-HR" smtClean="0"/>
              <a:t>‹#›</a:t>
            </a:fld>
            <a:endParaRPr lang="hr-HR"/>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4313497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hr-HR"/>
              <a:t>Kliknite da biste uredili stil naslova matrice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Uredite stilove teksta matrice</a:t>
            </a:r>
          </a:p>
        </p:txBody>
      </p:sp>
      <p:sp>
        <p:nvSpPr>
          <p:cNvPr id="5" name="Date Placeholder 4"/>
          <p:cNvSpPr>
            <a:spLocks noGrp="1"/>
          </p:cNvSpPr>
          <p:nvPr>
            <p:ph type="dt" sz="half" idx="10"/>
          </p:nvPr>
        </p:nvSpPr>
        <p:spPr/>
        <p:txBody>
          <a:bodyPr/>
          <a:lstStyle/>
          <a:p>
            <a:fld id="{C226E5F2-CECA-408C-914E-E0957E108454}" type="datetimeFigureOut">
              <a:rPr lang="hr-HR" smtClean="0"/>
              <a:t>5.1.2021.</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a:xfrm>
            <a:off x="10729455" y="4709925"/>
            <a:ext cx="1154151" cy="1090789"/>
          </a:xfrm>
        </p:spPr>
        <p:txBody>
          <a:bodyPr/>
          <a:lstStyle/>
          <a:p>
            <a:fld id="{7F92DE1C-173A-4E6B-BFB2-142F98A0763A}" type="slidenum">
              <a:rPr lang="hr-HR" smtClean="0"/>
              <a:t>‹#›</a:t>
            </a:fld>
            <a:endParaRPr lang="hr-HR"/>
          </a:p>
        </p:txBody>
      </p:sp>
    </p:spTree>
    <p:extLst>
      <p:ext uri="{BB962C8B-B14F-4D97-AF65-F5344CB8AC3E}">
        <p14:creationId xmlns:p14="http://schemas.microsoft.com/office/powerpoint/2010/main" val="40424622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tupca">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hr-HR"/>
              <a:t>Kliknite da biste uredili stil naslova matrice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3" name="Date Placeholder 2"/>
          <p:cNvSpPr>
            <a:spLocks noGrp="1"/>
          </p:cNvSpPr>
          <p:nvPr>
            <p:ph type="dt" sz="half" idx="10"/>
          </p:nvPr>
        </p:nvSpPr>
        <p:spPr/>
        <p:txBody>
          <a:bodyPr/>
          <a:lstStyle/>
          <a:p>
            <a:fld id="{C226E5F2-CECA-408C-914E-E0957E108454}" type="datetimeFigureOut">
              <a:rPr lang="hr-HR" smtClean="0"/>
              <a:t>5.1.2021.</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7F92DE1C-173A-4E6B-BFB2-142F98A0763A}" type="slidenum">
              <a:rPr lang="hr-HR" smtClean="0"/>
              <a:t>‹#›</a:t>
            </a:fld>
            <a:endParaRPr lang="hr-HR"/>
          </a:p>
        </p:txBody>
      </p:sp>
    </p:spTree>
    <p:extLst>
      <p:ext uri="{BB962C8B-B14F-4D97-AF65-F5344CB8AC3E}">
        <p14:creationId xmlns:p14="http://schemas.microsoft.com/office/powerpoint/2010/main" val="9434552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tupca sa slikama">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hr-HR"/>
              <a:t>Kliknite da biste uredili stil naslova matrice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3" name="Date Placeholder 2"/>
          <p:cNvSpPr>
            <a:spLocks noGrp="1"/>
          </p:cNvSpPr>
          <p:nvPr>
            <p:ph type="dt" sz="half" idx="10"/>
          </p:nvPr>
        </p:nvSpPr>
        <p:spPr/>
        <p:txBody>
          <a:bodyPr/>
          <a:lstStyle/>
          <a:p>
            <a:fld id="{C226E5F2-CECA-408C-914E-E0957E108454}" type="datetimeFigureOut">
              <a:rPr lang="hr-HR" smtClean="0"/>
              <a:t>5.1.2021.</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7F92DE1C-173A-4E6B-BFB2-142F98A0763A}" type="slidenum">
              <a:rPr lang="hr-HR" smtClean="0"/>
              <a:t>‹#›</a:t>
            </a:fld>
            <a:endParaRPr lang="hr-HR"/>
          </a:p>
        </p:txBody>
      </p:sp>
    </p:spTree>
    <p:extLst>
      <p:ext uri="{BB962C8B-B14F-4D97-AF65-F5344CB8AC3E}">
        <p14:creationId xmlns:p14="http://schemas.microsoft.com/office/powerpoint/2010/main" val="25545253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hr-HR"/>
              <a:t>Kliknite da biste uredili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10"/>
          </p:nvPr>
        </p:nvSpPr>
        <p:spPr/>
        <p:txBody>
          <a:bodyPr/>
          <a:lstStyle/>
          <a:p>
            <a:fld id="{C226E5F2-CECA-408C-914E-E0957E108454}" type="datetimeFigureOut">
              <a:rPr lang="hr-HR" smtClean="0"/>
              <a:t>5.1.2021.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F92DE1C-173A-4E6B-BFB2-142F98A0763A}" type="slidenum">
              <a:rPr lang="hr-HR" smtClean="0"/>
              <a:t>‹#›</a:t>
            </a:fld>
            <a:endParaRPr lang="hr-HR"/>
          </a:p>
        </p:txBody>
      </p:sp>
    </p:spTree>
    <p:extLst>
      <p:ext uri="{BB962C8B-B14F-4D97-AF65-F5344CB8AC3E}">
        <p14:creationId xmlns:p14="http://schemas.microsoft.com/office/powerpoint/2010/main" val="23449083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226E5F2-CECA-408C-914E-E0957E108454}" type="datetimeFigureOut">
              <a:rPr lang="hr-HR" smtClean="0"/>
              <a:t>5.1.2021.</a:t>
            </a:fld>
            <a:endParaRPr lang="hr-HR"/>
          </a:p>
        </p:txBody>
      </p:sp>
      <p:sp>
        <p:nvSpPr>
          <p:cNvPr id="5" name="Footer Placeholder 4"/>
          <p:cNvSpPr>
            <a:spLocks noGrp="1"/>
          </p:cNvSpPr>
          <p:nvPr>
            <p:ph type="ftr" sz="quarter" idx="11"/>
          </p:nvPr>
        </p:nvSpPr>
        <p:spPr>
          <a:xfrm>
            <a:off x="680321" y="5936188"/>
            <a:ext cx="6126805" cy="365125"/>
          </a:xfrm>
        </p:spPr>
        <p:txBody>
          <a:bodyPr/>
          <a:lstStyle/>
          <a:p>
            <a:endParaRPr lang="hr-HR"/>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7F92DE1C-173A-4E6B-BFB2-142F98A0763A}" type="slidenum">
              <a:rPr lang="hr-HR" smtClean="0"/>
              <a:t>‹#›</a:t>
            </a:fld>
            <a:endParaRPr lang="hr-HR"/>
          </a:p>
        </p:txBody>
      </p:sp>
    </p:spTree>
    <p:extLst>
      <p:ext uri="{BB962C8B-B14F-4D97-AF65-F5344CB8AC3E}">
        <p14:creationId xmlns:p14="http://schemas.microsoft.com/office/powerpoint/2010/main" val="29634901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1_Naslov i opis">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hr-HR"/>
              <a:t>Kliknite da biste uredili stil naslova matrice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C226E5F2-CECA-408C-914E-E0957E108454}" type="datetimeFigureOut">
              <a:rPr lang="hr-HR" smtClean="0"/>
              <a:t>5.1.2021.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F92DE1C-173A-4E6B-BFB2-142F98A0763A}" type="slidenum">
              <a:rPr lang="hr-HR" smtClean="0"/>
              <a:t>‹#›</a:t>
            </a:fld>
            <a:endParaRPr lang="hr-HR"/>
          </a:p>
        </p:txBody>
      </p:sp>
    </p:spTree>
    <p:extLst>
      <p:ext uri="{BB962C8B-B14F-4D97-AF65-F5344CB8AC3E}">
        <p14:creationId xmlns:p14="http://schemas.microsoft.com/office/powerpoint/2010/main" val="3996814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idx="1"/>
          </p:nvPr>
        </p:nvSpPr>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10"/>
          </p:nvPr>
        </p:nvSpPr>
        <p:spPr/>
        <p:txBody>
          <a:bodyPr/>
          <a:lstStyle/>
          <a:p>
            <a:fld id="{C226E5F2-CECA-408C-914E-E0957E108454}" type="datetimeFigureOut">
              <a:rPr lang="hr-HR" smtClean="0"/>
              <a:t>5.1.2021.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7F92DE1C-173A-4E6B-BFB2-142F98A0763A}" type="slidenum">
              <a:rPr lang="hr-HR" smtClean="0"/>
              <a:t>‹#›</a:t>
            </a:fld>
            <a:endParaRPr lang="hr-HR"/>
          </a:p>
        </p:txBody>
      </p:sp>
    </p:spTree>
    <p:extLst>
      <p:ext uri="{BB962C8B-B14F-4D97-AF65-F5344CB8AC3E}">
        <p14:creationId xmlns:p14="http://schemas.microsoft.com/office/powerpoint/2010/main" val="1177453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hr-HR"/>
              <a:t>Kliknite da biste uredili stil naslova matrice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C226E5F2-CECA-408C-914E-E0957E108454}" type="datetimeFigureOut">
              <a:rPr lang="hr-HR" smtClean="0"/>
              <a:t>5.1.2021.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a:xfrm>
            <a:off x="10729455" y="2869895"/>
            <a:ext cx="1154151" cy="1090789"/>
          </a:xfrm>
        </p:spPr>
        <p:txBody>
          <a:bodyPr/>
          <a:lstStyle/>
          <a:p>
            <a:fld id="{7F92DE1C-173A-4E6B-BFB2-142F98A0763A}" type="slidenum">
              <a:rPr lang="hr-HR" smtClean="0"/>
              <a:t>‹#›</a:t>
            </a:fld>
            <a:endParaRPr lang="hr-HR"/>
          </a:p>
        </p:txBody>
      </p:sp>
    </p:spTree>
    <p:extLst>
      <p:ext uri="{BB962C8B-B14F-4D97-AF65-F5344CB8AC3E}">
        <p14:creationId xmlns:p14="http://schemas.microsoft.com/office/powerpoint/2010/main" val="76201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5" name="Date Placeholder 4"/>
          <p:cNvSpPr>
            <a:spLocks noGrp="1"/>
          </p:cNvSpPr>
          <p:nvPr>
            <p:ph type="dt" sz="half" idx="10"/>
          </p:nvPr>
        </p:nvSpPr>
        <p:spPr/>
        <p:txBody>
          <a:bodyPr/>
          <a:lstStyle/>
          <a:p>
            <a:fld id="{C226E5F2-CECA-408C-914E-E0957E108454}" type="datetimeFigureOut">
              <a:rPr lang="hr-HR" smtClean="0"/>
              <a:t>5.1.2021.</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7F92DE1C-173A-4E6B-BFB2-142F98A0763A}" type="slidenum">
              <a:rPr lang="hr-HR" smtClean="0"/>
              <a:t>‹#›</a:t>
            </a:fld>
            <a:endParaRPr lang="hr-HR"/>
          </a:p>
        </p:txBody>
      </p:sp>
    </p:spTree>
    <p:extLst>
      <p:ext uri="{BB962C8B-B14F-4D97-AF65-F5344CB8AC3E}">
        <p14:creationId xmlns:p14="http://schemas.microsoft.com/office/powerpoint/2010/main" val="480745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hr-HR"/>
              <a:t>Kliknite da biste uredili stil naslova matrice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4" name="Content Placeholder 3"/>
          <p:cNvSpPr>
            <a:spLocks noGrp="1"/>
          </p:cNvSpPr>
          <p:nvPr>
            <p:ph sz="half" idx="2"/>
          </p:nvPr>
        </p:nvSpPr>
        <p:spPr>
          <a:xfrm>
            <a:off x="680322" y="3030008"/>
            <a:ext cx="4698355" cy="2906179"/>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6" name="Content Placeholder 5"/>
          <p:cNvSpPr>
            <a:spLocks noGrp="1"/>
          </p:cNvSpPr>
          <p:nvPr>
            <p:ph sz="quarter" idx="4"/>
          </p:nvPr>
        </p:nvSpPr>
        <p:spPr>
          <a:xfrm>
            <a:off x="5594123" y="3030008"/>
            <a:ext cx="4700059" cy="2906179"/>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7" name="Date Placeholder 6"/>
          <p:cNvSpPr>
            <a:spLocks noGrp="1"/>
          </p:cNvSpPr>
          <p:nvPr>
            <p:ph type="dt" sz="half" idx="10"/>
          </p:nvPr>
        </p:nvSpPr>
        <p:spPr/>
        <p:txBody>
          <a:bodyPr/>
          <a:lstStyle/>
          <a:p>
            <a:fld id="{C226E5F2-CECA-408C-914E-E0957E108454}" type="datetimeFigureOut">
              <a:rPr lang="hr-HR" smtClean="0"/>
              <a:t>5.1.2021.</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7F92DE1C-173A-4E6B-BFB2-142F98A0763A}" type="slidenum">
              <a:rPr lang="hr-HR" smtClean="0"/>
              <a:t>‹#›</a:t>
            </a:fld>
            <a:endParaRPr lang="hr-HR"/>
          </a:p>
        </p:txBody>
      </p:sp>
    </p:spTree>
    <p:extLst>
      <p:ext uri="{BB962C8B-B14F-4D97-AF65-F5344CB8AC3E}">
        <p14:creationId xmlns:p14="http://schemas.microsoft.com/office/powerpoint/2010/main" val="4263714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fld id="{C226E5F2-CECA-408C-914E-E0957E108454}" type="datetimeFigureOut">
              <a:rPr lang="hr-HR" smtClean="0"/>
              <a:t>5.1.2021.</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7F92DE1C-173A-4E6B-BFB2-142F98A0763A}" type="slidenum">
              <a:rPr lang="hr-HR" smtClean="0"/>
              <a:t>‹#›</a:t>
            </a:fld>
            <a:endParaRPr lang="hr-HR"/>
          </a:p>
        </p:txBody>
      </p:sp>
    </p:spTree>
    <p:extLst>
      <p:ext uri="{BB962C8B-B14F-4D97-AF65-F5344CB8AC3E}">
        <p14:creationId xmlns:p14="http://schemas.microsoft.com/office/powerpoint/2010/main" val="4247757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C226E5F2-CECA-408C-914E-E0957E108454}" type="datetimeFigureOut">
              <a:rPr lang="hr-HR" smtClean="0"/>
              <a:t>5.1.2021.</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7F92DE1C-173A-4E6B-BFB2-142F98A0763A}" type="slidenum">
              <a:rPr lang="hr-HR" smtClean="0"/>
              <a:t>‹#›</a:t>
            </a:fld>
            <a:endParaRPr lang="hr-HR"/>
          </a:p>
        </p:txBody>
      </p:sp>
    </p:spTree>
    <p:extLst>
      <p:ext uri="{BB962C8B-B14F-4D97-AF65-F5344CB8AC3E}">
        <p14:creationId xmlns:p14="http://schemas.microsoft.com/office/powerpoint/2010/main" val="1153212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hr-HR"/>
              <a:t>Kliknite da biste uredili stil naslova matrice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Uredite stilove teksta matrice</a:t>
            </a:r>
          </a:p>
        </p:txBody>
      </p:sp>
      <p:sp>
        <p:nvSpPr>
          <p:cNvPr id="5" name="Date Placeholder 4"/>
          <p:cNvSpPr>
            <a:spLocks noGrp="1"/>
          </p:cNvSpPr>
          <p:nvPr>
            <p:ph type="dt" sz="half" idx="10"/>
          </p:nvPr>
        </p:nvSpPr>
        <p:spPr/>
        <p:txBody>
          <a:bodyPr/>
          <a:lstStyle/>
          <a:p>
            <a:fld id="{C226E5F2-CECA-408C-914E-E0957E108454}" type="datetimeFigureOut">
              <a:rPr lang="hr-HR" smtClean="0"/>
              <a:t>5.1.2021.</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7F92DE1C-173A-4E6B-BFB2-142F98A0763A}" type="slidenum">
              <a:rPr lang="hr-HR" smtClean="0"/>
              <a:t>‹#›</a:t>
            </a:fld>
            <a:endParaRPr lang="hr-HR"/>
          </a:p>
        </p:txBody>
      </p:sp>
    </p:spTree>
    <p:extLst>
      <p:ext uri="{BB962C8B-B14F-4D97-AF65-F5344CB8AC3E}">
        <p14:creationId xmlns:p14="http://schemas.microsoft.com/office/powerpoint/2010/main" val="201506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r-HR"/>
              <a:t>Kliknite ikonu da biste dodali  sliku</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Uredite stilove teksta matrice</a:t>
            </a:r>
          </a:p>
        </p:txBody>
      </p:sp>
      <p:sp>
        <p:nvSpPr>
          <p:cNvPr id="5" name="Date Placeholder 4"/>
          <p:cNvSpPr>
            <a:spLocks noGrp="1"/>
          </p:cNvSpPr>
          <p:nvPr>
            <p:ph type="dt" sz="half" idx="10"/>
          </p:nvPr>
        </p:nvSpPr>
        <p:spPr/>
        <p:txBody>
          <a:bodyPr/>
          <a:lstStyle/>
          <a:p>
            <a:fld id="{C226E5F2-CECA-408C-914E-E0957E108454}" type="datetimeFigureOut">
              <a:rPr lang="hr-HR" smtClean="0"/>
              <a:t>5.1.2021.</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7F92DE1C-173A-4E6B-BFB2-142F98A0763A}" type="slidenum">
              <a:rPr lang="hr-HR" smtClean="0"/>
              <a:t>‹#›</a:t>
            </a:fld>
            <a:endParaRPr lang="hr-HR"/>
          </a:p>
        </p:txBody>
      </p:sp>
    </p:spTree>
    <p:extLst>
      <p:ext uri="{BB962C8B-B14F-4D97-AF65-F5344CB8AC3E}">
        <p14:creationId xmlns:p14="http://schemas.microsoft.com/office/powerpoint/2010/main" val="344021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226E5F2-CECA-408C-914E-E0957E108454}" type="datetimeFigureOut">
              <a:rPr lang="hr-HR" smtClean="0"/>
              <a:t>5.1.2021.</a:t>
            </a:fld>
            <a:endParaRPr lang="hr-HR"/>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7F92DE1C-173A-4E6B-BFB2-142F98A0763A}" type="slidenum">
              <a:rPr lang="hr-HR" smtClean="0"/>
              <a:t>‹#›</a:t>
            </a:fld>
            <a:endParaRPr lang="hr-HR"/>
          </a:p>
        </p:txBody>
      </p:sp>
    </p:spTree>
    <p:extLst>
      <p:ext uri="{BB962C8B-B14F-4D97-AF65-F5344CB8AC3E}">
        <p14:creationId xmlns:p14="http://schemas.microsoft.com/office/powerpoint/2010/main" val="1864909723"/>
      </p:ext>
    </p:extLst>
  </p:cSld>
  <p:clrMap bg1="dk1" tx1="lt1" bg2="dk2" tx2="lt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 id="2147483714" r:id="rId17"/>
    <p:sldLayoutId id="2147483715" r:id="rId18"/>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mailto:klara.milicevic@pozega.hr" TargetMode="External"/><Relationship Id="rId3" Type="http://schemas.openxmlformats.org/officeDocument/2006/relationships/hyperlink" Target="mailto:gradonacelnik@pozega.hr" TargetMode="External"/><Relationship Id="rId7" Type="http://schemas.openxmlformats.org/officeDocument/2006/relationships/hyperlink" Target="mailto:branka.bulaja@pozega.hr" TargetMode="External"/><Relationship Id="rId2" Type="http://schemas.openxmlformats.org/officeDocument/2006/relationships/hyperlink" Target="mailto:info@pozega.hr" TargetMode="External"/><Relationship Id="rId1" Type="http://schemas.openxmlformats.org/officeDocument/2006/relationships/slideLayout" Target="../slideLayouts/slideLayout6.xml"/><Relationship Id="rId6" Type="http://schemas.openxmlformats.org/officeDocument/2006/relationships/hyperlink" Target="mailto:jasminka.vodinelic@pozega.hr" TargetMode="External"/><Relationship Id="rId5" Type="http://schemas.openxmlformats.org/officeDocument/2006/relationships/hyperlink" Target="mailto:ljiljana.bilen@pozega.hr" TargetMode="External"/><Relationship Id="rId4" Type="http://schemas.openxmlformats.org/officeDocument/2006/relationships/hyperlink" Target="mailto:tajnica@pozega.hr"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mailto:akanizlica@os-akanizlica-pozega.skole.hr" TargetMode="External"/><Relationship Id="rId3" Type="http://schemas.openxmlformats.org/officeDocument/2006/relationships/hyperlink" Target="mailto:gkpz@gkpz.hr" TargetMode="External"/><Relationship Id="rId7" Type="http://schemas.openxmlformats.org/officeDocument/2006/relationships/hyperlink" Target="mailto:sportski-objekti@pozega.hr" TargetMode="External"/><Relationship Id="rId12" Type="http://schemas.openxmlformats.org/officeDocument/2006/relationships/hyperlink" Target="mailto:lo-ra@pozega.hr" TargetMode="External"/><Relationship Id="rId2" Type="http://schemas.openxmlformats.org/officeDocument/2006/relationships/hyperlink" Target="mailto:info@gmp.hr" TargetMode="External"/><Relationship Id="rId1" Type="http://schemas.openxmlformats.org/officeDocument/2006/relationships/slideLayout" Target="../slideLayouts/slideLayout6.xml"/><Relationship Id="rId6" Type="http://schemas.openxmlformats.org/officeDocument/2006/relationships/hyperlink" Target="mailto:jvp.grada.pozege@po.t-com.hr" TargetMode="External"/><Relationship Id="rId11" Type="http://schemas.openxmlformats.org/officeDocument/2006/relationships/hyperlink" Target="mailto:vsnm.pozega@po.t-com.hr" TargetMode="External"/><Relationship Id="rId5" Type="http://schemas.openxmlformats.org/officeDocument/2006/relationships/hyperlink" Target="mailto:djecji.vrtici.pozega@po.ht.hr" TargetMode="External"/><Relationship Id="rId10" Type="http://schemas.openxmlformats.org/officeDocument/2006/relationships/hyperlink" Target="mailto:skola@os-jkempfa-pozega.skole.hr" TargetMode="External"/><Relationship Id="rId4" Type="http://schemas.openxmlformats.org/officeDocument/2006/relationships/hyperlink" Target="mailto:tajnistvo@gkp.hr" TargetMode="External"/><Relationship Id="rId9" Type="http://schemas.openxmlformats.org/officeDocument/2006/relationships/hyperlink" Target="mailto:skola@os-dcesaric-pozega.skole.hr"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92000"/>
                <a:satMod val="200000"/>
                <a:lumMod val="75000"/>
                <a:lumOff val="25000"/>
              </a:schemeClr>
            </a:gs>
            <a:gs pos="50000">
              <a:schemeClr val="bg2">
                <a:shade val="100000"/>
                <a:hueMod val="100000"/>
                <a:satMod val="110000"/>
                <a:lumMod val="130000"/>
              </a:schemeClr>
            </a:gs>
            <a:gs pos="100000">
              <a:schemeClr val="bg2">
                <a:shade val="78000"/>
                <a:hueMod val="118000"/>
                <a:satMod val="120000"/>
                <a:lumMod val="69000"/>
              </a:schemeClr>
            </a:gs>
          </a:gsLst>
          <a:lin ang="2520000" scaled="0"/>
        </a:gra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7D905BBE-9F8D-4A73-B5F1-BAF812A33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3" name="Picture 72">
            <a:extLst>
              <a:ext uri="{FF2B5EF4-FFF2-40B4-BE49-F238E27FC236}">
                <a16:creationId xmlns:a16="http://schemas.microsoft.com/office/drawing/2014/main" id="{0FAC86CD-FCB8-459B-A58A-C461E1B9EC2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3176" y="0"/>
            <a:ext cx="12192000" cy="6858000"/>
          </a:xfrm>
          <a:prstGeom prst="rect">
            <a:avLst/>
          </a:prstGeom>
        </p:spPr>
      </p:pic>
      <p:sp>
        <p:nvSpPr>
          <p:cNvPr id="75" name="Rectangle 74">
            <a:extLst>
              <a:ext uri="{FF2B5EF4-FFF2-40B4-BE49-F238E27FC236}">
                <a16:creationId xmlns:a16="http://schemas.microsoft.com/office/drawing/2014/main" id="{C9658688-9BC1-45C6-BEBA-1753861A52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2816" y="0"/>
            <a:ext cx="4636008"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7" name="Picture 76">
            <a:extLst>
              <a:ext uri="{FF2B5EF4-FFF2-40B4-BE49-F238E27FC236}">
                <a16:creationId xmlns:a16="http://schemas.microsoft.com/office/drawing/2014/main" id="{187BD969-077D-471D-AED5-0DA80819AE8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 y="4242852"/>
            <a:ext cx="7767872" cy="225365"/>
          </a:xfrm>
          <a:prstGeom prst="rect">
            <a:avLst/>
          </a:prstGeom>
        </p:spPr>
      </p:pic>
      <p:sp>
        <p:nvSpPr>
          <p:cNvPr id="79" name="Rectangle 78">
            <a:extLst>
              <a:ext uri="{FF2B5EF4-FFF2-40B4-BE49-F238E27FC236}">
                <a16:creationId xmlns:a16="http://schemas.microsoft.com/office/drawing/2014/main" id="{A9EE5B3E-496C-497B-9BD6-2A98CBD557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590078"/>
            <a:ext cx="7868173"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slov 1">
            <a:extLst>
              <a:ext uri="{FF2B5EF4-FFF2-40B4-BE49-F238E27FC236}">
                <a16:creationId xmlns:a16="http://schemas.microsoft.com/office/drawing/2014/main" id="{4AED1CCB-DC89-44E3-8D2A-C164598FCA00}"/>
              </a:ext>
            </a:extLst>
          </p:cNvPr>
          <p:cNvSpPr>
            <a:spLocks noGrp="1"/>
          </p:cNvSpPr>
          <p:nvPr>
            <p:ph type="ctrTitle"/>
          </p:nvPr>
        </p:nvSpPr>
        <p:spPr>
          <a:xfrm>
            <a:off x="680322" y="2733709"/>
            <a:ext cx="6752110" cy="1373070"/>
          </a:xfrm>
        </p:spPr>
        <p:txBody>
          <a:bodyPr>
            <a:normAutofit/>
          </a:bodyPr>
          <a:lstStyle/>
          <a:p>
            <a:r>
              <a:rPr lang="hr-HR" b="1" dirty="0"/>
              <a:t>VODIČ ZA GRAĐANE</a:t>
            </a:r>
            <a:endParaRPr lang="hr-HR" dirty="0"/>
          </a:p>
        </p:txBody>
      </p:sp>
      <p:sp>
        <p:nvSpPr>
          <p:cNvPr id="3" name="Podnaslov 2">
            <a:extLst>
              <a:ext uri="{FF2B5EF4-FFF2-40B4-BE49-F238E27FC236}">
                <a16:creationId xmlns:a16="http://schemas.microsoft.com/office/drawing/2014/main" id="{F94EE695-9B71-47E3-A1F4-1729CB0381F9}"/>
              </a:ext>
            </a:extLst>
          </p:cNvPr>
          <p:cNvSpPr>
            <a:spLocks noGrp="1"/>
          </p:cNvSpPr>
          <p:nvPr>
            <p:ph type="subTitle" idx="1"/>
          </p:nvPr>
        </p:nvSpPr>
        <p:spPr>
          <a:xfrm>
            <a:off x="680322" y="4394039"/>
            <a:ext cx="6752109" cy="1117687"/>
          </a:xfrm>
        </p:spPr>
        <p:txBody>
          <a:bodyPr>
            <a:normAutofit/>
          </a:bodyPr>
          <a:lstStyle/>
          <a:p>
            <a:r>
              <a:rPr lang="hr-HR" dirty="0"/>
              <a:t>UZ PRORAČUN GRADA POŽEGE ZA 2021. GODINU I PROJEKCIJU PRORAČUNA ZA 2022. I 2023. GODINU</a:t>
            </a:r>
          </a:p>
        </p:txBody>
      </p:sp>
      <p:pic>
        <p:nvPicPr>
          <p:cNvPr id="1026" name="Picture 2">
            <a:extLst>
              <a:ext uri="{FF2B5EF4-FFF2-40B4-BE49-F238E27FC236}">
                <a16:creationId xmlns:a16="http://schemas.microsoft.com/office/drawing/2014/main" id="{20A268C6-C30D-45C7-9577-A0128DDAA02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87091" y="1779148"/>
            <a:ext cx="3358478" cy="3299704"/>
          </a:xfrm>
          <a:prstGeom prst="rect">
            <a:avLst/>
          </a:prstGeom>
          <a:noFill/>
          <a:ln>
            <a:noFill/>
          </a:ln>
          <a:effectLst>
            <a:outerShdw blurRad="76200" dist="63500" dir="5040000" algn="tl" rotWithShape="0">
              <a:srgbClr val="000000">
                <a:alpha val="41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4785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E676992-0D64-4E87-A221-EA5A1E41CE37}"/>
              </a:ext>
            </a:extLst>
          </p:cNvPr>
          <p:cNvSpPr>
            <a:spLocks noGrp="1"/>
          </p:cNvSpPr>
          <p:nvPr>
            <p:ph type="title"/>
          </p:nvPr>
        </p:nvSpPr>
        <p:spPr>
          <a:xfrm>
            <a:off x="310584" y="502917"/>
            <a:ext cx="11570829" cy="1507067"/>
          </a:xfrm>
        </p:spPr>
        <p:txBody>
          <a:bodyPr>
            <a:normAutofit fontScale="90000"/>
          </a:bodyPr>
          <a:lstStyle/>
          <a:p>
            <a:r>
              <a:rPr lang="hr-HR" dirty="0"/>
              <a:t>KRATKI PRIKAZ PRIJEDLOGA PRORAČUNA ZA PRORAČUNSKU GODINU 2021. I PROJEKCIJA ZA 2022. I 2023. GODINU</a:t>
            </a:r>
          </a:p>
        </p:txBody>
      </p:sp>
      <p:sp>
        <p:nvSpPr>
          <p:cNvPr id="3" name="Rezervirano mjesto sadržaja 2">
            <a:extLst>
              <a:ext uri="{FF2B5EF4-FFF2-40B4-BE49-F238E27FC236}">
                <a16:creationId xmlns:a16="http://schemas.microsoft.com/office/drawing/2014/main" id="{905B955F-B5FC-46F2-BC81-85661F1EAAF3}"/>
              </a:ext>
            </a:extLst>
          </p:cNvPr>
          <p:cNvSpPr>
            <a:spLocks noGrp="1"/>
          </p:cNvSpPr>
          <p:nvPr>
            <p:ph sz="half" idx="1"/>
          </p:nvPr>
        </p:nvSpPr>
        <p:spPr>
          <a:xfrm>
            <a:off x="310584" y="2628965"/>
            <a:ext cx="6190883" cy="4454553"/>
          </a:xfrm>
        </p:spPr>
        <p:txBody>
          <a:bodyPr>
            <a:normAutofit fontScale="92500" lnSpcReduction="20000"/>
          </a:bodyPr>
          <a:lstStyle/>
          <a:p>
            <a:r>
              <a:rPr lang="hr-HR" dirty="0"/>
              <a:t>Ukupni prihodi i primici u Proračunu Grada Požege za 2021. godinu uvećani za planirane viškove iznose 169.790.800,00 kn. Od navedenog 80,93% udio je Grada Požege dok je 19,07% udio proračunskih korisnika.</a:t>
            </a:r>
          </a:p>
          <a:p>
            <a:pPr marL="0" indent="0">
              <a:buNone/>
            </a:pPr>
            <a:endParaRPr lang="hr-HR" dirty="0"/>
          </a:p>
          <a:p>
            <a:pPr marL="0" indent="0">
              <a:buNone/>
            </a:pPr>
            <a:endParaRPr lang="hr-HR" dirty="0"/>
          </a:p>
        </p:txBody>
      </p:sp>
      <p:sp>
        <p:nvSpPr>
          <p:cNvPr id="4" name="Rezervirano mjesto sadržaja 3">
            <a:extLst>
              <a:ext uri="{FF2B5EF4-FFF2-40B4-BE49-F238E27FC236}">
                <a16:creationId xmlns:a16="http://schemas.microsoft.com/office/drawing/2014/main" id="{8A0D86E6-4EC0-49D7-BB84-401809362A36}"/>
              </a:ext>
            </a:extLst>
          </p:cNvPr>
          <p:cNvSpPr>
            <a:spLocks noGrp="1"/>
          </p:cNvSpPr>
          <p:nvPr>
            <p:ph sz="half" idx="2"/>
          </p:nvPr>
        </p:nvSpPr>
        <p:spPr>
          <a:xfrm>
            <a:off x="6874721" y="2389967"/>
            <a:ext cx="5139379" cy="238998"/>
          </a:xfrm>
        </p:spPr>
        <p:txBody>
          <a:bodyPr anchor="t">
            <a:normAutofit fontScale="92500" lnSpcReduction="20000"/>
          </a:bodyPr>
          <a:lstStyle/>
          <a:p>
            <a:pPr marL="0" indent="0" algn="ctr">
              <a:buNone/>
            </a:pPr>
            <a:r>
              <a:rPr lang="hr-HR" sz="1400" dirty="0"/>
              <a:t>Proračun Grada Požege za razdoblje od 2020.-2023. godine </a:t>
            </a:r>
            <a:endParaRPr lang="hr-HR" dirty="0"/>
          </a:p>
        </p:txBody>
      </p:sp>
      <p:sp>
        <p:nvSpPr>
          <p:cNvPr id="7" name="Rectangle 2">
            <a:extLst>
              <a:ext uri="{FF2B5EF4-FFF2-40B4-BE49-F238E27FC236}">
                <a16:creationId xmlns:a16="http://schemas.microsoft.com/office/drawing/2014/main" id="{51A7AF12-AD51-43C7-BC6B-74D5264C8EF8}"/>
              </a:ext>
            </a:extLst>
          </p:cNvPr>
          <p:cNvSpPr>
            <a:spLocks noChangeArrowheads="1"/>
          </p:cNvSpPr>
          <p:nvPr/>
        </p:nvSpPr>
        <p:spPr bwMode="auto">
          <a:xfrm>
            <a:off x="-1"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r-HR"/>
          </a:p>
        </p:txBody>
      </p:sp>
      <p:sp>
        <p:nvSpPr>
          <p:cNvPr id="9" name="Rectangle 2">
            <a:extLst>
              <a:ext uri="{FF2B5EF4-FFF2-40B4-BE49-F238E27FC236}">
                <a16:creationId xmlns:a16="http://schemas.microsoft.com/office/drawing/2014/main" id="{C7601921-A354-43C1-902F-4BEF545E06F3}"/>
              </a:ext>
            </a:extLst>
          </p:cNvPr>
          <p:cNvSpPr>
            <a:spLocks noChangeArrowheads="1"/>
          </p:cNvSpPr>
          <p:nvPr/>
        </p:nvSpPr>
        <p:spPr bwMode="auto">
          <a:xfrm>
            <a:off x="6612193" y="345634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r-HR"/>
          </a:p>
        </p:txBody>
      </p:sp>
      <p:sp>
        <p:nvSpPr>
          <p:cNvPr id="5" name="TekstniOkvir 4">
            <a:extLst>
              <a:ext uri="{FF2B5EF4-FFF2-40B4-BE49-F238E27FC236}">
                <a16:creationId xmlns:a16="http://schemas.microsoft.com/office/drawing/2014/main" id="{3FC0C73F-A4B1-44C5-94D5-D56D87B5BB67}"/>
              </a:ext>
            </a:extLst>
          </p:cNvPr>
          <p:cNvSpPr txBox="1"/>
          <p:nvPr/>
        </p:nvSpPr>
        <p:spPr>
          <a:xfrm>
            <a:off x="7158410" y="6085311"/>
            <a:ext cx="4960589" cy="369332"/>
          </a:xfrm>
          <a:prstGeom prst="rect">
            <a:avLst/>
          </a:prstGeom>
          <a:noFill/>
        </p:spPr>
        <p:txBody>
          <a:bodyPr wrap="square" rtlCol="0">
            <a:spAutoFit/>
          </a:bodyPr>
          <a:lstStyle/>
          <a:p>
            <a:r>
              <a:rPr lang="hr-HR" sz="900" dirty="0"/>
              <a:t>* Proračun Grada Požege je 2020. godine uravnotežen prenesenim rezultatima poslovanja iz prethodne godine, a 2021. godine planiranim viškom.</a:t>
            </a:r>
          </a:p>
        </p:txBody>
      </p:sp>
      <p:graphicFrame>
        <p:nvGraphicFramePr>
          <p:cNvPr id="10" name="Grafikon 9">
            <a:extLst>
              <a:ext uri="{FF2B5EF4-FFF2-40B4-BE49-F238E27FC236}">
                <a16:creationId xmlns:a16="http://schemas.microsoft.com/office/drawing/2014/main" id="{A1C608CA-922B-4F9E-BBEF-328D3BF5FD10}"/>
              </a:ext>
            </a:extLst>
          </p:cNvPr>
          <p:cNvGraphicFramePr>
            <a:graphicFrameLocks/>
          </p:cNvGraphicFramePr>
          <p:nvPr>
            <p:extLst>
              <p:ext uri="{D42A27DB-BD31-4B8C-83A1-F6EECF244321}">
                <p14:modId xmlns:p14="http://schemas.microsoft.com/office/powerpoint/2010/main" val="1346269039"/>
              </p:ext>
            </p:extLst>
          </p:nvPr>
        </p:nvGraphicFramePr>
        <p:xfrm>
          <a:off x="7158410" y="2706329"/>
          <a:ext cx="4572000" cy="321269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85493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6F927A0-6DAB-45F6-9BC0-3ADED4D5ACCA}"/>
              </a:ext>
            </a:extLst>
          </p:cNvPr>
          <p:cNvSpPr>
            <a:spLocks noGrp="1"/>
          </p:cNvSpPr>
          <p:nvPr>
            <p:ph type="title"/>
          </p:nvPr>
        </p:nvSpPr>
        <p:spPr>
          <a:xfrm>
            <a:off x="217511" y="829869"/>
            <a:ext cx="11597271" cy="903043"/>
          </a:xfrm>
        </p:spPr>
        <p:txBody>
          <a:bodyPr>
            <a:normAutofit fontScale="90000"/>
          </a:bodyPr>
          <a:lstStyle/>
          <a:p>
            <a:r>
              <a:rPr lang="hr-HR" dirty="0"/>
              <a:t>STRUKTURA PRIHODA I PRIMITAKA PRORAČUNA I </a:t>
            </a:r>
            <a:br>
              <a:rPr lang="hr-HR" dirty="0"/>
            </a:br>
            <a:r>
              <a:rPr lang="hr-HR" dirty="0"/>
              <a:t>VLASTITIH IZVORA</a:t>
            </a:r>
          </a:p>
        </p:txBody>
      </p:sp>
      <p:sp>
        <p:nvSpPr>
          <p:cNvPr id="3" name="Rezervirano mjesto teksta 2">
            <a:extLst>
              <a:ext uri="{FF2B5EF4-FFF2-40B4-BE49-F238E27FC236}">
                <a16:creationId xmlns:a16="http://schemas.microsoft.com/office/drawing/2014/main" id="{EBF7288C-1F89-487A-B7D2-51709D2610FB}"/>
              </a:ext>
            </a:extLst>
          </p:cNvPr>
          <p:cNvSpPr>
            <a:spLocks noGrp="1"/>
          </p:cNvSpPr>
          <p:nvPr>
            <p:ph type="body" idx="1"/>
          </p:nvPr>
        </p:nvSpPr>
        <p:spPr>
          <a:xfrm>
            <a:off x="464191" y="3491296"/>
            <a:ext cx="4649787" cy="576262"/>
          </a:xfrm>
        </p:spPr>
        <p:txBody>
          <a:bodyPr/>
          <a:lstStyle/>
          <a:p>
            <a:r>
              <a:rPr lang="hr-HR" dirty="0"/>
              <a:t>PRIHODI POSLOVANJA</a:t>
            </a:r>
          </a:p>
        </p:txBody>
      </p:sp>
      <p:sp>
        <p:nvSpPr>
          <p:cNvPr id="4" name="Rezervirano mjesto sadržaja 3">
            <a:extLst>
              <a:ext uri="{FF2B5EF4-FFF2-40B4-BE49-F238E27FC236}">
                <a16:creationId xmlns:a16="http://schemas.microsoft.com/office/drawing/2014/main" id="{AACDCEB6-2EED-441D-8D1A-248A68976311}"/>
              </a:ext>
            </a:extLst>
          </p:cNvPr>
          <p:cNvSpPr>
            <a:spLocks noGrp="1"/>
          </p:cNvSpPr>
          <p:nvPr>
            <p:ph sz="half" idx="2"/>
          </p:nvPr>
        </p:nvSpPr>
        <p:spPr>
          <a:xfrm>
            <a:off x="484097" y="4287140"/>
            <a:ext cx="4937655" cy="2099345"/>
          </a:xfrm>
        </p:spPr>
        <p:txBody>
          <a:bodyPr anchor="ctr">
            <a:noAutofit/>
          </a:bodyPr>
          <a:lstStyle/>
          <a:p>
            <a:r>
              <a:rPr lang="hr-HR" sz="1600" dirty="0"/>
              <a:t>Kako prihodi poslovanja čine najveći udio ukupnih prihoda i primitaka na grafikonu je prikazana struktura iz koje je vidljivo da su pomoći i prihodi od poreza vrijednosno najznačajniji planirani prihodi.</a:t>
            </a:r>
          </a:p>
        </p:txBody>
      </p:sp>
      <p:sp>
        <p:nvSpPr>
          <p:cNvPr id="5" name="Rezervirano mjesto teksta 4">
            <a:extLst>
              <a:ext uri="{FF2B5EF4-FFF2-40B4-BE49-F238E27FC236}">
                <a16:creationId xmlns:a16="http://schemas.microsoft.com/office/drawing/2014/main" id="{386F925E-0EA0-43C5-894C-D739460DBEFC}"/>
              </a:ext>
            </a:extLst>
          </p:cNvPr>
          <p:cNvSpPr>
            <a:spLocks noGrp="1"/>
          </p:cNvSpPr>
          <p:nvPr>
            <p:ph type="body" sz="quarter" idx="3"/>
          </p:nvPr>
        </p:nvSpPr>
        <p:spPr>
          <a:xfrm>
            <a:off x="7942830" y="2791427"/>
            <a:ext cx="4070465" cy="335560"/>
          </a:xfrm>
        </p:spPr>
        <p:txBody>
          <a:bodyPr anchor="t"/>
          <a:lstStyle/>
          <a:p>
            <a:pPr algn="ctr"/>
            <a:r>
              <a:rPr lang="hr-HR" sz="1200" dirty="0"/>
              <a:t>Prihodi poslovanja u 2021. godini</a:t>
            </a:r>
          </a:p>
          <a:p>
            <a:endParaRPr lang="hr-HR" dirty="0"/>
          </a:p>
        </p:txBody>
      </p:sp>
      <p:sp>
        <p:nvSpPr>
          <p:cNvPr id="6" name="Rezervirano mjesto sadržaja 5">
            <a:extLst>
              <a:ext uri="{FF2B5EF4-FFF2-40B4-BE49-F238E27FC236}">
                <a16:creationId xmlns:a16="http://schemas.microsoft.com/office/drawing/2014/main" id="{B532EF32-A576-47F1-8905-FFC405C1154F}"/>
              </a:ext>
            </a:extLst>
          </p:cNvPr>
          <p:cNvSpPr>
            <a:spLocks noGrp="1"/>
          </p:cNvSpPr>
          <p:nvPr>
            <p:ph sz="quarter" idx="4"/>
          </p:nvPr>
        </p:nvSpPr>
        <p:spPr>
          <a:xfrm>
            <a:off x="178705" y="2047042"/>
            <a:ext cx="11597271" cy="1090568"/>
          </a:xfrm>
        </p:spPr>
        <p:txBody>
          <a:bodyPr>
            <a:normAutofit fontScale="25000" lnSpcReduction="20000"/>
          </a:bodyPr>
          <a:lstStyle/>
          <a:p>
            <a:pPr marL="0" indent="0">
              <a:buNone/>
            </a:pPr>
            <a:r>
              <a:rPr lang="hr-HR" sz="6200" dirty="0"/>
              <a:t>U Proračunu 2021. godine planirani su ukupni prihodi i primici u iznosu od 167.782.800,00 kn, a njih čine:</a:t>
            </a:r>
          </a:p>
          <a:p>
            <a:pPr lvl="1"/>
            <a:r>
              <a:rPr lang="hr-HR" sz="6200" dirty="0"/>
              <a:t>prihodi poslovanja u iznosu 152.972.800,00 kn</a:t>
            </a:r>
          </a:p>
          <a:p>
            <a:pPr lvl="1"/>
            <a:r>
              <a:rPr lang="hr-HR" sz="6200" dirty="0"/>
              <a:t>prihodi od prodaje nefinancijske imovine u iznosu od 2.290.000,00 kn </a:t>
            </a:r>
          </a:p>
          <a:p>
            <a:pPr lvl="1"/>
            <a:r>
              <a:rPr lang="hr-HR" sz="6200" dirty="0"/>
              <a:t>primici od financijske imovine i zaduživanja u iznosu od 12.520.000,00 kn.</a:t>
            </a:r>
            <a:r>
              <a:rPr lang="hr-HR" dirty="0"/>
              <a:t>.</a:t>
            </a:r>
          </a:p>
        </p:txBody>
      </p:sp>
      <p:sp>
        <p:nvSpPr>
          <p:cNvPr id="7" name="Rectangle 2">
            <a:extLst>
              <a:ext uri="{FF2B5EF4-FFF2-40B4-BE49-F238E27FC236}">
                <a16:creationId xmlns:a16="http://schemas.microsoft.com/office/drawing/2014/main" id="{3CBDE4DD-F3E0-4910-9699-1099A8A25A4B}"/>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r-HR"/>
          </a:p>
        </p:txBody>
      </p:sp>
      <p:sp>
        <p:nvSpPr>
          <p:cNvPr id="9" name="Rectangle 2">
            <a:extLst>
              <a:ext uri="{FF2B5EF4-FFF2-40B4-BE49-F238E27FC236}">
                <a16:creationId xmlns:a16="http://schemas.microsoft.com/office/drawing/2014/main" id="{BE09D472-81F3-4705-B896-32FFDC219525}"/>
              </a:ext>
            </a:extLst>
          </p:cNvPr>
          <p:cNvSpPr>
            <a:spLocks noChangeArrowheads="1"/>
          </p:cNvSpPr>
          <p:nvPr/>
        </p:nvSpPr>
        <p:spPr bwMode="auto">
          <a:xfrm>
            <a:off x="5917295" y="226083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r-HR"/>
          </a:p>
        </p:txBody>
      </p:sp>
      <p:graphicFrame>
        <p:nvGraphicFramePr>
          <p:cNvPr id="11" name="Grafikon 10">
            <a:extLst>
              <a:ext uri="{FF2B5EF4-FFF2-40B4-BE49-F238E27FC236}">
                <a16:creationId xmlns:a16="http://schemas.microsoft.com/office/drawing/2014/main" id="{F641891C-1D65-4495-BA90-2345499080C6}"/>
              </a:ext>
            </a:extLst>
          </p:cNvPr>
          <p:cNvGraphicFramePr>
            <a:graphicFrameLocks/>
          </p:cNvGraphicFramePr>
          <p:nvPr>
            <p:extLst>
              <p:ext uri="{D42A27DB-BD31-4B8C-83A1-F6EECF244321}">
                <p14:modId xmlns:p14="http://schemas.microsoft.com/office/powerpoint/2010/main" val="2587932663"/>
              </p:ext>
            </p:extLst>
          </p:nvPr>
        </p:nvGraphicFramePr>
        <p:xfrm>
          <a:off x="6095999" y="3137610"/>
          <a:ext cx="5997677" cy="360537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98436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zervirano mjesto teksta 3">
            <a:extLst>
              <a:ext uri="{FF2B5EF4-FFF2-40B4-BE49-F238E27FC236}">
                <a16:creationId xmlns:a16="http://schemas.microsoft.com/office/drawing/2014/main" id="{F8933EF5-A239-47F6-963F-417AF36E8F7C}"/>
              </a:ext>
            </a:extLst>
          </p:cNvPr>
          <p:cNvSpPr>
            <a:spLocks noGrp="1"/>
          </p:cNvSpPr>
          <p:nvPr>
            <p:ph type="body" sz="half" idx="15"/>
          </p:nvPr>
        </p:nvSpPr>
        <p:spPr/>
        <p:txBody>
          <a:bodyPr>
            <a:normAutofit fontScale="85000" lnSpcReduction="20000"/>
          </a:bodyPr>
          <a:lstStyle/>
          <a:p>
            <a:pPr marL="0" indent="0">
              <a:buNone/>
            </a:pPr>
            <a:r>
              <a:rPr lang="hr-HR" dirty="0"/>
              <a:t>Prihodi od prodaje nefinancijske imovine planirani su u iznosu 2.290.000,00 kn, od čega se na prihode Grada odnosi 2.250.000,00 kn, a na prihod proračunskog korisnika 40.000,00 kn.</a:t>
            </a:r>
          </a:p>
          <a:p>
            <a:pPr lvl="1">
              <a:buFont typeface="Courier New" panose="02070309020205020404" pitchFamily="49" charset="0"/>
              <a:buChar char="o"/>
            </a:pPr>
            <a:r>
              <a:rPr lang="hr-HR" dirty="0"/>
              <a:t>Prihodi od prodaje </a:t>
            </a:r>
            <a:r>
              <a:rPr lang="hr-HR" dirty="0" err="1"/>
              <a:t>neproizvedene</a:t>
            </a:r>
            <a:r>
              <a:rPr lang="hr-HR" dirty="0"/>
              <a:t> dugotrajne imovine planirani su u iznosu 1.950.000,00 kn, što je 1,14% planiranih prihoda Proračuna, a odnose se na prodaju poljoprivrednog i građevinskog zemljišta. </a:t>
            </a:r>
          </a:p>
          <a:p>
            <a:pPr marL="457200" lvl="1" indent="0">
              <a:buNone/>
            </a:pPr>
            <a:endParaRPr lang="hr-HR" i="1" dirty="0"/>
          </a:p>
          <a:p>
            <a:pPr lvl="1">
              <a:buFont typeface="Courier New" panose="02070309020205020404" pitchFamily="49" charset="0"/>
              <a:buChar char="o"/>
            </a:pPr>
            <a:r>
              <a:rPr lang="hr-HR" dirty="0"/>
              <a:t>Prihodi od prodaje proizvedene dugotrajne imovine planirani su u iznosu 340.000,00 kn, što je 0,20% planiranih prihoda Proračuna, a odnose se na prihode od otkupa stanova u iznosu 300.000,00 kn i na prihod proračunskog korisnika JVP od prodaje opreme za protupožarnu zaštitu u iznosu 40.000,00 kn.</a:t>
            </a:r>
          </a:p>
          <a:p>
            <a:endParaRPr lang="hr-HR" dirty="0"/>
          </a:p>
        </p:txBody>
      </p:sp>
      <p:sp>
        <p:nvSpPr>
          <p:cNvPr id="5" name="Rezervirano mjesto teksta 4">
            <a:extLst>
              <a:ext uri="{FF2B5EF4-FFF2-40B4-BE49-F238E27FC236}">
                <a16:creationId xmlns:a16="http://schemas.microsoft.com/office/drawing/2014/main" id="{3A4D0715-7119-4683-BCFC-9933DB20A82B}"/>
              </a:ext>
            </a:extLst>
          </p:cNvPr>
          <p:cNvSpPr>
            <a:spLocks noGrp="1"/>
          </p:cNvSpPr>
          <p:nvPr>
            <p:ph type="body" sz="quarter" idx="3"/>
          </p:nvPr>
        </p:nvSpPr>
        <p:spPr/>
        <p:txBody>
          <a:bodyPr/>
          <a:lstStyle/>
          <a:p>
            <a:endParaRPr lang="hr-HR" dirty="0"/>
          </a:p>
          <a:p>
            <a:r>
              <a:rPr lang="hr-HR" sz="2000" dirty="0"/>
              <a:t>PRIMICI OD FINANCIJSKE IMOVINE I ZADUŽIVANJA</a:t>
            </a:r>
          </a:p>
        </p:txBody>
      </p:sp>
      <p:sp>
        <p:nvSpPr>
          <p:cNvPr id="6" name="Rezervirano mjesto teksta 5">
            <a:extLst>
              <a:ext uri="{FF2B5EF4-FFF2-40B4-BE49-F238E27FC236}">
                <a16:creationId xmlns:a16="http://schemas.microsoft.com/office/drawing/2014/main" id="{48CDA776-F770-4F28-9FC4-C2FD2C98F058}"/>
              </a:ext>
            </a:extLst>
          </p:cNvPr>
          <p:cNvSpPr>
            <a:spLocks noGrp="1"/>
          </p:cNvSpPr>
          <p:nvPr>
            <p:ph type="body" sz="half" idx="16"/>
          </p:nvPr>
        </p:nvSpPr>
        <p:spPr/>
        <p:txBody>
          <a:bodyPr/>
          <a:lstStyle/>
          <a:p>
            <a:pPr marL="0" indent="0">
              <a:buNone/>
            </a:pPr>
            <a:r>
              <a:rPr lang="hr-HR" dirty="0"/>
              <a:t>Primici od financijske imovine i zaduživanja planirani su u iznosu od 12.520.000,00 kn, što je 7,38% planiranih prihoda Proračuna, a odnose se na:</a:t>
            </a:r>
          </a:p>
          <a:p>
            <a:r>
              <a:rPr lang="hr-HR" dirty="0"/>
              <a:t>Primitke (povrate) glavnice zajmova danih trgovačkim društvima i obrtnicima izvan javnog sektora - povrat kredita za žene i mlade planirane u iznosu 20.000,00 kn te kredit HBOR-a u iznosu 12.500.000,00 kn za izgradnju energetski ekološki učinkovite javne rasvjete.</a:t>
            </a:r>
          </a:p>
          <a:p>
            <a:endParaRPr lang="hr-HR" dirty="0"/>
          </a:p>
        </p:txBody>
      </p:sp>
      <p:sp>
        <p:nvSpPr>
          <p:cNvPr id="7" name="Rezervirano mjesto teksta 6">
            <a:extLst>
              <a:ext uri="{FF2B5EF4-FFF2-40B4-BE49-F238E27FC236}">
                <a16:creationId xmlns:a16="http://schemas.microsoft.com/office/drawing/2014/main" id="{290A1FE9-D019-4818-95EE-EF62D4E4EF6D}"/>
              </a:ext>
            </a:extLst>
          </p:cNvPr>
          <p:cNvSpPr>
            <a:spLocks noGrp="1"/>
          </p:cNvSpPr>
          <p:nvPr>
            <p:ph type="body" sz="quarter" idx="13"/>
          </p:nvPr>
        </p:nvSpPr>
        <p:spPr/>
        <p:txBody>
          <a:bodyPr/>
          <a:lstStyle/>
          <a:p>
            <a:r>
              <a:rPr lang="hr-HR" dirty="0"/>
              <a:t>VLASTITI IZVORI</a:t>
            </a:r>
          </a:p>
        </p:txBody>
      </p:sp>
      <p:sp>
        <p:nvSpPr>
          <p:cNvPr id="8" name="Rezervirano mjesto teksta 7">
            <a:extLst>
              <a:ext uri="{FF2B5EF4-FFF2-40B4-BE49-F238E27FC236}">
                <a16:creationId xmlns:a16="http://schemas.microsoft.com/office/drawing/2014/main" id="{DC0E84FD-68FB-404C-BCEE-B64F4B259B40}"/>
              </a:ext>
            </a:extLst>
          </p:cNvPr>
          <p:cNvSpPr>
            <a:spLocks noGrp="1"/>
          </p:cNvSpPr>
          <p:nvPr>
            <p:ph type="body" sz="half" idx="17"/>
          </p:nvPr>
        </p:nvSpPr>
        <p:spPr/>
        <p:txBody>
          <a:bodyPr/>
          <a:lstStyle/>
          <a:p>
            <a:r>
              <a:rPr lang="hr-HR" dirty="0"/>
              <a:t>Vlastiti izvori se odnose na projicirani višak prihoda poslovanja u iznosu 2.008.0000,00 kn od čega se na Grad Požegu odnosi 2.000.000,00 kn, a 8.000,00 kn na proračunske korisnike.</a:t>
            </a:r>
          </a:p>
        </p:txBody>
      </p:sp>
      <p:sp>
        <p:nvSpPr>
          <p:cNvPr id="11" name="Naslov 10">
            <a:extLst>
              <a:ext uri="{FF2B5EF4-FFF2-40B4-BE49-F238E27FC236}">
                <a16:creationId xmlns:a16="http://schemas.microsoft.com/office/drawing/2014/main" id="{44ADD661-D6C2-4CB7-8A4D-54C9F2F08D63}"/>
              </a:ext>
            </a:extLst>
          </p:cNvPr>
          <p:cNvSpPr>
            <a:spLocks noGrp="1"/>
          </p:cNvSpPr>
          <p:nvPr>
            <p:ph type="title"/>
          </p:nvPr>
        </p:nvSpPr>
        <p:spPr/>
        <p:txBody>
          <a:bodyPr/>
          <a:lstStyle/>
          <a:p>
            <a:r>
              <a:rPr lang="hr-HR" dirty="0"/>
              <a:t>PRIHODI I PRIMICI I VLASTITI IZVORI</a:t>
            </a:r>
          </a:p>
        </p:txBody>
      </p:sp>
      <p:sp>
        <p:nvSpPr>
          <p:cNvPr id="12" name="Rezervirano mjesto teksta 2">
            <a:extLst>
              <a:ext uri="{FF2B5EF4-FFF2-40B4-BE49-F238E27FC236}">
                <a16:creationId xmlns:a16="http://schemas.microsoft.com/office/drawing/2014/main" id="{77FD0A6B-042B-4A36-966B-784E67F0FD6E}"/>
              </a:ext>
            </a:extLst>
          </p:cNvPr>
          <p:cNvSpPr>
            <a:spLocks noGrp="1"/>
          </p:cNvSpPr>
          <p:nvPr>
            <p:ph type="body" idx="1"/>
          </p:nvPr>
        </p:nvSpPr>
        <p:spPr>
          <a:xfrm>
            <a:off x="660400" y="2336800"/>
            <a:ext cx="3070225" cy="576263"/>
          </a:xfrm>
        </p:spPr>
        <p:txBody>
          <a:bodyPr>
            <a:normAutofit fontScale="85000" lnSpcReduction="20000"/>
          </a:bodyPr>
          <a:lstStyle/>
          <a:p>
            <a:r>
              <a:rPr lang="hr-HR" dirty="0"/>
              <a:t>PRIHODI OD PRODAJE NEFINANCIJSKE IMOVINE</a:t>
            </a:r>
          </a:p>
        </p:txBody>
      </p:sp>
    </p:spTree>
    <p:extLst>
      <p:ext uri="{BB962C8B-B14F-4D97-AF65-F5344CB8AC3E}">
        <p14:creationId xmlns:p14="http://schemas.microsoft.com/office/powerpoint/2010/main" val="2634842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6F927A0-6DAB-45F6-9BC0-3ADED4D5ACCA}"/>
              </a:ext>
            </a:extLst>
          </p:cNvPr>
          <p:cNvSpPr>
            <a:spLocks noGrp="1"/>
          </p:cNvSpPr>
          <p:nvPr>
            <p:ph type="title"/>
          </p:nvPr>
        </p:nvSpPr>
        <p:spPr>
          <a:xfrm>
            <a:off x="273149" y="818215"/>
            <a:ext cx="11597271" cy="903043"/>
          </a:xfrm>
        </p:spPr>
        <p:txBody>
          <a:bodyPr>
            <a:normAutofit/>
          </a:bodyPr>
          <a:lstStyle/>
          <a:p>
            <a:r>
              <a:rPr lang="hr-HR" dirty="0"/>
              <a:t>STRUKTURA RASHODA I IZDATAKA PRORAČUNA</a:t>
            </a:r>
          </a:p>
        </p:txBody>
      </p:sp>
      <p:sp>
        <p:nvSpPr>
          <p:cNvPr id="3" name="Rezervirano mjesto teksta 2">
            <a:extLst>
              <a:ext uri="{FF2B5EF4-FFF2-40B4-BE49-F238E27FC236}">
                <a16:creationId xmlns:a16="http://schemas.microsoft.com/office/drawing/2014/main" id="{EBF7288C-1F89-487A-B7D2-51709D2610FB}"/>
              </a:ext>
            </a:extLst>
          </p:cNvPr>
          <p:cNvSpPr>
            <a:spLocks noGrp="1"/>
          </p:cNvSpPr>
          <p:nvPr>
            <p:ph type="body" idx="1"/>
          </p:nvPr>
        </p:nvSpPr>
        <p:spPr>
          <a:xfrm>
            <a:off x="659042" y="3429000"/>
            <a:ext cx="4649787" cy="576262"/>
          </a:xfrm>
        </p:spPr>
        <p:txBody>
          <a:bodyPr/>
          <a:lstStyle/>
          <a:p>
            <a:r>
              <a:rPr lang="hr-HR" dirty="0"/>
              <a:t>RASHODI POSLOVANJA</a:t>
            </a:r>
          </a:p>
        </p:txBody>
      </p:sp>
      <p:sp>
        <p:nvSpPr>
          <p:cNvPr id="4" name="Rezervirano mjesto sadržaja 3">
            <a:extLst>
              <a:ext uri="{FF2B5EF4-FFF2-40B4-BE49-F238E27FC236}">
                <a16:creationId xmlns:a16="http://schemas.microsoft.com/office/drawing/2014/main" id="{AACDCEB6-2EED-441D-8D1A-248A68976311}"/>
              </a:ext>
            </a:extLst>
          </p:cNvPr>
          <p:cNvSpPr>
            <a:spLocks noGrp="1"/>
          </p:cNvSpPr>
          <p:nvPr>
            <p:ph sz="half" idx="2"/>
          </p:nvPr>
        </p:nvSpPr>
        <p:spPr>
          <a:xfrm>
            <a:off x="598997" y="4239719"/>
            <a:ext cx="4937655" cy="2099345"/>
          </a:xfrm>
        </p:spPr>
        <p:txBody>
          <a:bodyPr anchor="ctr">
            <a:noAutofit/>
          </a:bodyPr>
          <a:lstStyle/>
          <a:p>
            <a:r>
              <a:rPr lang="hr-HR" dirty="0"/>
              <a:t>Rashodi poslovanja su planirani u iznosu od 111.271.430,00 kn, od čega 55.102.380,00 kn se odnosi na rashode grada, a 56.169.050,00 kn na rashode proračunskih korisnika što je i prikazano na grafikonu.</a:t>
            </a:r>
          </a:p>
        </p:txBody>
      </p:sp>
      <p:sp>
        <p:nvSpPr>
          <p:cNvPr id="5" name="Rezervirano mjesto teksta 4">
            <a:extLst>
              <a:ext uri="{FF2B5EF4-FFF2-40B4-BE49-F238E27FC236}">
                <a16:creationId xmlns:a16="http://schemas.microsoft.com/office/drawing/2014/main" id="{386F925E-0EA0-43C5-894C-D739460DBEFC}"/>
              </a:ext>
            </a:extLst>
          </p:cNvPr>
          <p:cNvSpPr>
            <a:spLocks noGrp="1"/>
          </p:cNvSpPr>
          <p:nvPr>
            <p:ph type="body" sz="quarter" idx="3"/>
          </p:nvPr>
        </p:nvSpPr>
        <p:spPr>
          <a:xfrm>
            <a:off x="7972002" y="3499767"/>
            <a:ext cx="3560956" cy="334592"/>
          </a:xfrm>
        </p:spPr>
        <p:txBody>
          <a:bodyPr anchor="t"/>
          <a:lstStyle/>
          <a:p>
            <a:pPr algn="ctr"/>
            <a:r>
              <a:rPr lang="hr-HR" sz="1200" dirty="0"/>
              <a:t>Rashodi poslovanja u 2021. godini</a:t>
            </a:r>
          </a:p>
          <a:p>
            <a:endParaRPr lang="hr-HR" dirty="0"/>
          </a:p>
        </p:txBody>
      </p:sp>
      <p:sp>
        <p:nvSpPr>
          <p:cNvPr id="6" name="Rezervirano mjesto sadržaja 5">
            <a:extLst>
              <a:ext uri="{FF2B5EF4-FFF2-40B4-BE49-F238E27FC236}">
                <a16:creationId xmlns:a16="http://schemas.microsoft.com/office/drawing/2014/main" id="{B532EF32-A576-47F1-8905-FFC405C1154F}"/>
              </a:ext>
            </a:extLst>
          </p:cNvPr>
          <p:cNvSpPr>
            <a:spLocks noGrp="1"/>
          </p:cNvSpPr>
          <p:nvPr>
            <p:ph sz="quarter" idx="4"/>
          </p:nvPr>
        </p:nvSpPr>
        <p:spPr>
          <a:xfrm>
            <a:off x="273149" y="2003840"/>
            <a:ext cx="11597271" cy="1090568"/>
          </a:xfrm>
        </p:spPr>
        <p:txBody>
          <a:bodyPr>
            <a:normAutofit fontScale="25000" lnSpcReduction="20000"/>
          </a:bodyPr>
          <a:lstStyle/>
          <a:p>
            <a:pPr marL="0" indent="0">
              <a:buNone/>
            </a:pPr>
            <a:r>
              <a:rPr lang="hr-HR" sz="6400" dirty="0"/>
              <a:t>U Proračunu 2020. godine ukupni rashodi i izdaci su planirani u iznosu 169.790.800,00 kn, a njih čine:</a:t>
            </a:r>
          </a:p>
          <a:p>
            <a:pPr lvl="0"/>
            <a:r>
              <a:rPr lang="hr-HR" sz="6400" dirty="0"/>
              <a:t>rashodi poslovanja u iznosu 111.271.430,00 kn</a:t>
            </a:r>
          </a:p>
          <a:p>
            <a:pPr lvl="0"/>
            <a:r>
              <a:rPr lang="hr-HR" sz="6400" dirty="0"/>
              <a:t>rashodi za nabavu nefinancijske imovine u iznosu 54.559.370,00 kn</a:t>
            </a:r>
          </a:p>
          <a:p>
            <a:pPr lvl="0"/>
            <a:r>
              <a:rPr lang="hr-HR" sz="6400" dirty="0"/>
              <a:t>izdaci za financijsku imovinu i otplatu zajmova u iznosu 3.960.000,00 kn.</a:t>
            </a:r>
          </a:p>
          <a:p>
            <a:pPr marL="0" indent="0">
              <a:buNone/>
            </a:pPr>
            <a:r>
              <a:rPr lang="hr-HR" sz="6400" dirty="0"/>
              <a:t>Od navedenog iznosa 65,36% se odnosi na rashode Grada Požege, a 34,64% proračunskih korisnika.</a:t>
            </a:r>
          </a:p>
          <a:p>
            <a:endParaRPr lang="hr-HR" dirty="0"/>
          </a:p>
        </p:txBody>
      </p:sp>
      <p:sp>
        <p:nvSpPr>
          <p:cNvPr id="7" name="Rectangle 2">
            <a:extLst>
              <a:ext uri="{FF2B5EF4-FFF2-40B4-BE49-F238E27FC236}">
                <a16:creationId xmlns:a16="http://schemas.microsoft.com/office/drawing/2014/main" id="{3CBDE4DD-F3E0-4910-9699-1099A8A25A4B}"/>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r-HR"/>
          </a:p>
        </p:txBody>
      </p:sp>
      <p:sp>
        <p:nvSpPr>
          <p:cNvPr id="9" name="Rectangle 2">
            <a:extLst>
              <a:ext uri="{FF2B5EF4-FFF2-40B4-BE49-F238E27FC236}">
                <a16:creationId xmlns:a16="http://schemas.microsoft.com/office/drawing/2014/main" id="{BE09D472-81F3-4705-B896-32FFDC219525}"/>
              </a:ext>
            </a:extLst>
          </p:cNvPr>
          <p:cNvSpPr>
            <a:spLocks noChangeArrowheads="1"/>
          </p:cNvSpPr>
          <p:nvPr/>
        </p:nvSpPr>
        <p:spPr bwMode="auto">
          <a:xfrm>
            <a:off x="5917295" y="226083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r-HR"/>
          </a:p>
        </p:txBody>
      </p:sp>
      <p:graphicFrame>
        <p:nvGraphicFramePr>
          <p:cNvPr id="18" name="Chart 17">
            <a:extLst>
              <a:ext uri="{FF2B5EF4-FFF2-40B4-BE49-F238E27FC236}">
                <a16:creationId xmlns:a16="http://schemas.microsoft.com/office/drawing/2014/main" id="{033806AB-59C4-49CF-AFE9-C8B20ED8E4F9}"/>
              </a:ext>
            </a:extLst>
          </p:cNvPr>
          <p:cNvGraphicFramePr/>
          <p:nvPr>
            <p:extLst>
              <p:ext uri="{D42A27DB-BD31-4B8C-83A1-F6EECF244321}">
                <p14:modId xmlns:p14="http://schemas.microsoft.com/office/powerpoint/2010/main" val="503433140"/>
              </p:ext>
            </p:extLst>
          </p:nvPr>
        </p:nvGraphicFramePr>
        <p:xfrm>
          <a:off x="7323345" y="3763592"/>
          <a:ext cx="4649787" cy="28834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88554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C07B6C1-FB8A-4E65-B11E-844C2889D3C0}"/>
              </a:ext>
            </a:extLst>
          </p:cNvPr>
          <p:cNvSpPr>
            <a:spLocks noGrp="1"/>
          </p:cNvSpPr>
          <p:nvPr>
            <p:ph type="title"/>
          </p:nvPr>
        </p:nvSpPr>
        <p:spPr/>
        <p:txBody>
          <a:bodyPr>
            <a:normAutofit/>
          </a:bodyPr>
          <a:lstStyle/>
          <a:p>
            <a:r>
              <a:rPr lang="hr-HR" sz="2800" dirty="0"/>
              <a:t>RASHODI POSLOVANJA</a:t>
            </a:r>
          </a:p>
        </p:txBody>
      </p:sp>
      <p:sp>
        <p:nvSpPr>
          <p:cNvPr id="3" name="Rezervirano mjesto teksta 2">
            <a:extLst>
              <a:ext uri="{FF2B5EF4-FFF2-40B4-BE49-F238E27FC236}">
                <a16:creationId xmlns:a16="http://schemas.microsoft.com/office/drawing/2014/main" id="{8CA9D19F-D783-4F8D-A84F-EBB105FC3070}"/>
              </a:ext>
            </a:extLst>
          </p:cNvPr>
          <p:cNvSpPr>
            <a:spLocks noGrp="1"/>
          </p:cNvSpPr>
          <p:nvPr>
            <p:ph sz="half" idx="1"/>
          </p:nvPr>
        </p:nvSpPr>
        <p:spPr>
          <a:xfrm>
            <a:off x="137651" y="2059874"/>
            <a:ext cx="11916697" cy="1438714"/>
          </a:xfrm>
        </p:spPr>
        <p:txBody>
          <a:bodyPr>
            <a:normAutofit/>
          </a:bodyPr>
          <a:lstStyle/>
          <a:p>
            <a:r>
              <a:rPr lang="hr-HR" dirty="0"/>
              <a:t>U strukturi rashoda poslovanja u Gradu Požegi najveći udio se odnosi na materijalne rashode i rashode za zaposlene, a u strukturi rashoda poslovanja kod proračunskih korisnika najveći udio se odnosi na rashode za zaposlene i materijalne rashode što je prikazano i na grafikonu.</a:t>
            </a:r>
          </a:p>
          <a:p>
            <a:endParaRPr lang="hr-HR" dirty="0"/>
          </a:p>
        </p:txBody>
      </p:sp>
      <p:sp>
        <p:nvSpPr>
          <p:cNvPr id="4" name="TekstniOkvir 3">
            <a:extLst>
              <a:ext uri="{FF2B5EF4-FFF2-40B4-BE49-F238E27FC236}">
                <a16:creationId xmlns:a16="http://schemas.microsoft.com/office/drawing/2014/main" id="{91C4238F-4678-4D60-ABF1-46C96954F5C5}"/>
              </a:ext>
            </a:extLst>
          </p:cNvPr>
          <p:cNvSpPr txBox="1"/>
          <p:nvPr/>
        </p:nvSpPr>
        <p:spPr>
          <a:xfrm>
            <a:off x="4177716" y="3585796"/>
            <a:ext cx="3836565" cy="276999"/>
          </a:xfrm>
          <a:prstGeom prst="rect">
            <a:avLst/>
          </a:prstGeom>
          <a:noFill/>
        </p:spPr>
        <p:txBody>
          <a:bodyPr wrap="square" rtlCol="0">
            <a:spAutoFit/>
          </a:bodyPr>
          <a:lstStyle/>
          <a:p>
            <a:r>
              <a:rPr lang="hr-HR" sz="1200" dirty="0">
                <a:solidFill>
                  <a:schemeClr val="bg1"/>
                </a:solidFill>
              </a:rPr>
              <a:t>Struktura rashoda poslovanja u 2021. godini</a:t>
            </a:r>
          </a:p>
        </p:txBody>
      </p:sp>
      <p:graphicFrame>
        <p:nvGraphicFramePr>
          <p:cNvPr id="6" name="Grafikon 5">
            <a:extLst>
              <a:ext uri="{FF2B5EF4-FFF2-40B4-BE49-F238E27FC236}">
                <a16:creationId xmlns:a16="http://schemas.microsoft.com/office/drawing/2014/main" id="{727C8195-9725-43A5-8BFB-CC241EC5B7CB}"/>
              </a:ext>
            </a:extLst>
          </p:cNvPr>
          <p:cNvGraphicFramePr>
            <a:graphicFrameLocks/>
          </p:cNvGraphicFramePr>
          <p:nvPr>
            <p:extLst>
              <p:ext uri="{D42A27DB-BD31-4B8C-83A1-F6EECF244321}">
                <p14:modId xmlns:p14="http://schemas.microsoft.com/office/powerpoint/2010/main" val="1287990430"/>
              </p:ext>
            </p:extLst>
          </p:nvPr>
        </p:nvGraphicFramePr>
        <p:xfrm>
          <a:off x="137651" y="3862795"/>
          <a:ext cx="11916697" cy="289196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654465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a:extLst>
              <a:ext uri="{FF2B5EF4-FFF2-40B4-BE49-F238E27FC236}">
                <a16:creationId xmlns:a16="http://schemas.microsoft.com/office/drawing/2014/main" id="{FABECCF3-9769-454A-B989-C205171C4FD9}"/>
              </a:ext>
            </a:extLst>
          </p:cNvPr>
          <p:cNvSpPr>
            <a:spLocks noGrp="1"/>
          </p:cNvSpPr>
          <p:nvPr>
            <p:ph type="body" idx="1"/>
          </p:nvPr>
        </p:nvSpPr>
        <p:spPr>
          <a:xfrm>
            <a:off x="256373" y="847287"/>
            <a:ext cx="5839627" cy="725259"/>
          </a:xfrm>
        </p:spPr>
        <p:txBody>
          <a:bodyPr>
            <a:normAutofit lnSpcReduction="10000"/>
          </a:bodyPr>
          <a:lstStyle/>
          <a:p>
            <a:r>
              <a:rPr lang="hr-HR" dirty="0"/>
              <a:t>RASHODI ZA NABAVU NEFINANCIJSKE IMOVINE</a:t>
            </a:r>
          </a:p>
        </p:txBody>
      </p:sp>
      <p:sp>
        <p:nvSpPr>
          <p:cNvPr id="4" name="Rezervirano mjesto sadržaja 3">
            <a:extLst>
              <a:ext uri="{FF2B5EF4-FFF2-40B4-BE49-F238E27FC236}">
                <a16:creationId xmlns:a16="http://schemas.microsoft.com/office/drawing/2014/main" id="{7B4D0DEB-45AB-4AFF-BC68-A114176345D1}"/>
              </a:ext>
            </a:extLst>
          </p:cNvPr>
          <p:cNvSpPr>
            <a:spLocks noGrp="1"/>
          </p:cNvSpPr>
          <p:nvPr>
            <p:ph sz="half" idx="2"/>
          </p:nvPr>
        </p:nvSpPr>
        <p:spPr>
          <a:xfrm>
            <a:off x="256372" y="1904044"/>
            <a:ext cx="5839628" cy="4582215"/>
          </a:xfrm>
        </p:spPr>
        <p:txBody>
          <a:bodyPr>
            <a:noAutofit/>
          </a:bodyPr>
          <a:lstStyle/>
          <a:p>
            <a:r>
              <a:rPr lang="hr-HR" sz="1550" dirty="0"/>
              <a:t>Rashodi za nabavu nefinancijske imovine planirani su u iznosu od 54.559.370,00 kn, s struktura je prikazana u grafikonu.</a:t>
            </a:r>
          </a:p>
          <a:p>
            <a:pPr algn="just">
              <a:lnSpc>
                <a:spcPct val="107000"/>
              </a:lnSpc>
              <a:spcAft>
                <a:spcPts val="0"/>
              </a:spcAft>
            </a:pPr>
            <a:r>
              <a:rPr lang="hr-HR" sz="1550" dirty="0">
                <a:ea typeface="Times New Roman" panose="02020603050405020304" pitchFamily="18" charset="0"/>
                <a:cs typeface="Times New Roman" panose="02020603050405020304" pitchFamily="18" charset="0"/>
              </a:rPr>
              <a:t>Vrijednosno značajniji projekti koji su planirani u rashodima za nabavu proizvedene dugotrajne imovine su: Energetski ekološki učinkovita javna rasvjeta (12.600.000,00kn), Požeške bolte (4.293.000,00kn), Izgradnja i dodatna ulaganja u prometnice i mostove (2.362.500,00kn), Izgradnja dvorane uz OŠ Antuna Kanižlića (2.250.000,00kn), Rekonstrukcija Trga sv. Trojstva (2.000.000,00 kn), Rekonstrukcija i dogradnja DRC </a:t>
            </a:r>
            <a:r>
              <a:rPr lang="hr-HR" sz="1550" dirty="0" err="1">
                <a:ea typeface="Times New Roman" panose="02020603050405020304" pitchFamily="18" charset="0"/>
                <a:cs typeface="Times New Roman" panose="02020603050405020304" pitchFamily="18" charset="0"/>
              </a:rPr>
              <a:t>Vidovci</a:t>
            </a:r>
            <a:r>
              <a:rPr lang="hr-HR" sz="1550" dirty="0">
                <a:ea typeface="Times New Roman" panose="02020603050405020304" pitchFamily="18" charset="0"/>
                <a:cs typeface="Times New Roman" panose="02020603050405020304" pitchFamily="18" charset="0"/>
              </a:rPr>
              <a:t> (1.100.000,00kn), Izgradnja javne rasvjete (1.000.000,00kn) i drugi.</a:t>
            </a:r>
          </a:p>
          <a:p>
            <a:pPr>
              <a:lnSpc>
                <a:spcPct val="107000"/>
              </a:lnSpc>
              <a:spcAft>
                <a:spcPts val="0"/>
              </a:spcAft>
            </a:pPr>
            <a:r>
              <a:rPr lang="hr-HR" sz="1550" dirty="0">
                <a:ea typeface="Times New Roman" panose="02020603050405020304" pitchFamily="18" charset="0"/>
                <a:cs typeface="Times New Roman" panose="02020603050405020304" pitchFamily="18" charset="0"/>
              </a:rPr>
              <a:t>Vrijednosno značajniji projekti koji su planirani u rashodima za dodatna  ulaganja  na nefinancijskoj imovini  su: Požeške bolte  (12.455.000,00 kn), Izgradnja  i  dodatna  ulaganja  u prometnice i mostove (4.199.000,00 kn),Izgradnja tribine na stadionu Slavonije (2.600.000,00 kn), Izgradnja </a:t>
            </a:r>
            <a:r>
              <a:rPr lang="hr-HR" sz="1550" dirty="0" err="1">
                <a:ea typeface="Times New Roman" panose="02020603050405020304" pitchFamily="18" charset="0"/>
                <a:cs typeface="Times New Roman" panose="02020603050405020304" pitchFamily="18" charset="0"/>
              </a:rPr>
              <a:t>infrastruktu</a:t>
            </a:r>
            <a:r>
              <a:rPr lang="hr-HR" sz="1550" dirty="0">
                <a:ea typeface="Times New Roman" panose="02020603050405020304" pitchFamily="18" charset="0"/>
                <a:cs typeface="Times New Roman" panose="02020603050405020304" pitchFamily="18" charset="0"/>
              </a:rPr>
              <a:t>- </a:t>
            </a:r>
            <a:r>
              <a:rPr lang="hr-HR" sz="1550" dirty="0" err="1">
                <a:ea typeface="Times New Roman" panose="02020603050405020304" pitchFamily="18" charset="0"/>
                <a:cs typeface="Times New Roman" panose="02020603050405020304" pitchFamily="18" charset="0"/>
              </a:rPr>
              <a:t>re</a:t>
            </a:r>
            <a:r>
              <a:rPr lang="hr-HR" sz="1550" dirty="0">
                <a:ea typeface="Times New Roman" panose="02020603050405020304" pitchFamily="18" charset="0"/>
                <a:cs typeface="Times New Roman" panose="02020603050405020304" pitchFamily="18" charset="0"/>
              </a:rPr>
              <a:t> u poduzetničkoj zoni (1.250.000,00 kn) i drugi. </a:t>
            </a:r>
            <a:endParaRPr lang="hr-HR" sz="1550" dirty="0"/>
          </a:p>
        </p:txBody>
      </p:sp>
      <p:sp>
        <p:nvSpPr>
          <p:cNvPr id="5" name="Rezervirano mjesto teksta 4">
            <a:extLst>
              <a:ext uri="{FF2B5EF4-FFF2-40B4-BE49-F238E27FC236}">
                <a16:creationId xmlns:a16="http://schemas.microsoft.com/office/drawing/2014/main" id="{85B6B50E-2249-4298-BFBB-C8BB0FB5FAAA}"/>
              </a:ext>
            </a:extLst>
          </p:cNvPr>
          <p:cNvSpPr>
            <a:spLocks noGrp="1"/>
          </p:cNvSpPr>
          <p:nvPr>
            <p:ph type="body" sz="quarter" idx="3"/>
          </p:nvPr>
        </p:nvSpPr>
        <p:spPr>
          <a:xfrm>
            <a:off x="6622195" y="4382000"/>
            <a:ext cx="5568383" cy="576262"/>
          </a:xfrm>
        </p:spPr>
        <p:txBody>
          <a:bodyPr>
            <a:normAutofit/>
          </a:bodyPr>
          <a:lstStyle/>
          <a:p>
            <a:r>
              <a:rPr lang="hr-HR" dirty="0"/>
              <a:t>IZDACI ZA FINANCIJSKU IMOVINU</a:t>
            </a:r>
          </a:p>
        </p:txBody>
      </p:sp>
      <p:sp>
        <p:nvSpPr>
          <p:cNvPr id="6" name="Rezervirano mjesto sadržaja 5">
            <a:extLst>
              <a:ext uri="{FF2B5EF4-FFF2-40B4-BE49-F238E27FC236}">
                <a16:creationId xmlns:a16="http://schemas.microsoft.com/office/drawing/2014/main" id="{0AEE91C6-17B8-43F9-95A8-83AAA211D87A}"/>
              </a:ext>
            </a:extLst>
          </p:cNvPr>
          <p:cNvSpPr>
            <a:spLocks noGrp="1"/>
          </p:cNvSpPr>
          <p:nvPr>
            <p:ph sz="quarter" idx="4"/>
          </p:nvPr>
        </p:nvSpPr>
        <p:spPr>
          <a:xfrm>
            <a:off x="6486886" y="5125439"/>
            <a:ext cx="5568384" cy="1360820"/>
          </a:xfrm>
        </p:spPr>
        <p:txBody>
          <a:bodyPr>
            <a:normAutofit/>
          </a:bodyPr>
          <a:lstStyle/>
          <a:p>
            <a:r>
              <a:rPr lang="hr-HR" sz="1550" dirty="0"/>
              <a:t>Izdaci za financijsku imovinu i otplatu zajmova u 2021. godini su planirani u iznosu 3.960.000,00 kn, a odnose se na otplatu dugoročnog kredita iz 2016. godine radi ulaganja u kapitalne investicije, te manjim dijelom na početak otplate novog kreditnog zaduženja.</a:t>
            </a:r>
          </a:p>
        </p:txBody>
      </p:sp>
      <p:sp>
        <p:nvSpPr>
          <p:cNvPr id="7" name="Rectangle 2">
            <a:extLst>
              <a:ext uri="{FF2B5EF4-FFF2-40B4-BE49-F238E27FC236}">
                <a16:creationId xmlns:a16="http://schemas.microsoft.com/office/drawing/2014/main" id="{94CD2CD6-174B-4FE0-B39C-524515524A90}"/>
              </a:ext>
            </a:extLst>
          </p:cNvPr>
          <p:cNvSpPr>
            <a:spLocks noChangeArrowheads="1"/>
          </p:cNvSpPr>
          <p:nvPr/>
        </p:nvSpPr>
        <p:spPr bwMode="auto">
          <a:xfrm>
            <a:off x="6367245" y="847287"/>
            <a:ext cx="1438522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r-HR"/>
          </a:p>
        </p:txBody>
      </p:sp>
      <p:sp>
        <p:nvSpPr>
          <p:cNvPr id="9" name="TekstniOkvir 8">
            <a:extLst>
              <a:ext uri="{FF2B5EF4-FFF2-40B4-BE49-F238E27FC236}">
                <a16:creationId xmlns:a16="http://schemas.microsoft.com/office/drawing/2014/main" id="{5C596CDA-D532-4A91-A752-686A52282ACF}"/>
              </a:ext>
            </a:extLst>
          </p:cNvPr>
          <p:cNvSpPr txBox="1"/>
          <p:nvPr/>
        </p:nvSpPr>
        <p:spPr>
          <a:xfrm>
            <a:off x="6877146" y="310351"/>
            <a:ext cx="5058482" cy="276999"/>
          </a:xfrm>
          <a:prstGeom prst="rect">
            <a:avLst/>
          </a:prstGeom>
          <a:noFill/>
        </p:spPr>
        <p:txBody>
          <a:bodyPr wrap="square" rtlCol="0">
            <a:spAutoFit/>
          </a:bodyPr>
          <a:lstStyle/>
          <a:p>
            <a:r>
              <a:rPr lang="hr-HR" sz="1200" dirty="0"/>
              <a:t>Struktura rashoda za nabavu nefinancijske imovine u 2021. godini</a:t>
            </a:r>
          </a:p>
        </p:txBody>
      </p:sp>
      <p:graphicFrame>
        <p:nvGraphicFramePr>
          <p:cNvPr id="10" name="Grafikon 9">
            <a:extLst>
              <a:ext uri="{FF2B5EF4-FFF2-40B4-BE49-F238E27FC236}">
                <a16:creationId xmlns:a16="http://schemas.microsoft.com/office/drawing/2014/main" id="{0BC07392-6983-4C77-B2FC-D30D4C83EF8D}"/>
              </a:ext>
            </a:extLst>
          </p:cNvPr>
          <p:cNvGraphicFramePr>
            <a:graphicFrameLocks/>
          </p:cNvGraphicFramePr>
          <p:nvPr>
            <p:extLst>
              <p:ext uri="{D42A27DB-BD31-4B8C-83A1-F6EECF244321}">
                <p14:modId xmlns:p14="http://schemas.microsoft.com/office/powerpoint/2010/main" val="1725016841"/>
              </p:ext>
            </p:extLst>
          </p:nvPr>
        </p:nvGraphicFramePr>
        <p:xfrm>
          <a:off x="6730350" y="780728"/>
          <a:ext cx="4934883" cy="339054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29526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8E732FA-A36A-4855-BC41-2FADFA3CF356}"/>
              </a:ext>
            </a:extLst>
          </p:cNvPr>
          <p:cNvSpPr>
            <a:spLocks noGrp="1"/>
          </p:cNvSpPr>
          <p:nvPr>
            <p:ph type="title"/>
          </p:nvPr>
        </p:nvSpPr>
        <p:spPr>
          <a:xfrm>
            <a:off x="231206" y="947175"/>
            <a:ext cx="11689550" cy="629952"/>
          </a:xfrm>
        </p:spPr>
        <p:txBody>
          <a:bodyPr>
            <a:normAutofit/>
          </a:bodyPr>
          <a:lstStyle/>
          <a:p>
            <a:r>
              <a:rPr lang="hr-HR" dirty="0"/>
              <a:t>RASHODI PO FUNKCIJSKOJ KLASIFIKACIJI</a:t>
            </a:r>
          </a:p>
        </p:txBody>
      </p:sp>
      <p:sp>
        <p:nvSpPr>
          <p:cNvPr id="3" name="Rezervirano mjesto sadržaja 2">
            <a:extLst>
              <a:ext uri="{FF2B5EF4-FFF2-40B4-BE49-F238E27FC236}">
                <a16:creationId xmlns:a16="http://schemas.microsoft.com/office/drawing/2014/main" id="{2CE41926-83EB-4C8A-AB01-53CA5574509A}"/>
              </a:ext>
            </a:extLst>
          </p:cNvPr>
          <p:cNvSpPr>
            <a:spLocks noGrp="1"/>
          </p:cNvSpPr>
          <p:nvPr>
            <p:ph sz="half" idx="1"/>
          </p:nvPr>
        </p:nvSpPr>
        <p:spPr>
          <a:xfrm>
            <a:off x="231206" y="2008116"/>
            <a:ext cx="11689550" cy="1050718"/>
          </a:xfrm>
        </p:spPr>
        <p:txBody>
          <a:bodyPr>
            <a:normAutofit lnSpcReduction="10000"/>
          </a:bodyPr>
          <a:lstStyle/>
          <a:p>
            <a:pPr marL="0" indent="0">
              <a:buNone/>
            </a:pPr>
            <a:r>
              <a:rPr lang="hr-HR" dirty="0"/>
              <a:t>Ukoliko se rashodi promatraju prema funkcijskoj klasifikaciji može se zaključiti da se najviše rashoda planira za obrazovanje, potom rekreaciju, kulturu i religiju te usluge unapređenja stanovanja i zajednice.</a:t>
            </a:r>
          </a:p>
          <a:p>
            <a:endParaRPr lang="hr-HR" dirty="0"/>
          </a:p>
        </p:txBody>
      </p:sp>
      <p:sp>
        <p:nvSpPr>
          <p:cNvPr id="4" name="Rezervirano mjesto sadržaja 3">
            <a:extLst>
              <a:ext uri="{FF2B5EF4-FFF2-40B4-BE49-F238E27FC236}">
                <a16:creationId xmlns:a16="http://schemas.microsoft.com/office/drawing/2014/main" id="{1A05A989-A238-401B-B605-1E1F4FA4C3C3}"/>
              </a:ext>
            </a:extLst>
          </p:cNvPr>
          <p:cNvSpPr>
            <a:spLocks noGrp="1"/>
          </p:cNvSpPr>
          <p:nvPr>
            <p:ph sz="half" idx="2"/>
          </p:nvPr>
        </p:nvSpPr>
        <p:spPr>
          <a:xfrm>
            <a:off x="3628760" y="3324134"/>
            <a:ext cx="4934479" cy="260059"/>
          </a:xfrm>
        </p:spPr>
        <p:txBody>
          <a:bodyPr anchor="t">
            <a:normAutofit lnSpcReduction="10000"/>
          </a:bodyPr>
          <a:lstStyle/>
          <a:p>
            <a:pPr marL="0" indent="0" algn="ctr">
              <a:buNone/>
            </a:pPr>
            <a:r>
              <a:rPr lang="hr-HR" sz="1200" dirty="0"/>
              <a:t>Rashodi u 2021. godini prema funkcijskoj klasifikaciji</a:t>
            </a:r>
          </a:p>
        </p:txBody>
      </p:sp>
      <p:sp>
        <p:nvSpPr>
          <p:cNvPr id="5" name="Rectangle 2">
            <a:extLst>
              <a:ext uri="{FF2B5EF4-FFF2-40B4-BE49-F238E27FC236}">
                <a16:creationId xmlns:a16="http://schemas.microsoft.com/office/drawing/2014/main" id="{057F31D7-CFEF-48C5-BDA3-353D053E1B13}"/>
              </a:ext>
            </a:extLst>
          </p:cNvPr>
          <p:cNvSpPr>
            <a:spLocks noChangeArrowheads="1"/>
          </p:cNvSpPr>
          <p:nvPr/>
        </p:nvSpPr>
        <p:spPr bwMode="auto">
          <a:xfrm>
            <a:off x="847288" y="2533475"/>
            <a:ext cx="1990230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r-HR"/>
          </a:p>
        </p:txBody>
      </p:sp>
      <p:graphicFrame>
        <p:nvGraphicFramePr>
          <p:cNvPr id="9" name="Grafikon 8">
            <a:extLst>
              <a:ext uri="{FF2B5EF4-FFF2-40B4-BE49-F238E27FC236}">
                <a16:creationId xmlns:a16="http://schemas.microsoft.com/office/drawing/2014/main" id="{997FF7A3-A348-4E1E-A017-F479C58BF3E7}"/>
              </a:ext>
            </a:extLst>
          </p:cNvPr>
          <p:cNvGraphicFramePr>
            <a:graphicFrameLocks/>
          </p:cNvGraphicFramePr>
          <p:nvPr>
            <p:extLst>
              <p:ext uri="{D42A27DB-BD31-4B8C-83A1-F6EECF244321}">
                <p14:modId xmlns:p14="http://schemas.microsoft.com/office/powerpoint/2010/main" val="4230294813"/>
              </p:ext>
            </p:extLst>
          </p:nvPr>
        </p:nvGraphicFramePr>
        <p:xfrm>
          <a:off x="141339" y="3669889"/>
          <a:ext cx="11863848" cy="298654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34488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niOkvir 2">
            <a:extLst>
              <a:ext uri="{FF2B5EF4-FFF2-40B4-BE49-F238E27FC236}">
                <a16:creationId xmlns:a16="http://schemas.microsoft.com/office/drawing/2014/main" id="{7864E213-A7F4-4277-BA2E-EBD5ACD2F2EF}"/>
              </a:ext>
            </a:extLst>
          </p:cNvPr>
          <p:cNvSpPr txBox="1"/>
          <p:nvPr/>
        </p:nvSpPr>
        <p:spPr>
          <a:xfrm>
            <a:off x="176169" y="671119"/>
            <a:ext cx="4018326" cy="1569660"/>
          </a:xfrm>
          <a:prstGeom prst="rect">
            <a:avLst/>
          </a:prstGeom>
          <a:noFill/>
        </p:spPr>
        <p:txBody>
          <a:bodyPr wrap="square" rtlCol="0">
            <a:spAutoFit/>
          </a:bodyPr>
          <a:lstStyle/>
          <a:p>
            <a:r>
              <a:rPr lang="hr-HR" sz="3200" dirty="0"/>
              <a:t>RASHODI PO ORGANIZACIJSKOJ KLASIFIKACIJI</a:t>
            </a:r>
          </a:p>
        </p:txBody>
      </p:sp>
      <p:graphicFrame>
        <p:nvGraphicFramePr>
          <p:cNvPr id="5" name="Tablica 4">
            <a:extLst>
              <a:ext uri="{FF2B5EF4-FFF2-40B4-BE49-F238E27FC236}">
                <a16:creationId xmlns:a16="http://schemas.microsoft.com/office/drawing/2014/main" id="{93E88249-3141-469A-8A88-D423A53B1D11}"/>
              </a:ext>
            </a:extLst>
          </p:cNvPr>
          <p:cNvGraphicFramePr>
            <a:graphicFrameLocks noGrp="1"/>
          </p:cNvGraphicFramePr>
          <p:nvPr>
            <p:extLst>
              <p:ext uri="{D42A27DB-BD31-4B8C-83A1-F6EECF244321}">
                <p14:modId xmlns:p14="http://schemas.microsoft.com/office/powerpoint/2010/main" val="2795440175"/>
              </p:ext>
            </p:extLst>
          </p:nvPr>
        </p:nvGraphicFramePr>
        <p:xfrm>
          <a:off x="3657600" y="225432"/>
          <a:ext cx="8430940" cy="6205076"/>
        </p:xfrm>
        <a:graphic>
          <a:graphicData uri="http://schemas.openxmlformats.org/drawingml/2006/table">
            <a:tbl>
              <a:tblPr>
                <a:tableStyleId>{3C2FFA5D-87B4-456A-9821-1D502468CF0F}</a:tableStyleId>
              </a:tblPr>
              <a:tblGrid>
                <a:gridCol w="1686188">
                  <a:extLst>
                    <a:ext uri="{9D8B030D-6E8A-4147-A177-3AD203B41FA5}">
                      <a16:colId xmlns:a16="http://schemas.microsoft.com/office/drawing/2014/main" val="725616307"/>
                    </a:ext>
                  </a:extLst>
                </a:gridCol>
                <a:gridCol w="1686188">
                  <a:extLst>
                    <a:ext uri="{9D8B030D-6E8A-4147-A177-3AD203B41FA5}">
                      <a16:colId xmlns:a16="http://schemas.microsoft.com/office/drawing/2014/main" val="118194651"/>
                    </a:ext>
                  </a:extLst>
                </a:gridCol>
                <a:gridCol w="1686188">
                  <a:extLst>
                    <a:ext uri="{9D8B030D-6E8A-4147-A177-3AD203B41FA5}">
                      <a16:colId xmlns:a16="http://schemas.microsoft.com/office/drawing/2014/main" val="2237237017"/>
                    </a:ext>
                  </a:extLst>
                </a:gridCol>
                <a:gridCol w="1686188">
                  <a:extLst>
                    <a:ext uri="{9D8B030D-6E8A-4147-A177-3AD203B41FA5}">
                      <a16:colId xmlns:a16="http://schemas.microsoft.com/office/drawing/2014/main" val="2492476371"/>
                    </a:ext>
                  </a:extLst>
                </a:gridCol>
                <a:gridCol w="1686188">
                  <a:extLst>
                    <a:ext uri="{9D8B030D-6E8A-4147-A177-3AD203B41FA5}">
                      <a16:colId xmlns:a16="http://schemas.microsoft.com/office/drawing/2014/main" val="2745775756"/>
                    </a:ext>
                  </a:extLst>
                </a:gridCol>
              </a:tblGrid>
              <a:tr h="269400">
                <a:tc>
                  <a:txBody>
                    <a:bodyPr/>
                    <a:lstStyle/>
                    <a:p>
                      <a:pPr algn="ctr" fontAlgn="ctr"/>
                      <a:r>
                        <a:rPr lang="hr-HR" sz="1050" u="none" strike="noStrike" dirty="0">
                          <a:effectLst/>
                        </a:rPr>
                        <a:t>VRSTA RASHODA / IZDATAKA</a:t>
                      </a:r>
                      <a:endParaRPr lang="hr-HR" sz="1050" b="1" i="0" u="none" strike="noStrike" dirty="0">
                        <a:solidFill>
                          <a:srgbClr val="000000"/>
                        </a:solidFill>
                        <a:effectLst/>
                        <a:latin typeface="Calibri" panose="020F0502020204030204" pitchFamily="34" charset="0"/>
                      </a:endParaRPr>
                    </a:p>
                  </a:txBody>
                  <a:tcPr marL="5486" marR="5486" marT="5486" marB="0" anchor="ctr"/>
                </a:tc>
                <a:tc>
                  <a:txBody>
                    <a:bodyPr/>
                    <a:lstStyle/>
                    <a:p>
                      <a:pPr algn="ctr" fontAlgn="ctr"/>
                      <a:r>
                        <a:rPr lang="hr-HR" sz="1050" u="none" strike="noStrike" dirty="0">
                          <a:effectLst/>
                        </a:rPr>
                        <a:t>PRORAČUN 2020. </a:t>
                      </a:r>
                    </a:p>
                    <a:p>
                      <a:pPr algn="ctr" fontAlgn="ctr"/>
                      <a:r>
                        <a:rPr lang="hr-HR" sz="1050" b="0" i="0" u="none" strike="noStrike" dirty="0">
                          <a:solidFill>
                            <a:srgbClr val="000000"/>
                          </a:solidFill>
                          <a:effectLst/>
                          <a:latin typeface="+mj-lt"/>
                        </a:rPr>
                        <a:t>II. REBALANS</a:t>
                      </a:r>
                    </a:p>
                  </a:txBody>
                  <a:tcPr marL="5486" marR="5486" marT="5486" marB="0" anchor="ctr"/>
                </a:tc>
                <a:tc>
                  <a:txBody>
                    <a:bodyPr/>
                    <a:lstStyle/>
                    <a:p>
                      <a:pPr algn="ctr" fontAlgn="ctr"/>
                      <a:r>
                        <a:rPr lang="hr-HR" sz="1050" u="none" strike="noStrike" dirty="0">
                          <a:effectLst/>
                        </a:rPr>
                        <a:t>PRORAČUN 2021.</a:t>
                      </a:r>
                      <a:endParaRPr lang="hr-HR" sz="1050" b="1" i="0" u="none" strike="noStrike" dirty="0">
                        <a:solidFill>
                          <a:srgbClr val="000000"/>
                        </a:solidFill>
                        <a:effectLst/>
                        <a:latin typeface="Calibri" panose="020F0502020204030204" pitchFamily="34" charset="0"/>
                      </a:endParaRPr>
                    </a:p>
                  </a:txBody>
                  <a:tcPr marL="5486" marR="5486" marT="5486" marB="0" anchor="ctr"/>
                </a:tc>
                <a:tc>
                  <a:txBody>
                    <a:bodyPr/>
                    <a:lstStyle/>
                    <a:p>
                      <a:pPr algn="ctr" fontAlgn="ctr"/>
                      <a:r>
                        <a:rPr lang="hr-HR" sz="1050" u="none" strike="noStrike" dirty="0">
                          <a:effectLst/>
                        </a:rPr>
                        <a:t>PROJEKCIJA 2022.</a:t>
                      </a:r>
                      <a:endParaRPr lang="hr-HR" sz="1050" b="1" i="0" u="none" strike="noStrike" dirty="0">
                        <a:solidFill>
                          <a:srgbClr val="000000"/>
                        </a:solidFill>
                        <a:effectLst/>
                        <a:latin typeface="Calibri" panose="020F0502020204030204" pitchFamily="34" charset="0"/>
                      </a:endParaRPr>
                    </a:p>
                  </a:txBody>
                  <a:tcPr marL="5486" marR="5486" marT="5486" marB="0" anchor="ctr"/>
                </a:tc>
                <a:tc>
                  <a:txBody>
                    <a:bodyPr/>
                    <a:lstStyle/>
                    <a:p>
                      <a:pPr algn="ctr" fontAlgn="ctr"/>
                      <a:r>
                        <a:rPr lang="hr-HR" sz="1050" u="none" strike="noStrike" dirty="0">
                          <a:effectLst/>
                        </a:rPr>
                        <a:t>PROJEKCIJA 2023.</a:t>
                      </a:r>
                      <a:endParaRPr lang="hr-HR" sz="1050" b="1" i="0" u="none" strike="noStrike" dirty="0">
                        <a:solidFill>
                          <a:srgbClr val="000000"/>
                        </a:solidFill>
                        <a:effectLst/>
                        <a:latin typeface="Calibri" panose="020F0502020204030204" pitchFamily="34" charset="0"/>
                      </a:endParaRPr>
                    </a:p>
                  </a:txBody>
                  <a:tcPr marL="5486" marR="5486" marT="5486" marB="0" anchor="ctr"/>
                </a:tc>
                <a:extLst>
                  <a:ext uri="{0D108BD9-81ED-4DB2-BD59-A6C34878D82A}">
                    <a16:rowId xmlns:a16="http://schemas.microsoft.com/office/drawing/2014/main" val="451963214"/>
                  </a:ext>
                </a:extLst>
              </a:tr>
              <a:tr h="269400">
                <a:tc>
                  <a:txBody>
                    <a:bodyPr/>
                    <a:lstStyle/>
                    <a:p>
                      <a:pPr algn="l" fontAlgn="ctr"/>
                      <a:r>
                        <a:rPr lang="hr-HR" sz="1050" u="none" strike="noStrike">
                          <a:effectLst/>
                        </a:rPr>
                        <a:t>UKUPNO RASHODI / IZDACI</a:t>
                      </a:r>
                      <a:endParaRPr lang="hr-HR" sz="1050" b="1" i="0" u="none" strike="noStrike">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148.182.815,00</a:t>
                      </a:r>
                      <a:endParaRPr lang="hr-HR" sz="1050" b="1"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169.790.800,00</a:t>
                      </a:r>
                      <a:endParaRPr lang="hr-HR" sz="1050" b="1"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162.948.200,00</a:t>
                      </a:r>
                      <a:endParaRPr lang="hr-HR" sz="1050" b="1"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156.179.000,00</a:t>
                      </a:r>
                      <a:endParaRPr lang="hr-HR" sz="1050" b="1" i="0" u="none" strike="noStrike" dirty="0">
                        <a:solidFill>
                          <a:srgbClr val="000000"/>
                        </a:solidFill>
                        <a:effectLst/>
                        <a:latin typeface="Calibri" panose="020F0502020204030204" pitchFamily="34" charset="0"/>
                      </a:endParaRPr>
                    </a:p>
                  </a:txBody>
                  <a:tcPr marL="5486" marR="5486" marT="5486" marB="0" anchor="ctr"/>
                </a:tc>
                <a:extLst>
                  <a:ext uri="{0D108BD9-81ED-4DB2-BD59-A6C34878D82A}">
                    <a16:rowId xmlns:a16="http://schemas.microsoft.com/office/drawing/2014/main" val="3647691192"/>
                  </a:ext>
                </a:extLst>
              </a:tr>
              <a:tr h="269400">
                <a:tc>
                  <a:txBody>
                    <a:bodyPr/>
                    <a:lstStyle/>
                    <a:p>
                      <a:pPr algn="l" fontAlgn="ctr"/>
                      <a:r>
                        <a:rPr lang="hr-HR" sz="1050" u="none" strike="noStrike" dirty="0">
                          <a:effectLst/>
                        </a:rPr>
                        <a:t>RAZDJEL  001 UPRAVNI ODJEL ZA FINANCIJE</a:t>
                      </a:r>
                      <a:endParaRPr lang="hr-HR" sz="1050" b="1"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16.723.980,00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18.000.000,00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18.892.000,00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18.892.000,00</a:t>
                      </a:r>
                      <a:endParaRPr lang="hr-HR" sz="1050" b="0" i="0" u="none" strike="noStrike" dirty="0">
                        <a:solidFill>
                          <a:srgbClr val="000000"/>
                        </a:solidFill>
                        <a:effectLst/>
                        <a:latin typeface="Calibri" panose="020F0502020204030204" pitchFamily="34" charset="0"/>
                      </a:endParaRPr>
                    </a:p>
                  </a:txBody>
                  <a:tcPr marL="5486" marR="5486" marT="5486" marB="0" anchor="ctr"/>
                </a:tc>
                <a:extLst>
                  <a:ext uri="{0D108BD9-81ED-4DB2-BD59-A6C34878D82A}">
                    <a16:rowId xmlns:a16="http://schemas.microsoft.com/office/drawing/2014/main" val="964749470"/>
                  </a:ext>
                </a:extLst>
              </a:tr>
              <a:tr h="269400">
                <a:tc>
                  <a:txBody>
                    <a:bodyPr/>
                    <a:lstStyle/>
                    <a:p>
                      <a:pPr algn="l" fontAlgn="ctr"/>
                      <a:r>
                        <a:rPr lang="hr-HR" sz="1050" u="none" strike="noStrike">
                          <a:effectLst/>
                        </a:rPr>
                        <a:t>GLAVA  01 UPRAVNI ODJEL ZA FINANCIJE</a:t>
                      </a:r>
                      <a:endParaRPr lang="hr-HR" sz="1050" b="1" i="0" u="none" strike="noStrike">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16.723.980,00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18.000.000,00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18.892.000,00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18.892.000,00</a:t>
                      </a:r>
                      <a:endParaRPr lang="hr-HR" sz="1050" b="0" i="0" u="none" strike="noStrike" dirty="0">
                        <a:solidFill>
                          <a:srgbClr val="000000"/>
                        </a:solidFill>
                        <a:effectLst/>
                        <a:latin typeface="Calibri" panose="020F0502020204030204" pitchFamily="34" charset="0"/>
                      </a:endParaRPr>
                    </a:p>
                  </a:txBody>
                  <a:tcPr marL="5486" marR="5486" marT="5486" marB="0" anchor="ctr"/>
                </a:tc>
                <a:extLst>
                  <a:ext uri="{0D108BD9-81ED-4DB2-BD59-A6C34878D82A}">
                    <a16:rowId xmlns:a16="http://schemas.microsoft.com/office/drawing/2014/main" val="2175685223"/>
                  </a:ext>
                </a:extLst>
              </a:tr>
              <a:tr h="404100">
                <a:tc>
                  <a:txBody>
                    <a:bodyPr/>
                    <a:lstStyle/>
                    <a:p>
                      <a:pPr algn="l" fontAlgn="ctr"/>
                      <a:r>
                        <a:rPr lang="hr-HR" sz="1050" u="none" strike="noStrike">
                          <a:effectLst/>
                        </a:rPr>
                        <a:t>RAZDJEL  002 UPRAVNI ODJEL ZA SAMOUPRAVU</a:t>
                      </a:r>
                      <a:endParaRPr lang="hr-HR" sz="1050" b="1" i="0" u="none" strike="noStrike">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68.264.694,00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67.841.220,00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67.519.220,00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67.199.220,00</a:t>
                      </a:r>
                      <a:endParaRPr lang="hr-HR" sz="1050" b="0" i="0" u="none" strike="noStrike" dirty="0">
                        <a:solidFill>
                          <a:srgbClr val="000000"/>
                        </a:solidFill>
                        <a:effectLst/>
                        <a:latin typeface="Calibri" panose="020F0502020204030204" pitchFamily="34" charset="0"/>
                      </a:endParaRPr>
                    </a:p>
                  </a:txBody>
                  <a:tcPr marL="5486" marR="5486" marT="5486" marB="0" anchor="ctr"/>
                </a:tc>
                <a:extLst>
                  <a:ext uri="{0D108BD9-81ED-4DB2-BD59-A6C34878D82A}">
                    <a16:rowId xmlns:a16="http://schemas.microsoft.com/office/drawing/2014/main" val="2821915712"/>
                  </a:ext>
                </a:extLst>
              </a:tr>
              <a:tr h="404100">
                <a:tc>
                  <a:txBody>
                    <a:bodyPr/>
                    <a:lstStyle/>
                    <a:p>
                      <a:pPr algn="l" fontAlgn="ctr"/>
                      <a:r>
                        <a:rPr lang="hr-HR" sz="1050" u="none" strike="noStrike">
                          <a:effectLst/>
                        </a:rPr>
                        <a:t>GLAVA  01 UPRAVNI ODJEL ZA SAMOUPRAVU</a:t>
                      </a:r>
                      <a:endParaRPr lang="hr-HR" sz="1050" b="1" i="0" u="none" strike="noStrike">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12.703.050,00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13.307.600,00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13.042.600,00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13.042.600,00</a:t>
                      </a:r>
                      <a:endParaRPr lang="hr-HR" sz="1050" b="0" i="0" u="none" strike="noStrike" dirty="0">
                        <a:solidFill>
                          <a:srgbClr val="000000"/>
                        </a:solidFill>
                        <a:effectLst/>
                        <a:latin typeface="Calibri" panose="020F0502020204030204" pitchFamily="34" charset="0"/>
                      </a:endParaRPr>
                    </a:p>
                  </a:txBody>
                  <a:tcPr marL="5486" marR="5486" marT="5486" marB="0" anchor="ctr"/>
                </a:tc>
                <a:extLst>
                  <a:ext uri="{0D108BD9-81ED-4DB2-BD59-A6C34878D82A}">
                    <a16:rowId xmlns:a16="http://schemas.microsoft.com/office/drawing/2014/main" val="2374401057"/>
                  </a:ext>
                </a:extLst>
              </a:tr>
              <a:tr h="269400">
                <a:tc>
                  <a:txBody>
                    <a:bodyPr/>
                    <a:lstStyle/>
                    <a:p>
                      <a:pPr algn="l" fontAlgn="ctr"/>
                      <a:r>
                        <a:rPr lang="hr-HR" sz="1050" u="none" strike="noStrike">
                          <a:effectLst/>
                        </a:rPr>
                        <a:t>GLAVA  02 JAVNE USTANOVE U KULTURI</a:t>
                      </a:r>
                      <a:endParaRPr lang="hr-HR" sz="1050" b="1" i="0" u="none" strike="noStrike">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8.524.017,00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8.815.420,00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8.810.420,00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8.760.420,00</a:t>
                      </a:r>
                      <a:endParaRPr lang="hr-HR" sz="1050" b="0" i="0" u="none" strike="noStrike" dirty="0">
                        <a:solidFill>
                          <a:srgbClr val="000000"/>
                        </a:solidFill>
                        <a:effectLst/>
                        <a:latin typeface="Calibri" panose="020F0502020204030204" pitchFamily="34" charset="0"/>
                      </a:endParaRPr>
                    </a:p>
                  </a:txBody>
                  <a:tcPr marL="5486" marR="5486" marT="5486" marB="0" anchor="ctr"/>
                </a:tc>
                <a:extLst>
                  <a:ext uri="{0D108BD9-81ED-4DB2-BD59-A6C34878D82A}">
                    <a16:rowId xmlns:a16="http://schemas.microsoft.com/office/drawing/2014/main" val="3755700440"/>
                  </a:ext>
                </a:extLst>
              </a:tr>
              <a:tr h="538802">
                <a:tc>
                  <a:txBody>
                    <a:bodyPr/>
                    <a:lstStyle/>
                    <a:p>
                      <a:pPr algn="l" fontAlgn="ctr"/>
                      <a:r>
                        <a:rPr lang="hr-HR" sz="1050" u="none" strike="noStrike">
                          <a:effectLst/>
                        </a:rPr>
                        <a:t>GLAVA  03 JAVNE USTANOVE PREDŠKOLSKOG ODGOJA</a:t>
                      </a:r>
                      <a:endParaRPr lang="hr-HR" sz="1050" b="1" i="0" u="none" strike="noStrike">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7.852.860,00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8.235.400,00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8.155.400,00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7.885.400,00</a:t>
                      </a:r>
                      <a:endParaRPr lang="hr-HR" sz="1050" b="0" i="0" u="none" strike="noStrike" dirty="0">
                        <a:solidFill>
                          <a:srgbClr val="000000"/>
                        </a:solidFill>
                        <a:effectLst/>
                        <a:latin typeface="Calibri" panose="020F0502020204030204" pitchFamily="34" charset="0"/>
                      </a:endParaRPr>
                    </a:p>
                  </a:txBody>
                  <a:tcPr marL="5486" marR="5486" marT="5486" marB="0" anchor="ctr"/>
                </a:tc>
                <a:extLst>
                  <a:ext uri="{0D108BD9-81ED-4DB2-BD59-A6C34878D82A}">
                    <a16:rowId xmlns:a16="http://schemas.microsoft.com/office/drawing/2014/main" val="185975348"/>
                  </a:ext>
                </a:extLst>
              </a:tr>
              <a:tr h="538802">
                <a:tc>
                  <a:txBody>
                    <a:bodyPr/>
                    <a:lstStyle/>
                    <a:p>
                      <a:pPr algn="l" fontAlgn="ctr"/>
                      <a:r>
                        <a:rPr lang="hr-HR" sz="1050" u="none" strike="noStrike" dirty="0">
                          <a:effectLst/>
                        </a:rPr>
                        <a:t>GLAVA  04 JAVNE USTANOVE ODGOJA I OBRAZOVANJA - OSNOVNE ŠKOLE</a:t>
                      </a:r>
                      <a:endParaRPr lang="hr-HR" sz="1050" b="1"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34.929.936,00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33.745.800,00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33.773.800,00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33.773.800,00</a:t>
                      </a:r>
                      <a:endParaRPr lang="hr-HR" sz="1050" b="0" i="0" u="none" strike="noStrike" dirty="0">
                        <a:solidFill>
                          <a:srgbClr val="000000"/>
                        </a:solidFill>
                        <a:effectLst/>
                        <a:latin typeface="Calibri" panose="020F0502020204030204" pitchFamily="34" charset="0"/>
                      </a:endParaRPr>
                    </a:p>
                  </a:txBody>
                  <a:tcPr marL="5486" marR="5486" marT="5486" marB="0" anchor="ctr"/>
                </a:tc>
                <a:extLst>
                  <a:ext uri="{0D108BD9-81ED-4DB2-BD59-A6C34878D82A}">
                    <a16:rowId xmlns:a16="http://schemas.microsoft.com/office/drawing/2014/main" val="2876635278"/>
                  </a:ext>
                </a:extLst>
              </a:tr>
              <a:tr h="269400">
                <a:tc>
                  <a:txBody>
                    <a:bodyPr/>
                    <a:lstStyle/>
                    <a:p>
                      <a:pPr algn="l" fontAlgn="ctr"/>
                      <a:r>
                        <a:rPr lang="hr-HR" sz="1050" u="none" strike="noStrike" dirty="0">
                          <a:effectLst/>
                        </a:rPr>
                        <a:t>GLAVA  05 VIJEĆA MANJINA</a:t>
                      </a:r>
                      <a:endParaRPr lang="hr-HR" sz="1050" b="1"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a:effectLst/>
                        </a:rPr>
                        <a:t>85.000,00</a:t>
                      </a:r>
                      <a:endParaRPr lang="hr-HR" sz="1050" b="0" i="0" u="none" strike="noStrike">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85.000,00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85.000,00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a:effectLst/>
                        </a:rPr>
                        <a:t>85.000,00</a:t>
                      </a:r>
                      <a:endParaRPr lang="hr-HR" sz="1050" b="0" i="0" u="none" strike="noStrike">
                        <a:solidFill>
                          <a:srgbClr val="000000"/>
                        </a:solidFill>
                        <a:effectLst/>
                        <a:latin typeface="Calibri" panose="020F0502020204030204" pitchFamily="34" charset="0"/>
                      </a:endParaRPr>
                    </a:p>
                  </a:txBody>
                  <a:tcPr marL="5486" marR="5486" marT="5486" marB="0" anchor="ctr"/>
                </a:tc>
                <a:extLst>
                  <a:ext uri="{0D108BD9-81ED-4DB2-BD59-A6C34878D82A}">
                    <a16:rowId xmlns:a16="http://schemas.microsoft.com/office/drawing/2014/main" val="685019816"/>
                  </a:ext>
                </a:extLst>
              </a:tr>
              <a:tr h="269400">
                <a:tc>
                  <a:txBody>
                    <a:bodyPr/>
                    <a:lstStyle/>
                    <a:p>
                      <a:pPr algn="l" fontAlgn="ctr"/>
                      <a:r>
                        <a:rPr lang="hr-HR" sz="1050" u="none" strike="noStrike" dirty="0">
                          <a:effectLst/>
                        </a:rPr>
                        <a:t>GLAVA  06 JAVNA USTANOVA U ŠPORTU</a:t>
                      </a:r>
                      <a:endParaRPr lang="hr-HR" sz="1050" b="1"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4.124.581,00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3.652.000,00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3.652.000,00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3.652.000,00</a:t>
                      </a:r>
                      <a:endParaRPr lang="hr-HR" sz="1050" b="0" i="0" u="none" strike="noStrike" dirty="0">
                        <a:solidFill>
                          <a:srgbClr val="000000"/>
                        </a:solidFill>
                        <a:effectLst/>
                        <a:latin typeface="Calibri" panose="020F0502020204030204" pitchFamily="34" charset="0"/>
                      </a:endParaRPr>
                    </a:p>
                  </a:txBody>
                  <a:tcPr marL="5486" marR="5486" marT="5486" marB="0" anchor="ctr"/>
                </a:tc>
                <a:extLst>
                  <a:ext uri="{0D108BD9-81ED-4DB2-BD59-A6C34878D82A}">
                    <a16:rowId xmlns:a16="http://schemas.microsoft.com/office/drawing/2014/main" val="2714638069"/>
                  </a:ext>
                </a:extLst>
              </a:tr>
              <a:tr h="538802">
                <a:tc>
                  <a:txBody>
                    <a:bodyPr/>
                    <a:lstStyle/>
                    <a:p>
                      <a:pPr algn="l" fontAlgn="ctr"/>
                      <a:r>
                        <a:rPr lang="hr-HR" sz="1050" u="none" strike="noStrike" dirty="0">
                          <a:effectLst/>
                        </a:rPr>
                        <a:t>RAZDJEL  003 UPRAVNI ODJEL ZA KOMUNALNE DJELATNOSTI I GOSPODARENJE</a:t>
                      </a:r>
                      <a:endParaRPr lang="hr-HR" sz="1050" b="1"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63.194.141,00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83.949.580,00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76.536.980,00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70.087.780,00</a:t>
                      </a:r>
                      <a:endParaRPr lang="hr-HR" sz="1050" b="0" i="0" u="none" strike="noStrike" dirty="0">
                        <a:solidFill>
                          <a:srgbClr val="000000"/>
                        </a:solidFill>
                        <a:effectLst/>
                        <a:latin typeface="Calibri" panose="020F0502020204030204" pitchFamily="34" charset="0"/>
                      </a:endParaRPr>
                    </a:p>
                  </a:txBody>
                  <a:tcPr marL="5486" marR="5486" marT="5486" marB="0" anchor="ctr"/>
                </a:tc>
                <a:extLst>
                  <a:ext uri="{0D108BD9-81ED-4DB2-BD59-A6C34878D82A}">
                    <a16:rowId xmlns:a16="http://schemas.microsoft.com/office/drawing/2014/main" val="1455651706"/>
                  </a:ext>
                </a:extLst>
              </a:tr>
              <a:tr h="538802">
                <a:tc>
                  <a:txBody>
                    <a:bodyPr/>
                    <a:lstStyle/>
                    <a:p>
                      <a:pPr algn="l" fontAlgn="ctr"/>
                      <a:r>
                        <a:rPr lang="hr-HR" sz="1050" u="none" strike="noStrike" dirty="0">
                          <a:effectLst/>
                        </a:rPr>
                        <a:t>GLAVA  01 UPRAVNI ODJEL ZA KOMUNALNE DJELATNOSTI I GOSPODARENJE</a:t>
                      </a:r>
                      <a:endParaRPr lang="hr-HR" sz="1050" b="1"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57.431.462,00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77.987.080,00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70.703.480,00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64.352.780,00</a:t>
                      </a:r>
                      <a:endParaRPr lang="hr-HR" sz="1050" b="0" i="0" u="none" strike="noStrike" dirty="0">
                        <a:solidFill>
                          <a:srgbClr val="000000"/>
                        </a:solidFill>
                        <a:effectLst/>
                        <a:latin typeface="Calibri" panose="020F0502020204030204" pitchFamily="34" charset="0"/>
                      </a:endParaRPr>
                    </a:p>
                  </a:txBody>
                  <a:tcPr marL="5486" marR="5486" marT="5486" marB="0" anchor="ctr"/>
                </a:tc>
                <a:extLst>
                  <a:ext uri="{0D108BD9-81ED-4DB2-BD59-A6C34878D82A}">
                    <a16:rowId xmlns:a16="http://schemas.microsoft.com/office/drawing/2014/main" val="1210661829"/>
                  </a:ext>
                </a:extLst>
              </a:tr>
              <a:tr h="269400">
                <a:tc>
                  <a:txBody>
                    <a:bodyPr/>
                    <a:lstStyle/>
                    <a:p>
                      <a:pPr algn="l" fontAlgn="ctr"/>
                      <a:r>
                        <a:rPr lang="hr-HR" sz="1050" u="none" strike="noStrike" dirty="0">
                          <a:effectLst/>
                        </a:rPr>
                        <a:t>GLAVA  02 VATROGASTVO</a:t>
                      </a:r>
                      <a:endParaRPr lang="hr-HR" sz="1050" b="1"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4.232.567,00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4.105.400,00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3.960.400,00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3.960.400,00</a:t>
                      </a:r>
                      <a:endParaRPr lang="hr-HR" sz="1050" b="0" i="0" u="none" strike="noStrike" dirty="0">
                        <a:solidFill>
                          <a:srgbClr val="000000"/>
                        </a:solidFill>
                        <a:effectLst/>
                        <a:latin typeface="Calibri" panose="020F0502020204030204" pitchFamily="34" charset="0"/>
                      </a:endParaRPr>
                    </a:p>
                  </a:txBody>
                  <a:tcPr marL="5486" marR="5486" marT="5486" marB="0" anchor="ctr"/>
                </a:tc>
                <a:extLst>
                  <a:ext uri="{0D108BD9-81ED-4DB2-BD59-A6C34878D82A}">
                    <a16:rowId xmlns:a16="http://schemas.microsoft.com/office/drawing/2014/main" val="938319457"/>
                  </a:ext>
                </a:extLst>
              </a:tr>
              <a:tr h="404100">
                <a:tc>
                  <a:txBody>
                    <a:bodyPr/>
                    <a:lstStyle/>
                    <a:p>
                      <a:pPr algn="l" fontAlgn="ctr"/>
                      <a:r>
                        <a:rPr lang="hr-HR" sz="1050" u="none" strike="noStrike" dirty="0">
                          <a:effectLst/>
                        </a:rPr>
                        <a:t>GLAVA  03 LOKALNA RAZVOJNA AGENCIJA POŽEGA </a:t>
                      </a:r>
                      <a:endParaRPr lang="hr-HR" sz="1050" b="1"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1.530.112,00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1.857.100,00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1.873.100,00</a:t>
                      </a:r>
                      <a:endParaRPr lang="hr-HR" sz="1050" b="0" i="0" u="none" strike="noStrike" dirty="0">
                        <a:solidFill>
                          <a:srgbClr val="000000"/>
                        </a:solidFill>
                        <a:effectLst/>
                        <a:latin typeface="Calibri" panose="020F0502020204030204" pitchFamily="34" charset="0"/>
                      </a:endParaRPr>
                    </a:p>
                  </a:txBody>
                  <a:tcPr marL="5486" marR="5486" marT="5486" marB="0" anchor="ctr"/>
                </a:tc>
                <a:tc>
                  <a:txBody>
                    <a:bodyPr/>
                    <a:lstStyle/>
                    <a:p>
                      <a:pPr algn="r" fontAlgn="ctr"/>
                      <a:r>
                        <a:rPr lang="hr-HR" sz="1050" u="none" strike="noStrike" dirty="0">
                          <a:effectLst/>
                        </a:rPr>
                        <a:t>1.774.600,00</a:t>
                      </a:r>
                      <a:endParaRPr lang="hr-HR" sz="1050" b="0" i="0" u="none" strike="noStrike" dirty="0">
                        <a:solidFill>
                          <a:srgbClr val="000000"/>
                        </a:solidFill>
                        <a:effectLst/>
                        <a:latin typeface="Calibri" panose="020F0502020204030204" pitchFamily="34" charset="0"/>
                      </a:endParaRPr>
                    </a:p>
                  </a:txBody>
                  <a:tcPr marL="5486" marR="5486" marT="5486" marB="0" anchor="ctr"/>
                </a:tc>
                <a:extLst>
                  <a:ext uri="{0D108BD9-81ED-4DB2-BD59-A6C34878D82A}">
                    <a16:rowId xmlns:a16="http://schemas.microsoft.com/office/drawing/2014/main" val="2628071468"/>
                  </a:ext>
                </a:extLst>
              </a:tr>
            </a:tbl>
          </a:graphicData>
        </a:graphic>
      </p:graphicFrame>
    </p:spTree>
    <p:extLst>
      <p:ext uri="{BB962C8B-B14F-4D97-AF65-F5344CB8AC3E}">
        <p14:creationId xmlns:p14="http://schemas.microsoft.com/office/powerpoint/2010/main" val="39660171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0576CF5-2277-4C32-89D8-0C0082A4B020}"/>
              </a:ext>
            </a:extLst>
          </p:cNvPr>
          <p:cNvSpPr>
            <a:spLocks noGrp="1"/>
          </p:cNvSpPr>
          <p:nvPr>
            <p:ph type="title"/>
          </p:nvPr>
        </p:nvSpPr>
        <p:spPr>
          <a:xfrm>
            <a:off x="680323" y="753228"/>
            <a:ext cx="9613857" cy="1080938"/>
          </a:xfrm>
        </p:spPr>
        <p:txBody>
          <a:bodyPr/>
          <a:lstStyle/>
          <a:p>
            <a:r>
              <a:rPr lang="hr-HR"/>
              <a:t>RASHODI PO IZVORIMA FINANCIRANJA</a:t>
            </a:r>
            <a:endParaRPr lang="hr-HR" dirty="0"/>
          </a:p>
        </p:txBody>
      </p:sp>
      <p:graphicFrame>
        <p:nvGraphicFramePr>
          <p:cNvPr id="18" name="Grafikon 17">
            <a:extLst>
              <a:ext uri="{FF2B5EF4-FFF2-40B4-BE49-F238E27FC236}">
                <a16:creationId xmlns:a16="http://schemas.microsoft.com/office/drawing/2014/main" id="{FCDCDED0-ABC9-4266-A4B5-82D08A865D3B}"/>
              </a:ext>
            </a:extLst>
          </p:cNvPr>
          <p:cNvGraphicFramePr>
            <a:graphicFrameLocks/>
          </p:cNvGraphicFramePr>
          <p:nvPr>
            <p:extLst>
              <p:ext uri="{D42A27DB-BD31-4B8C-83A1-F6EECF244321}">
                <p14:modId xmlns:p14="http://schemas.microsoft.com/office/powerpoint/2010/main" val="667741925"/>
              </p:ext>
            </p:extLst>
          </p:nvPr>
        </p:nvGraphicFramePr>
        <p:xfrm>
          <a:off x="329681" y="2216021"/>
          <a:ext cx="11532637" cy="443670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041076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CE4DC1F-DFA8-4F97-A218-6E28969F0795}"/>
              </a:ext>
            </a:extLst>
          </p:cNvPr>
          <p:cNvSpPr>
            <a:spLocks noGrp="1"/>
          </p:cNvSpPr>
          <p:nvPr>
            <p:ph type="title"/>
          </p:nvPr>
        </p:nvSpPr>
        <p:spPr>
          <a:xfrm>
            <a:off x="284588" y="916037"/>
            <a:ext cx="11741938" cy="753534"/>
          </a:xfrm>
        </p:spPr>
        <p:txBody>
          <a:bodyPr>
            <a:normAutofit/>
          </a:bodyPr>
          <a:lstStyle/>
          <a:p>
            <a:r>
              <a:rPr lang="hr-HR" dirty="0"/>
              <a:t>NAMJENSKI I NENAMJENSKI PRIHODI</a:t>
            </a:r>
          </a:p>
        </p:txBody>
      </p:sp>
      <p:sp>
        <p:nvSpPr>
          <p:cNvPr id="3" name="Rezervirano mjesto teksta 2">
            <a:extLst>
              <a:ext uri="{FF2B5EF4-FFF2-40B4-BE49-F238E27FC236}">
                <a16:creationId xmlns:a16="http://schemas.microsoft.com/office/drawing/2014/main" id="{F44B4FA0-339F-4C19-83EE-55952B890132}"/>
              </a:ext>
            </a:extLst>
          </p:cNvPr>
          <p:cNvSpPr>
            <a:spLocks noGrp="1"/>
          </p:cNvSpPr>
          <p:nvPr>
            <p:ph type="body" idx="1"/>
          </p:nvPr>
        </p:nvSpPr>
        <p:spPr>
          <a:xfrm>
            <a:off x="280356" y="3429000"/>
            <a:ext cx="4495017" cy="491057"/>
          </a:xfrm>
        </p:spPr>
        <p:txBody>
          <a:bodyPr/>
          <a:lstStyle/>
          <a:p>
            <a:r>
              <a:rPr lang="hr-HR" dirty="0"/>
              <a:t>NENAMJENSKI PRIHODI</a:t>
            </a:r>
          </a:p>
        </p:txBody>
      </p:sp>
      <p:sp>
        <p:nvSpPr>
          <p:cNvPr id="4" name="Rezervirano mjesto sadržaja 3">
            <a:extLst>
              <a:ext uri="{FF2B5EF4-FFF2-40B4-BE49-F238E27FC236}">
                <a16:creationId xmlns:a16="http://schemas.microsoft.com/office/drawing/2014/main" id="{7E0EA49C-26BE-40C7-93F1-EB4D0B1427E3}"/>
              </a:ext>
            </a:extLst>
          </p:cNvPr>
          <p:cNvSpPr>
            <a:spLocks noGrp="1"/>
          </p:cNvSpPr>
          <p:nvPr>
            <p:ph sz="half" idx="2"/>
          </p:nvPr>
        </p:nvSpPr>
        <p:spPr>
          <a:xfrm>
            <a:off x="161241" y="4218858"/>
            <a:ext cx="11401494" cy="2433869"/>
          </a:xfrm>
        </p:spPr>
        <p:txBody>
          <a:bodyPr>
            <a:normAutofit fontScale="92500"/>
          </a:bodyPr>
          <a:lstStyle/>
          <a:p>
            <a:r>
              <a:rPr lang="hr-HR" dirty="0"/>
              <a:t>Nenamjenskim prihodima, od kojih su vrijednosno najznačajniji porez i prirez na dohodak, moguće je financirati sve vrste rashoda, a u Gradu Požegi uglavnom se troše za:</a:t>
            </a:r>
          </a:p>
          <a:p>
            <a:pPr lvl="1"/>
            <a:r>
              <a:rPr lang="hr-HR" dirty="0"/>
              <a:t>otplatu kredita</a:t>
            </a:r>
          </a:p>
          <a:p>
            <a:pPr lvl="1"/>
            <a:r>
              <a:rPr lang="hr-HR" dirty="0"/>
              <a:t>javne potrebe</a:t>
            </a:r>
          </a:p>
          <a:p>
            <a:pPr lvl="1"/>
            <a:r>
              <a:rPr lang="hr-HR" dirty="0"/>
              <a:t>rashode poslovanja (rashodi za zaposlene i materijalni rashodi Grada i proračunskih korisnika)</a:t>
            </a:r>
          </a:p>
          <a:p>
            <a:pPr lvl="1"/>
            <a:r>
              <a:rPr lang="hr-HR" dirty="0"/>
              <a:t>projekte i druge rashode.</a:t>
            </a:r>
          </a:p>
          <a:p>
            <a:endParaRPr lang="hr-HR" dirty="0"/>
          </a:p>
        </p:txBody>
      </p:sp>
      <p:sp>
        <p:nvSpPr>
          <p:cNvPr id="6" name="Rezervirano mjesto sadržaja 5">
            <a:extLst>
              <a:ext uri="{FF2B5EF4-FFF2-40B4-BE49-F238E27FC236}">
                <a16:creationId xmlns:a16="http://schemas.microsoft.com/office/drawing/2014/main" id="{93A9B8FF-5B64-41B1-9858-1AE88C7E39B5}"/>
              </a:ext>
            </a:extLst>
          </p:cNvPr>
          <p:cNvSpPr>
            <a:spLocks noGrp="1"/>
          </p:cNvSpPr>
          <p:nvPr>
            <p:ph sz="quarter" idx="4"/>
          </p:nvPr>
        </p:nvSpPr>
        <p:spPr>
          <a:xfrm>
            <a:off x="165473" y="2082662"/>
            <a:ext cx="11861053" cy="1346338"/>
          </a:xfrm>
        </p:spPr>
        <p:txBody>
          <a:bodyPr>
            <a:normAutofit fontScale="92500" lnSpcReduction="10000"/>
          </a:bodyPr>
          <a:lstStyle/>
          <a:p>
            <a:r>
              <a:rPr lang="hr-HR" dirty="0"/>
              <a:t>Jedno od najvažnijih načela proračuna je da isti mora biti uravnotežen, odnosno ukupna visina planiranih prihoda mora biti istovjetna ukupnoj visini planiranih rashoda. </a:t>
            </a:r>
          </a:p>
          <a:p>
            <a:r>
              <a:rPr lang="hr-HR" dirty="0"/>
              <a:t>Određeni rashodi mogu se financirati isključivo iz određenih prihoda, odnosno iz namjenskih prihoda.</a:t>
            </a:r>
          </a:p>
          <a:p>
            <a:endParaRPr lang="hr-HR" dirty="0"/>
          </a:p>
        </p:txBody>
      </p:sp>
    </p:spTree>
    <p:extLst>
      <p:ext uri="{BB962C8B-B14F-4D97-AF65-F5344CB8AC3E}">
        <p14:creationId xmlns:p14="http://schemas.microsoft.com/office/powerpoint/2010/main" val="3828305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DD7BFF8-0CBD-473C-9EFF-197E0F36649A}"/>
              </a:ext>
            </a:extLst>
          </p:cNvPr>
          <p:cNvSpPr>
            <a:spLocks noGrp="1"/>
          </p:cNvSpPr>
          <p:nvPr>
            <p:ph type="title"/>
          </p:nvPr>
        </p:nvSpPr>
        <p:spPr>
          <a:xfrm>
            <a:off x="385449" y="887172"/>
            <a:ext cx="11421101" cy="655119"/>
          </a:xfrm>
        </p:spPr>
        <p:txBody>
          <a:bodyPr>
            <a:normAutofit/>
          </a:bodyPr>
          <a:lstStyle/>
          <a:p>
            <a:r>
              <a:rPr lang="hr-HR" dirty="0"/>
              <a:t>UVODNA RIJEČ GRADONAČELNIKA</a:t>
            </a:r>
          </a:p>
        </p:txBody>
      </p:sp>
      <p:sp>
        <p:nvSpPr>
          <p:cNvPr id="3" name="Rezervirano mjesto sadržaja 2">
            <a:extLst>
              <a:ext uri="{FF2B5EF4-FFF2-40B4-BE49-F238E27FC236}">
                <a16:creationId xmlns:a16="http://schemas.microsoft.com/office/drawing/2014/main" id="{AF0DD814-6080-40C6-AF43-2EFB67649A22}"/>
              </a:ext>
            </a:extLst>
          </p:cNvPr>
          <p:cNvSpPr>
            <a:spLocks noGrp="1"/>
          </p:cNvSpPr>
          <p:nvPr>
            <p:ph idx="1"/>
          </p:nvPr>
        </p:nvSpPr>
        <p:spPr>
          <a:xfrm>
            <a:off x="221704" y="2602642"/>
            <a:ext cx="11421101" cy="3219317"/>
          </a:xfrm>
        </p:spPr>
        <p:txBody>
          <a:bodyPr>
            <a:normAutofit/>
          </a:bodyPr>
          <a:lstStyle/>
          <a:p>
            <a:r>
              <a:rPr lang="hr-HR" dirty="0"/>
              <a:t>Kako bi svima približili transparentnost financiranja iz gradskog proračuna, pripremili smo Vodič za građane uz Proračun Grada Požege za 2021. godinu i projekciju proračuna za 2022. i 2023. godinu. Na taj način želimo na razumljiv i slikovit način prikazati u što se planiraju utrošiti proračunska sredstva svih građana ovog grada. Svjestan sam da nepovoljne gospodarske okolnosti u svakodnevnom okruženju utječu na život nas samih i naših obitelji, ali želio bih da unatoč tome zajedno s Vama i dalje stvaramo bolju Požegu.</a:t>
            </a:r>
          </a:p>
          <a:p>
            <a:pPr marL="0" indent="0">
              <a:buNone/>
            </a:pPr>
            <a:endParaRPr lang="hr-HR" dirty="0"/>
          </a:p>
        </p:txBody>
      </p:sp>
    </p:spTree>
    <p:extLst>
      <p:ext uri="{BB962C8B-B14F-4D97-AF65-F5344CB8AC3E}">
        <p14:creationId xmlns:p14="http://schemas.microsoft.com/office/powerpoint/2010/main" val="29465426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a:extLst>
              <a:ext uri="{FF2B5EF4-FFF2-40B4-BE49-F238E27FC236}">
                <a16:creationId xmlns:a16="http://schemas.microsoft.com/office/drawing/2014/main" id="{F44B4FA0-339F-4C19-83EE-55952B890132}"/>
              </a:ext>
            </a:extLst>
          </p:cNvPr>
          <p:cNvSpPr>
            <a:spLocks noGrp="1"/>
          </p:cNvSpPr>
          <p:nvPr>
            <p:ph type="body" idx="1"/>
          </p:nvPr>
        </p:nvSpPr>
        <p:spPr>
          <a:xfrm>
            <a:off x="179902" y="1055819"/>
            <a:ext cx="4495017" cy="491057"/>
          </a:xfrm>
        </p:spPr>
        <p:txBody>
          <a:bodyPr/>
          <a:lstStyle/>
          <a:p>
            <a:r>
              <a:rPr lang="hr-HR" dirty="0"/>
              <a:t>NAMJENSKI PRIHODI</a:t>
            </a:r>
          </a:p>
        </p:txBody>
      </p:sp>
      <p:sp>
        <p:nvSpPr>
          <p:cNvPr id="4" name="Rezervirano mjesto sadržaja 3">
            <a:extLst>
              <a:ext uri="{FF2B5EF4-FFF2-40B4-BE49-F238E27FC236}">
                <a16:creationId xmlns:a16="http://schemas.microsoft.com/office/drawing/2014/main" id="{7E0EA49C-26BE-40C7-93F1-EB4D0B1427E3}"/>
              </a:ext>
            </a:extLst>
          </p:cNvPr>
          <p:cNvSpPr>
            <a:spLocks noGrp="1"/>
          </p:cNvSpPr>
          <p:nvPr>
            <p:ph sz="half" idx="2"/>
          </p:nvPr>
        </p:nvSpPr>
        <p:spPr>
          <a:xfrm>
            <a:off x="145690" y="2122809"/>
            <a:ext cx="11769502" cy="4389959"/>
          </a:xfrm>
        </p:spPr>
        <p:txBody>
          <a:bodyPr>
            <a:normAutofit fontScale="70000" lnSpcReduction="20000"/>
          </a:bodyPr>
          <a:lstStyle/>
          <a:p>
            <a:r>
              <a:rPr lang="hr-HR" dirty="0"/>
              <a:t>Vrijednosno najznačajniji namjenski prihod proračuna, osim pomoći, je prihod od komunalne naknade, koji se prema zakonskim odredbama koristi za održavanje komunalne infrastrukture, za financiranje građenja objekata i uređaja komunalne infrastrukture, za građenje i održavanje na objektima predškolskog, školskog, zdravstvenog i  socijalnog sadržaja, za financiranje građenja i održavanja javnih građevina sportske i kulturne namjene,  te za poboljšanje energetske učinkovitosti zgrada u vlasništvu Grada Požege.</a:t>
            </a:r>
          </a:p>
          <a:p>
            <a:r>
              <a:rPr lang="hr-HR" dirty="0"/>
              <a:t>U Proračunu Grada Požege za 2021. godinu prihod od komunalne naknade planiran je u visini 10.000.000,00 kn, a planiran je utrošiti se sukladno odluci na: održavanje nerazvrstanih cesta, održavanje javnih površina na kojima nije dopušten promet motornim vozilima, održavanje građevina javne odvodnje oborinskih voda, održavanje javnih zelenih površina, održavanje građevina, uređaja i predmeta javne namjene, održavanje čistoće javnih površina, održavanje javne rasvjete, dezinfekciju, dezinsekciju i deratizaciju, ostale komunalne usluge – čišćenje deponija i građevinskih parcela, </a:t>
            </a:r>
            <a:r>
              <a:rPr lang="af-ZA" dirty="0">
                <a:effectLst/>
                <a:ea typeface="Times New Roman" panose="02020603050405020304" pitchFamily="18" charset="0"/>
              </a:rPr>
              <a:t>za radove na objektima predškolskog, školskog, zdravstvenog i socijalnog sadržaja te za financiranje, građenje i održavanje javnih građevina sportske i kulturne namjene i poboljšanje energetske učinkovitosti zgrada u vlasništvu Grada Požege</a:t>
            </a:r>
            <a:r>
              <a:rPr lang="hr-HR" dirty="0">
                <a:effectLst/>
                <a:ea typeface="Times New Roman" panose="02020603050405020304" pitchFamily="18" charset="0"/>
              </a:rPr>
              <a:t>.</a:t>
            </a:r>
            <a:endParaRPr lang="hr-HR" dirty="0"/>
          </a:p>
          <a:p>
            <a:r>
              <a:rPr lang="hr-HR" dirty="0"/>
              <a:t>Osim komunalne naknade, drugi manje vrijednosno značajni namjenski prihodi koriste se kako slijedi:</a:t>
            </a:r>
          </a:p>
          <a:p>
            <a:pPr lvl="1"/>
            <a:r>
              <a:rPr lang="hr-HR" dirty="0"/>
              <a:t>prihodi od prodaje imovine – za kapitalna ulaganja, odnosno investicije</a:t>
            </a:r>
          </a:p>
          <a:p>
            <a:pPr lvl="1"/>
            <a:r>
              <a:rPr lang="hr-HR" dirty="0"/>
              <a:t>prihodi od komunalnog doprinosa – za gradnju objekata i uređaja komunalne infrastrukture</a:t>
            </a:r>
          </a:p>
          <a:p>
            <a:pPr lvl="1"/>
            <a:r>
              <a:rPr lang="hr-HR" dirty="0"/>
              <a:t>prihodi od spomeničke rente – za zaštitu i očuvanje kulturnih dobava (projekt očuvanje spomeničkih vrijednosti, fasada i dr.)</a:t>
            </a:r>
          </a:p>
          <a:p>
            <a:pPr lvl="1"/>
            <a:r>
              <a:rPr lang="hr-HR" dirty="0"/>
              <a:t>prihodi od naknade za zadržavanje nezakonito izgrađenih zgrada u prostoru – za geodetsko-katastarske usluge, ostale intelektualne usluge</a:t>
            </a:r>
          </a:p>
          <a:p>
            <a:pPr lvl="1"/>
            <a:r>
              <a:rPr lang="hr-HR" dirty="0"/>
              <a:t>grobna naknada – za uređenje groblja, itd.</a:t>
            </a:r>
          </a:p>
        </p:txBody>
      </p:sp>
    </p:spTree>
    <p:extLst>
      <p:ext uri="{BB962C8B-B14F-4D97-AF65-F5344CB8AC3E}">
        <p14:creationId xmlns:p14="http://schemas.microsoft.com/office/powerpoint/2010/main" val="7538528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1F99281-6A0C-46AB-9724-886DFE7F278F}"/>
              </a:ext>
            </a:extLst>
          </p:cNvPr>
          <p:cNvSpPr>
            <a:spLocks noGrp="1"/>
          </p:cNvSpPr>
          <p:nvPr>
            <p:ph type="title"/>
          </p:nvPr>
        </p:nvSpPr>
        <p:spPr>
          <a:xfrm>
            <a:off x="288028" y="605507"/>
            <a:ext cx="11615942" cy="1507067"/>
          </a:xfrm>
        </p:spPr>
        <p:txBody>
          <a:bodyPr>
            <a:normAutofit/>
          </a:bodyPr>
          <a:lstStyle/>
          <a:p>
            <a:r>
              <a:rPr lang="hr-HR" sz="3200" dirty="0"/>
              <a:t>RASHODI PO UPRAVNIM ODJELIMA I PROGRAMIMA – UPRAVNI ODJEL ZA FINANCIJE </a:t>
            </a:r>
          </a:p>
        </p:txBody>
      </p:sp>
      <p:sp>
        <p:nvSpPr>
          <p:cNvPr id="3" name="Rezervirano mjesto sadržaja 2">
            <a:extLst>
              <a:ext uri="{FF2B5EF4-FFF2-40B4-BE49-F238E27FC236}">
                <a16:creationId xmlns:a16="http://schemas.microsoft.com/office/drawing/2014/main" id="{58B76150-A965-4A20-8A39-76B3F3991ECF}"/>
              </a:ext>
            </a:extLst>
          </p:cNvPr>
          <p:cNvSpPr>
            <a:spLocks noGrp="1"/>
          </p:cNvSpPr>
          <p:nvPr>
            <p:ph idx="1"/>
          </p:nvPr>
        </p:nvSpPr>
        <p:spPr>
          <a:xfrm>
            <a:off x="288028" y="2112574"/>
            <a:ext cx="11615943" cy="3954119"/>
          </a:xfrm>
        </p:spPr>
        <p:txBody>
          <a:bodyPr>
            <a:normAutofit/>
          </a:bodyPr>
          <a:lstStyle/>
          <a:p>
            <a:pPr lvl="0"/>
            <a:r>
              <a:rPr lang="hr-HR" dirty="0"/>
              <a:t>Razdjel 001 – Upravni odjel za financije:</a:t>
            </a:r>
          </a:p>
          <a:p>
            <a:pPr lvl="1"/>
            <a:r>
              <a:rPr lang="hr-HR" dirty="0"/>
              <a:t>za program redovne djelatnosti planirani su rashodi u iznosu 18.000.000,00 kn za ostvarivanje osnovne aktivnosti svih upravnih tijela kroz rashode za zaposlene, materijalne i financijske rashode, nabavu opreme i otplatu kamata i glavnice primljenih kredita radi ispunjenja učinkovitog i djelotvornog pružanja javnih usluga.</a:t>
            </a:r>
          </a:p>
        </p:txBody>
      </p:sp>
    </p:spTree>
    <p:extLst>
      <p:ext uri="{BB962C8B-B14F-4D97-AF65-F5344CB8AC3E}">
        <p14:creationId xmlns:p14="http://schemas.microsoft.com/office/powerpoint/2010/main" val="14442954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1F99281-6A0C-46AB-9724-886DFE7F278F}"/>
              </a:ext>
            </a:extLst>
          </p:cNvPr>
          <p:cNvSpPr>
            <a:spLocks noGrp="1"/>
          </p:cNvSpPr>
          <p:nvPr>
            <p:ph type="title"/>
          </p:nvPr>
        </p:nvSpPr>
        <p:spPr>
          <a:xfrm>
            <a:off x="138560" y="778086"/>
            <a:ext cx="11615942" cy="936737"/>
          </a:xfrm>
        </p:spPr>
        <p:txBody>
          <a:bodyPr>
            <a:normAutofit fontScale="90000"/>
          </a:bodyPr>
          <a:lstStyle/>
          <a:p>
            <a:r>
              <a:rPr lang="hr-HR" sz="3200" dirty="0"/>
              <a:t>RASHODI PO UPRAVNIM ODJELIMA – UPRAVNI ODJEL ZA SAMOUPRAVU</a:t>
            </a:r>
          </a:p>
        </p:txBody>
      </p:sp>
      <p:sp>
        <p:nvSpPr>
          <p:cNvPr id="3" name="Rezervirano mjesto sadržaja 2">
            <a:extLst>
              <a:ext uri="{FF2B5EF4-FFF2-40B4-BE49-F238E27FC236}">
                <a16:creationId xmlns:a16="http://schemas.microsoft.com/office/drawing/2014/main" id="{58B76150-A965-4A20-8A39-76B3F3991ECF}"/>
              </a:ext>
            </a:extLst>
          </p:cNvPr>
          <p:cNvSpPr>
            <a:spLocks noGrp="1"/>
          </p:cNvSpPr>
          <p:nvPr>
            <p:ph idx="1"/>
          </p:nvPr>
        </p:nvSpPr>
        <p:spPr>
          <a:xfrm>
            <a:off x="288028" y="2031345"/>
            <a:ext cx="11615943" cy="4659601"/>
          </a:xfrm>
        </p:spPr>
        <p:txBody>
          <a:bodyPr>
            <a:normAutofit fontScale="92500" lnSpcReduction="20000"/>
          </a:bodyPr>
          <a:lstStyle/>
          <a:p>
            <a:pPr marL="0" lvl="0" indent="0">
              <a:buNone/>
            </a:pPr>
            <a:r>
              <a:rPr lang="hr-HR" dirty="0"/>
              <a:t>Razdjel 002 – Upravni odjel za samoupravu:</a:t>
            </a:r>
          </a:p>
          <a:p>
            <a:pPr lvl="1"/>
            <a:r>
              <a:rPr lang="hr-HR" sz="1900" dirty="0"/>
              <a:t>programi u kulturi su planirani u iznosu 9.960.420,00 kn kroz Program javnih potreba u kulturi kojim su utvrđene aktivnosti i projekti od značaja za Grad Požegu kao i za njegovu promociju na svim razinama međužupanijske i međunarodne suradnje, te sufinancirani programi i aktivnosti koji se odnose na djelovanje udruga i društava registriranih na području kulture i kulturne projekte (donacije udrugama u kulturi i ostalim kulturnim događanjima, obuka mažoretkinja, Dan Grada i </a:t>
            </a:r>
            <a:r>
              <a:rPr lang="hr-HR" sz="1900" dirty="0" err="1"/>
              <a:t>Grgurevo</a:t>
            </a:r>
            <a:r>
              <a:rPr lang="hr-HR" sz="1900" dirty="0"/>
              <a:t>, Festival ''Aurea fest'', znanstveno istraživački i umjetnički rad HAZU)  kao i programi proračunskih korisnika (Gradski muzej, Gradska knjižnica i čitaonica i  Gradsko kazalište) kojima je osnivač Grad Požega i koji su u sustavu lokalne riznice Grada Požege.</a:t>
            </a:r>
          </a:p>
          <a:p>
            <a:pPr lvl="1"/>
            <a:r>
              <a:rPr lang="hr-HR" sz="1900" dirty="0"/>
              <a:t>programi odgoja i obrazovanja su planirani u iznosu 45.051.200,00 kn kroz Program javnih potreba u predškolskom odgoju i obrazovanju u Gradu. Ovim programom obuhvaćen je program Stipendija, školarina i drugih naknada kojim se stipendiraju studenti u pojedinačnom mjesečnom iznosu 1.000,00 kn i nadareni učenici srednjih škola u pojedinačnom mjesečnom iznosu 500,00 kn prema provedenim natječajima, te boravak djece u dječjim vrtićima na području grada Požege, a kojima nije osnivač Grad Požega (Dječji vrtić sv. Leopold Mandić, Dječji vrtić Radost, Dječji vrtić Šareni svijet) sa pojedinačnim mjesečnim iznosom 600,00 kn. Programom Sufinanciranja Osnovne katoličke škole sufinanciranju se materijalni troškovi i troškovi rada nastavnika u produženom boravku u istoimenoj školi. Program sufinanciranja Glazbene škole Požega odnosi se na pomoć pri kupnji glazbenog instrumenta te sufinanciranje Studentskog centra Veleučilišta u Požegi za sufinanciranje prehrane studenata. Programom odgoja i obrazovanja obuhvaćen je proračunski korisnik Dječji vrtić Požega te osnovne škole kojima je osnivač Grad Požega – OŠ Antuna </a:t>
            </a:r>
            <a:r>
              <a:rPr lang="hr-HR" sz="1900" dirty="0" err="1"/>
              <a:t>Kanižlića</a:t>
            </a:r>
            <a:r>
              <a:rPr lang="hr-HR" sz="1900" dirty="0"/>
              <a:t>, OŠ Dobriše Cesarića i OŠ Julija </a:t>
            </a:r>
            <a:r>
              <a:rPr lang="hr-HR" sz="1900" dirty="0" err="1"/>
              <a:t>Kempfa</a:t>
            </a:r>
            <a:r>
              <a:rPr lang="hr-HR" sz="1900" dirty="0"/>
              <a:t>.</a:t>
            </a:r>
          </a:p>
        </p:txBody>
      </p:sp>
    </p:spTree>
    <p:extLst>
      <p:ext uri="{BB962C8B-B14F-4D97-AF65-F5344CB8AC3E}">
        <p14:creationId xmlns:p14="http://schemas.microsoft.com/office/powerpoint/2010/main" val="16050937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AA978A8-07E9-4C91-BD7F-947BB4FD78C5}"/>
              </a:ext>
            </a:extLst>
          </p:cNvPr>
          <p:cNvSpPr>
            <a:spLocks noGrp="1"/>
          </p:cNvSpPr>
          <p:nvPr>
            <p:ph type="title"/>
          </p:nvPr>
        </p:nvSpPr>
        <p:spPr>
          <a:xfrm>
            <a:off x="246185" y="753228"/>
            <a:ext cx="11544300" cy="1080938"/>
          </a:xfrm>
        </p:spPr>
        <p:txBody>
          <a:bodyPr>
            <a:normAutofit/>
          </a:bodyPr>
          <a:lstStyle/>
          <a:p>
            <a:r>
              <a:rPr lang="hr-HR" sz="2900" dirty="0"/>
              <a:t>RASHODI PO UPRAVNIM ODJELIMA – UPRAVNI ODJEL ZA SAMOUPRAVU</a:t>
            </a:r>
          </a:p>
        </p:txBody>
      </p:sp>
      <p:sp>
        <p:nvSpPr>
          <p:cNvPr id="3" name="Pravokutnik 2">
            <a:extLst>
              <a:ext uri="{FF2B5EF4-FFF2-40B4-BE49-F238E27FC236}">
                <a16:creationId xmlns:a16="http://schemas.microsoft.com/office/drawing/2014/main" id="{00CA68AF-93FC-41A3-A49A-CC361D92294F}"/>
              </a:ext>
            </a:extLst>
          </p:cNvPr>
          <p:cNvSpPr/>
          <p:nvPr/>
        </p:nvSpPr>
        <p:spPr>
          <a:xfrm>
            <a:off x="-430823" y="1964370"/>
            <a:ext cx="12695360" cy="4524315"/>
          </a:xfrm>
          <a:prstGeom prst="rect">
            <a:avLst/>
          </a:prstGeom>
        </p:spPr>
        <p:txBody>
          <a:bodyPr wrap="square">
            <a:spAutoFit/>
          </a:bodyPr>
          <a:lstStyle/>
          <a:p>
            <a:pPr marL="742950" lvl="1" indent="-285750">
              <a:buFont typeface="Arial" panose="020B0604020202020204" pitchFamily="34" charset="0"/>
              <a:buChar char="•"/>
            </a:pPr>
            <a:r>
              <a:rPr lang="hr-HR" sz="1600" dirty="0">
                <a:latin typeface="Trebuchet MS (tijelo)"/>
              </a:rPr>
              <a:t>programi u sportu su planirani u iznosu 7.414.000,00 kn kroz Program javnih potreba u sportu u Gradu Požegi kojim su utvrđeni oblici i opseg djelatnosti koji su od interesa za Grad Požegu radi poticanja i promicanja sporta. Kroz program Športskih aktivnosti sufinancira se rad sportskih udruga i društava na području Grada kroz donacije sredstava Požeškom športskom savezu za plaće, materijalne rashode, zajedničke programe sporta, suce, kotizacije i prijevoze, rad sportskih udruga osoba s invaliditetom, rad ostalih sportskih udruga te zajedničke programe HOO i lokalne zajednice za nabavu kapitalne opreme. Programom Športskih priredbi i manifestacija dodjeljuju se donacije udrugama i društvima za održavanje sportskih priredbi i manifestacija. Programom u sportu obuhvaćen je i proračunski korisnik Javna ustanova za upravljanje sportskim objektima čiji je zadatak održavanje sportskih objekata, sportskih terena i gradskog bazena, vođenje brige o dodjeli termina za utakmice i treninge klubova, upravljanje objektima uz sportske objekte i slično.</a:t>
            </a:r>
          </a:p>
          <a:p>
            <a:pPr marL="742950" lvl="1" indent="-285750">
              <a:buFont typeface="Arial" panose="020B0604020202020204" pitchFamily="34" charset="0"/>
              <a:buChar char="•"/>
            </a:pPr>
            <a:r>
              <a:rPr lang="hr-HR" sz="1600" dirty="0">
                <a:latin typeface="Trebuchet MS (tijelo)"/>
              </a:rPr>
              <a:t>programi socijalne skrbi planirani su u iznosu 4.074.600,00 kn kroz Program javnih potreba u socijalnoj skrbi u Gradu Požegi kojim su utvrđena prava na pomoći iz socijalne skrbi za podmirenje osnovnih životnih potreba socijalno ugroženih, nemoćnih, drugih osoba socijalnih i drugih okolnosti, te donacije Gradskom društvu Crvenog križa, humanitarnim udrugama, udrugama s osobama s invaliditetom i udrugama proizašlim iz Domovinskog rata te za elementarne nepogode.</a:t>
            </a:r>
          </a:p>
          <a:p>
            <a:pPr marL="742950" lvl="1" indent="-285750">
              <a:buFont typeface="Arial" panose="020B0604020202020204" pitchFamily="34" charset="0"/>
              <a:buChar char="•"/>
            </a:pPr>
            <a:r>
              <a:rPr lang="hr-HR" sz="1600" dirty="0">
                <a:latin typeface="Trebuchet MS (tijelo)"/>
              </a:rPr>
              <a:t>programi u turizmu i ostalih udruga i društava građana su planirani u iznosu 1.341.000,00  kn kroz Program javnih potreba u turizmu i ostalih udruga i društava, a odnose se na sufinanciranje Turističke zajednice za redovnu djelatnost te priredbe i manifestacije od značaja za Grad Požegu, financiranje političkih stranaka koje su zastupljene u Gradskom vijeću, sufinanciranje Društva naša djeca, Dječjeg Gradskog vijeća, Savjeta mladih Grada Požege, vjerskih zajednica te ostalih udruga i društava građana. Ovim programom je obuhvaćen i proračunski korisnik Vijeće srpske nacionalne manjine Grada Požege.</a:t>
            </a:r>
          </a:p>
        </p:txBody>
      </p:sp>
    </p:spTree>
    <p:extLst>
      <p:ext uri="{BB962C8B-B14F-4D97-AF65-F5344CB8AC3E}">
        <p14:creationId xmlns:p14="http://schemas.microsoft.com/office/powerpoint/2010/main" val="8409774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1F99281-6A0C-46AB-9724-886DFE7F278F}"/>
              </a:ext>
            </a:extLst>
          </p:cNvPr>
          <p:cNvSpPr>
            <a:spLocks noGrp="1"/>
          </p:cNvSpPr>
          <p:nvPr>
            <p:ph type="title"/>
          </p:nvPr>
        </p:nvSpPr>
        <p:spPr>
          <a:xfrm>
            <a:off x="288028" y="795670"/>
            <a:ext cx="11615942" cy="936737"/>
          </a:xfrm>
        </p:spPr>
        <p:txBody>
          <a:bodyPr>
            <a:normAutofit fontScale="90000"/>
          </a:bodyPr>
          <a:lstStyle/>
          <a:p>
            <a:r>
              <a:rPr lang="hr-HR" dirty="0"/>
              <a:t>RASHODI PO UPRAVNIM ODJELIMA – UPRAVNI ODJEL ZA KOMUNALNE DJELATNOSTI I GOSPODARENJE</a:t>
            </a:r>
          </a:p>
        </p:txBody>
      </p:sp>
      <p:sp>
        <p:nvSpPr>
          <p:cNvPr id="3" name="Rezervirano mjesto sadržaja 2">
            <a:extLst>
              <a:ext uri="{FF2B5EF4-FFF2-40B4-BE49-F238E27FC236}">
                <a16:creationId xmlns:a16="http://schemas.microsoft.com/office/drawing/2014/main" id="{58B76150-A965-4A20-8A39-76B3F3991ECF}"/>
              </a:ext>
            </a:extLst>
          </p:cNvPr>
          <p:cNvSpPr>
            <a:spLocks noGrp="1"/>
          </p:cNvSpPr>
          <p:nvPr>
            <p:ph idx="1"/>
          </p:nvPr>
        </p:nvSpPr>
        <p:spPr>
          <a:xfrm>
            <a:off x="288028" y="2198400"/>
            <a:ext cx="11615943" cy="4562885"/>
          </a:xfrm>
        </p:spPr>
        <p:txBody>
          <a:bodyPr>
            <a:normAutofit fontScale="70000" lnSpcReduction="20000"/>
          </a:bodyPr>
          <a:lstStyle/>
          <a:p>
            <a:pPr lvl="0"/>
            <a:r>
              <a:rPr lang="hr-HR" dirty="0"/>
              <a:t>Razdjel 003 – Upravni odjel za komunalne djelatnosti i gospodarenje:</a:t>
            </a:r>
          </a:p>
          <a:p>
            <a:pPr lvl="1"/>
            <a:r>
              <a:rPr lang="hr-HR" dirty="0"/>
              <a:t>programom osnovnih aktivnosti upravnih tijela planirani su rashodi u iznosu od 1.572.000,00 kn za podmirenje rashoda za električnu energiju za gradske objekte, premije osiguranja gradske imovine po zaključenim policama osiguranja, materijal i dijelove te ostale usluge tekućeg i investicijskog održavanja gradskih objekata, naknada za izdavanje suglasnosti, troškova po presudama i </a:t>
            </a:r>
            <a:r>
              <a:rPr lang="hr-HR" dirty="0" err="1"/>
              <a:t>vansudskim</a:t>
            </a:r>
            <a:r>
              <a:rPr lang="hr-HR" dirty="0"/>
              <a:t> nagodbama, kamate i slično.</a:t>
            </a:r>
          </a:p>
          <a:p>
            <a:pPr lvl="1"/>
            <a:r>
              <a:rPr lang="hr-HR" dirty="0"/>
              <a:t>program veterinarsko zdravstvena zaštita planirana u iznosu 210.000,00kn, odnosi se na troškove za zbrinjavanje pasa, te sufinanciranje građana na temelju Odluke o sufinanciranju sterilizacije i kastracije pasa i mačaka i označavanja pasa mikročipom</a:t>
            </a:r>
          </a:p>
          <a:p>
            <a:pPr lvl="1"/>
            <a:r>
              <a:rPr lang="hr-HR" dirty="0"/>
              <a:t>programi održavanja planirani su u iznosu 9.670.000,00 kn, a obuhvaćaju program održavanja komunalne infrastrukture (održavanje prometnica i mostova, održavanje i potrošnja javne rasvjete, održavanje javne higijene i zelenila, održavanje vodoprivrednih objekata i groblja), program održavanja poslovnih, stambenih prostora, opreme i drugo te održavanja sportskih objekata i program održavanja spomeničkih vrijednosti (usluga održavanja objekata te dodjela kapitalnih donacija i pomoći za uređenje fasada u povijesnoj jezgri Grada)</a:t>
            </a:r>
          </a:p>
          <a:p>
            <a:pPr lvl="1"/>
            <a:r>
              <a:rPr lang="hr-HR" dirty="0"/>
              <a:t>programi ulaganja su planirani u iznosu 29.224.500.000,00 kn, a obuhvaćaju program kapitalnih ulaganja u komunalnu infrastrukturu (provođenje projekata izgradnje i dodatnog ulaganja u prometnice i mostove, izgradnja javne rasvjete, izgradnja vodovoda i kanalizacije, uređenje groblja, Aglomeracija Požega, Aglomeracija Požega-Pleternica, izgradnja komunalnih objekata na lokaciji </a:t>
            </a:r>
            <a:r>
              <a:rPr lang="hr-HR" dirty="0" err="1"/>
              <a:t>Vinogradine</a:t>
            </a:r>
            <a:r>
              <a:rPr lang="hr-HR" dirty="0"/>
              <a:t>, izgradnja infrastrukture u poduzetničkoj zoni, energetski ekološki učinkovita javna rasvjeta, nabava urbane opreme), program kapitalnih ulaganja u poslovne, stambene objekte, opremu i drugo (opremanje dječjih igrališta, ulaganje u sportske objekte i terene, zgradu Gradskog kazališta, zgradu Gradske knjižnice i čitaonice, kapelice, društvene domove, autobusna stajališta, poslovne i stambene prostore, uređenje Trga sv. Terezije i Požeške kuće, projekt besplatnog bežičnog pristupa internetu ''Hot spot‘’, rekonstrukcija Rekreacijskog centra, rekonstrukcija stropnog oslika u kući Arch, izgradnja dvorane uz OŠ Antuna Kanižlića, ulaganje u objekt gradske uprave, projekt WiFi4EU, projekt uređenje otvorenog dijela tržnice, te dogradnja dječjeg vrtića), program ulaganja u prostorno-plansku dokumentaciju, program za otkup zemljišta i objekata, sanaciju klizišta i ulaganje u digitalnu transformaciju</a:t>
            </a:r>
          </a:p>
        </p:txBody>
      </p:sp>
    </p:spTree>
    <p:extLst>
      <p:ext uri="{BB962C8B-B14F-4D97-AF65-F5344CB8AC3E}">
        <p14:creationId xmlns:p14="http://schemas.microsoft.com/office/powerpoint/2010/main" val="7186646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1F99281-6A0C-46AB-9724-886DFE7F278F}"/>
              </a:ext>
            </a:extLst>
          </p:cNvPr>
          <p:cNvSpPr>
            <a:spLocks noGrp="1"/>
          </p:cNvSpPr>
          <p:nvPr>
            <p:ph type="title"/>
          </p:nvPr>
        </p:nvSpPr>
        <p:spPr>
          <a:xfrm>
            <a:off x="288029" y="778086"/>
            <a:ext cx="11615942" cy="936737"/>
          </a:xfrm>
        </p:spPr>
        <p:txBody>
          <a:bodyPr>
            <a:normAutofit fontScale="90000"/>
          </a:bodyPr>
          <a:lstStyle/>
          <a:p>
            <a:r>
              <a:rPr lang="hr-HR" dirty="0"/>
              <a:t>RASHODI PO UPRAVNIM ODJELIMA – UPRAVNI ODJEL ZA KOMUNALNE DJELATNOSTI I GOSPODARENJE</a:t>
            </a:r>
          </a:p>
        </p:txBody>
      </p:sp>
      <p:sp>
        <p:nvSpPr>
          <p:cNvPr id="3" name="Rezervirano mjesto sadržaja 2">
            <a:extLst>
              <a:ext uri="{FF2B5EF4-FFF2-40B4-BE49-F238E27FC236}">
                <a16:creationId xmlns:a16="http://schemas.microsoft.com/office/drawing/2014/main" id="{58B76150-A965-4A20-8A39-76B3F3991ECF}"/>
              </a:ext>
            </a:extLst>
          </p:cNvPr>
          <p:cNvSpPr>
            <a:spLocks noGrp="1"/>
          </p:cNvSpPr>
          <p:nvPr>
            <p:ph idx="1"/>
          </p:nvPr>
        </p:nvSpPr>
        <p:spPr>
          <a:xfrm>
            <a:off x="165589" y="2189285"/>
            <a:ext cx="11860822" cy="4783015"/>
          </a:xfrm>
        </p:spPr>
        <p:txBody>
          <a:bodyPr>
            <a:normAutofit fontScale="70000" lnSpcReduction="20000"/>
          </a:bodyPr>
          <a:lstStyle/>
          <a:p>
            <a:pPr lvl="1"/>
            <a:r>
              <a:rPr lang="hr-HR" dirty="0"/>
              <a:t>programi gospodarstva su planirani u iznosu 2.432.000,00 kn, a obuhvaća program poticaja malog gospodarstva, poticaja u poljoprivredi, subvencije trgovačkim društvima, poticanje zapošljavanja i razvoja poduzetništva, javni rad u komunalnom gospodarstvu i subvencije građanima za uklanjanje azbestnog pokrova</a:t>
            </a:r>
          </a:p>
          <a:p>
            <a:pPr lvl="1"/>
            <a:r>
              <a:rPr lang="hr-HR" dirty="0"/>
              <a:t>za program donacija DVD-u i Vatrogasnoj zajednici planirano je 780.000,00 kn te za djelatnost civilne zaštite 70.000,00 kn </a:t>
            </a:r>
          </a:p>
          <a:p>
            <a:pPr lvl="1"/>
            <a:r>
              <a:rPr lang="hr-HR" dirty="0"/>
              <a:t>projekti financirani iz državnog proračuna, izvanproračunskih korisnika, sredstava EU i drugih izvora planirani su u iznosu 34.028.580,00 kn, a odnose se na:</a:t>
            </a:r>
          </a:p>
          <a:p>
            <a:pPr lvl="2"/>
            <a:r>
              <a:rPr lang="hr-HR" dirty="0"/>
              <a:t>Programe kapitalnih ulaganja u poslovne, stambene prostore, opremu i drugo kroz EU (rekonstrukcija i dogradnju DRC </a:t>
            </a:r>
            <a:r>
              <a:rPr lang="hr-HR" dirty="0" err="1"/>
              <a:t>Vidovci</a:t>
            </a:r>
            <a:r>
              <a:rPr lang="hr-HR" dirty="0"/>
              <a:t>, Projekt Zelena urbana mobilnost, Projekt energetske obnove zgrade Sportske dvorane Sokol, Projekt Požeške bolte, Izgradnja tribine na stadionu Slavonije, projekt rasvjeta u dvorani Tomislav </a:t>
            </a:r>
            <a:r>
              <a:rPr lang="hr-HR" dirty="0" err="1"/>
              <a:t>Pirc</a:t>
            </a:r>
            <a:r>
              <a:rPr lang="hr-HR" dirty="0"/>
              <a:t>, te rekonstrukcija Trga sv. Trojstva)</a:t>
            </a:r>
          </a:p>
          <a:p>
            <a:pPr lvl="2"/>
            <a:r>
              <a:rPr lang="hr-HR" dirty="0"/>
              <a:t>Program osiguranja pomoćnika u nastavi za osobe s poteškoćama u razvoju (Petica za dvoje IV. Faza, Petica za dvoje V. Faza)</a:t>
            </a:r>
          </a:p>
          <a:p>
            <a:pPr lvl="2"/>
            <a:r>
              <a:rPr lang="hr-HR" dirty="0"/>
              <a:t>Program poticanja ruralnog razvoja (Projekt lokalna akcijska grupa – LAG)</a:t>
            </a:r>
          </a:p>
          <a:p>
            <a:pPr lvl="2"/>
            <a:r>
              <a:rPr lang="hr-HR" dirty="0"/>
              <a:t>Program Ulaganje u razvoj ljudskih potencijala(Projekt Pronađi me – </a:t>
            </a:r>
            <a:r>
              <a:rPr lang="hr-HR" dirty="0" err="1"/>
              <a:t>Neet</a:t>
            </a:r>
            <a:r>
              <a:rPr lang="hr-HR" dirty="0"/>
              <a:t> vodilja)</a:t>
            </a:r>
          </a:p>
          <a:p>
            <a:pPr lvl="2"/>
            <a:r>
              <a:rPr lang="hr-HR" dirty="0"/>
              <a:t>Program Zaželi za zapošljavanje žena (PUK 50)</a:t>
            </a:r>
          </a:p>
          <a:p>
            <a:pPr lvl="2"/>
            <a:r>
              <a:rPr lang="hr-HR" dirty="0"/>
              <a:t>Program unapređenja usluga za djecu u sustavu ranog i predškolskog odgoja i obrazovanja (Požeški </a:t>
            </a:r>
            <a:r>
              <a:rPr lang="hr-HR" dirty="0" err="1"/>
              <a:t>limači</a:t>
            </a:r>
            <a:r>
              <a:rPr lang="hr-HR" dirty="0"/>
              <a:t>, Požeški </a:t>
            </a:r>
            <a:r>
              <a:rPr lang="hr-HR" dirty="0" err="1"/>
              <a:t>limači</a:t>
            </a:r>
            <a:r>
              <a:rPr lang="hr-HR" dirty="0"/>
              <a:t> </a:t>
            </a:r>
            <a:r>
              <a:rPr lang="hr-HR" dirty="0" err="1"/>
              <a:t>II.faza</a:t>
            </a:r>
            <a:r>
              <a:rPr lang="hr-HR" dirty="0"/>
              <a:t>)</a:t>
            </a:r>
          </a:p>
          <a:p>
            <a:pPr lvl="2"/>
            <a:r>
              <a:rPr lang="hr-HR" dirty="0"/>
              <a:t>Program podrške socijalnom uključivanju i zapošljavanju marginaliziranih skupina (Projekt ‘’</a:t>
            </a:r>
            <a:r>
              <a:rPr lang="hr-HR" dirty="0" err="1"/>
              <a:t>Export-expert</a:t>
            </a:r>
            <a:r>
              <a:rPr lang="hr-HR" dirty="0"/>
              <a:t>’’)</a:t>
            </a:r>
          </a:p>
          <a:p>
            <a:pPr lvl="2"/>
            <a:r>
              <a:rPr lang="hr-HR" dirty="0"/>
              <a:t>Program Nabava spremnika za odvojeno prikupljanje komunalnog otpada (Projekt Nabava spremnika za odvojeno prikupljanje komunalnog otpada)</a:t>
            </a:r>
          </a:p>
          <a:p>
            <a:pPr lvl="2"/>
            <a:r>
              <a:rPr lang="hr-HR" dirty="0"/>
              <a:t>Program Energetske obnove zgrade društveni dom Novo Selo</a:t>
            </a:r>
          </a:p>
          <a:p>
            <a:pPr lvl="2"/>
            <a:r>
              <a:rPr lang="hr-HR" dirty="0"/>
              <a:t>Program školske prehrane (Naša školska užina II.)</a:t>
            </a:r>
          </a:p>
          <a:p>
            <a:pPr lvl="2"/>
            <a:r>
              <a:rPr lang="hr-HR" dirty="0"/>
              <a:t>Program implementacija sustava video nadzora javnih površina</a:t>
            </a:r>
          </a:p>
          <a:p>
            <a:pPr lvl="1"/>
            <a:r>
              <a:rPr lang="hr-HR" dirty="0"/>
              <a:t>Programom vatrogastva obuhvaćen je proračunski korisnik Javna vatrogasna postrojba Grada Požege za koji su planirana sredstva u iznosu 4.105.400,00 kn za obavljanje redovne djelatnosti, odnosno za provođenje mjera zaštite od požara i zaštite i spašavanja.</a:t>
            </a:r>
          </a:p>
          <a:p>
            <a:pPr lvl="1"/>
            <a:r>
              <a:rPr lang="hr-HR" dirty="0"/>
              <a:t>Programom Javnih ustanova – lokalne razvojne agencije obuhvaćen je proračunski korisnik Lokalna razvojna agencija Požega za koji su planirana sredstva u iznosu 1.857.100,00 kn za obavljanje redovne djelatnosti. Temeljna djelatnost agencije odnosi se na planiranje projekata i razvoj strategije za jačanje položaja lokalne jedinice promicanjem malog i srednjeg poduzetništva na području Požege.</a:t>
            </a:r>
          </a:p>
          <a:p>
            <a:pPr lvl="0"/>
            <a:endParaRPr lang="hr-HR" sz="1900" dirty="0"/>
          </a:p>
        </p:txBody>
      </p:sp>
    </p:spTree>
    <p:extLst>
      <p:ext uri="{BB962C8B-B14F-4D97-AF65-F5344CB8AC3E}">
        <p14:creationId xmlns:p14="http://schemas.microsoft.com/office/powerpoint/2010/main" val="33350769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6FE2F2A-BA49-478C-B9FB-4697624639D9}"/>
              </a:ext>
            </a:extLst>
          </p:cNvPr>
          <p:cNvSpPr>
            <a:spLocks noGrp="1"/>
          </p:cNvSpPr>
          <p:nvPr>
            <p:ph type="title"/>
          </p:nvPr>
        </p:nvSpPr>
        <p:spPr>
          <a:xfrm>
            <a:off x="491266" y="852310"/>
            <a:ext cx="8534400" cy="705453"/>
          </a:xfrm>
        </p:spPr>
        <p:txBody>
          <a:bodyPr/>
          <a:lstStyle/>
          <a:p>
            <a:r>
              <a:rPr lang="hr-HR" dirty="0"/>
              <a:t>KONTAKTI I KORISNE INFORMACIJE</a:t>
            </a:r>
          </a:p>
        </p:txBody>
      </p:sp>
      <p:sp>
        <p:nvSpPr>
          <p:cNvPr id="5" name="AutoShape 2">
            <a:extLst>
              <a:ext uri="{FF2B5EF4-FFF2-40B4-BE49-F238E27FC236}">
                <a16:creationId xmlns:a16="http://schemas.microsoft.com/office/drawing/2014/main" id="{826519A8-85B6-4F23-837D-5965B4805741}"/>
              </a:ext>
            </a:extLst>
          </p:cNvPr>
          <p:cNvSpPr>
            <a:spLocks noChangeArrowheads="1"/>
          </p:cNvSpPr>
          <p:nvPr/>
        </p:nvSpPr>
        <p:spPr bwMode="auto">
          <a:xfrm>
            <a:off x="586969" y="2349417"/>
            <a:ext cx="2497866" cy="2961242"/>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GRAD POŽEGA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Trg Sv. Trojstva 1, 34000 Požega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034/311 300</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Fax: 034/311 344</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 </a:t>
            </a:r>
            <a:r>
              <a:rPr kumimoji="0" lang="hr-HR" altLang="sr-Latn-RS" sz="1200" b="0" i="0" u="none" strike="noStrike" cap="none" normalizeH="0" baseline="0" dirty="0">
                <a:ln>
                  <a:noFill/>
                </a:ln>
                <a:solidFill>
                  <a:schemeClr val="bg1"/>
                </a:solidFill>
                <a:effectLst/>
                <a:latin typeface="Arial Narrow" panose="020B0606020202030204" pitchFamily="34" charset="0"/>
                <a:hlinkClick r:id="rId2"/>
              </a:rPr>
              <a:t>info@pozega.hr</a:t>
            </a:r>
            <a:r>
              <a:rPr kumimoji="0" lang="hr-HR" altLang="sr-Latn-RS" sz="1200" b="0" i="0" u="none" strike="noStrike" cap="none" normalizeH="0" baseline="0" dirty="0">
                <a:ln>
                  <a:noFill/>
                </a:ln>
                <a:solidFill>
                  <a:schemeClr val="bg1"/>
                </a:solidFill>
                <a:effectLst/>
                <a:latin typeface="Arial Narrow" panose="020B0606020202030204"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hlinkClick r:id="rId3"/>
              </a:rPr>
              <a:t>gradonacelnik@pozega.hr</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OIB: 95699596710</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MB: 02575957</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IBAN: HR8123600001835100008</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Administrativna tajnica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034/311 330</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 </a:t>
            </a:r>
            <a:r>
              <a:rPr kumimoji="0" lang="hr-HR" altLang="sr-Latn-RS" sz="1200" b="0" i="0" u="none" strike="noStrike" cap="none" normalizeH="0" baseline="0" dirty="0">
                <a:ln>
                  <a:noFill/>
                </a:ln>
                <a:solidFill>
                  <a:schemeClr val="bg1"/>
                </a:solidFill>
                <a:effectLst/>
                <a:latin typeface="Arial Narrow" panose="020B0606020202030204" pitchFamily="34" charset="0"/>
                <a:hlinkClick r:id="rId4"/>
              </a:rPr>
              <a:t>tajnica@pozega.hr</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p:txBody>
      </p:sp>
      <p:sp>
        <p:nvSpPr>
          <p:cNvPr id="6" name="AutoShape 3">
            <a:extLst>
              <a:ext uri="{FF2B5EF4-FFF2-40B4-BE49-F238E27FC236}">
                <a16:creationId xmlns:a16="http://schemas.microsoft.com/office/drawing/2014/main" id="{876F3608-B87E-4EF7-9AF3-BDB1744851CF}"/>
              </a:ext>
            </a:extLst>
          </p:cNvPr>
          <p:cNvSpPr>
            <a:spLocks noChangeArrowheads="1"/>
          </p:cNvSpPr>
          <p:nvPr/>
        </p:nvSpPr>
        <p:spPr bwMode="auto">
          <a:xfrm>
            <a:off x="3644085" y="4303349"/>
            <a:ext cx="2695575" cy="1290389"/>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Upravni odjel za samoupravu</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Pročelnica: Ljiljana </a:t>
            </a:r>
            <a:r>
              <a:rPr kumimoji="0" lang="hr-HR" altLang="sr-Latn-RS" sz="1200" b="0" i="0" u="none" strike="noStrike" cap="none" normalizeH="0" baseline="0" dirty="0" err="1">
                <a:ln>
                  <a:noFill/>
                </a:ln>
                <a:solidFill>
                  <a:schemeClr val="bg1"/>
                </a:solidFill>
                <a:effectLst/>
                <a:latin typeface="Arial Narrow" panose="020B0606020202030204" pitchFamily="34" charset="0"/>
              </a:rPr>
              <a:t>Bilen</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034/311 302</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 </a:t>
            </a:r>
            <a:r>
              <a:rPr kumimoji="0" lang="hr-HR" altLang="sr-Latn-RS" sz="1200" b="0" i="0" u="none" strike="noStrike" cap="none" normalizeH="0" baseline="0" dirty="0">
                <a:ln>
                  <a:noFill/>
                </a:ln>
                <a:solidFill>
                  <a:schemeClr val="bg1"/>
                </a:solidFill>
                <a:effectLst/>
                <a:latin typeface="Arial Narrow" panose="020B0606020202030204" pitchFamily="34" charset="0"/>
                <a:hlinkClick r:id="rId5"/>
              </a:rPr>
              <a:t>ljiljana.bilen@pozega.hr</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p:txBody>
      </p:sp>
      <p:sp>
        <p:nvSpPr>
          <p:cNvPr id="7" name="AutoShape 4">
            <a:extLst>
              <a:ext uri="{FF2B5EF4-FFF2-40B4-BE49-F238E27FC236}">
                <a16:creationId xmlns:a16="http://schemas.microsoft.com/office/drawing/2014/main" id="{32E65D4E-04DD-4256-A307-7152D468F017}"/>
              </a:ext>
            </a:extLst>
          </p:cNvPr>
          <p:cNvSpPr>
            <a:spLocks noChangeArrowheads="1"/>
          </p:cNvSpPr>
          <p:nvPr/>
        </p:nvSpPr>
        <p:spPr bwMode="auto">
          <a:xfrm>
            <a:off x="6982289" y="4948543"/>
            <a:ext cx="3581924" cy="1375047"/>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Upravni odjel za komunalne djelatnosti i gospodarenje</a:t>
            </a:r>
          </a:p>
          <a:p>
            <a:pPr marL="0" marR="0" lvl="0" indent="0" algn="l"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Pročelnica: Jasminka </a:t>
            </a:r>
            <a:r>
              <a:rPr kumimoji="0" lang="hr-HR" altLang="sr-Latn-RS" sz="1200" b="0" i="0" u="none" strike="noStrike" cap="none" normalizeH="0" baseline="0" dirty="0" err="1">
                <a:ln>
                  <a:noFill/>
                </a:ln>
                <a:solidFill>
                  <a:schemeClr val="bg1"/>
                </a:solidFill>
                <a:effectLst/>
                <a:latin typeface="Arial Narrow" panose="020B0606020202030204" pitchFamily="34" charset="0"/>
              </a:rPr>
              <a:t>Vodinelić</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034/311 333</a:t>
            </a:r>
          </a:p>
          <a:p>
            <a:pPr marL="0" marR="0" lvl="0" indent="0" algn="l"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 </a:t>
            </a:r>
            <a:r>
              <a:rPr kumimoji="0" lang="hr-HR" altLang="sr-Latn-RS" sz="1200" b="0" i="0" u="none" strike="noStrike" cap="none" normalizeH="0" baseline="0" dirty="0">
                <a:ln>
                  <a:noFill/>
                </a:ln>
                <a:solidFill>
                  <a:schemeClr val="bg1"/>
                </a:solidFill>
                <a:effectLst/>
                <a:latin typeface="Arial Narrow" panose="020B0606020202030204" pitchFamily="34" charset="0"/>
                <a:hlinkClick r:id="rId6"/>
              </a:rPr>
              <a:t>jasminka.vodinelic@pozega.hr</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p:txBody>
      </p:sp>
      <p:sp>
        <p:nvSpPr>
          <p:cNvPr id="8" name="AutoShape 5">
            <a:extLst>
              <a:ext uri="{FF2B5EF4-FFF2-40B4-BE49-F238E27FC236}">
                <a16:creationId xmlns:a16="http://schemas.microsoft.com/office/drawing/2014/main" id="{CB7D827C-E848-4646-A179-A9C6DA5AEB0B}"/>
              </a:ext>
            </a:extLst>
          </p:cNvPr>
          <p:cNvSpPr>
            <a:spLocks noChangeArrowheads="1"/>
          </p:cNvSpPr>
          <p:nvPr/>
        </p:nvSpPr>
        <p:spPr bwMode="auto">
          <a:xfrm>
            <a:off x="8172799" y="3133056"/>
            <a:ext cx="2695575" cy="1290389"/>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Upravni odjel za financije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Pročelnica: Branka </a:t>
            </a:r>
            <a:r>
              <a:rPr kumimoji="0" lang="hr-HR" altLang="sr-Latn-RS" sz="1200" b="0" i="0" u="none" strike="noStrike" cap="none" normalizeH="0" baseline="0" dirty="0" err="1">
                <a:ln>
                  <a:noFill/>
                </a:ln>
                <a:solidFill>
                  <a:schemeClr val="bg1"/>
                </a:solidFill>
                <a:effectLst/>
                <a:latin typeface="Arial Narrow" panose="020B0606020202030204" pitchFamily="34" charset="0"/>
              </a:rPr>
              <a:t>Bulaja</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034/311 312</a:t>
            </a:r>
          </a:p>
          <a:p>
            <a:pPr marL="0" marR="0" lvl="0" indent="0" algn="l" defTabSz="914400" rtl="0" eaLnBrk="0" fontAlgn="base" latinLnBrk="0" hangingPunct="0">
              <a:lnSpc>
                <a:spcPct val="100000"/>
              </a:lnSpc>
              <a:spcBef>
                <a:spcPct val="0"/>
              </a:spcBef>
              <a:spcAft>
                <a:spcPts val="80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 </a:t>
            </a:r>
            <a:r>
              <a:rPr kumimoji="0" lang="hr-HR" altLang="sr-Latn-RS" sz="1200" b="0" i="0" u="none" strike="noStrike" cap="none" normalizeH="0" baseline="0" dirty="0">
                <a:ln>
                  <a:noFill/>
                </a:ln>
                <a:solidFill>
                  <a:schemeClr val="bg1"/>
                </a:solidFill>
                <a:effectLst/>
                <a:latin typeface="Arial Narrow" panose="020B0606020202030204" pitchFamily="34" charset="0"/>
                <a:hlinkClick r:id="rId7"/>
              </a:rPr>
              <a:t>branka.bulaja@pozega.hr</a:t>
            </a:r>
            <a:endParaRPr kumimoji="0" lang="sr-Latn-RS" altLang="sr-Latn-RS" sz="1800" b="0" i="0" u="none" strike="noStrike" cap="none" normalizeH="0" baseline="0" dirty="0">
              <a:ln>
                <a:noFill/>
              </a:ln>
              <a:solidFill>
                <a:schemeClr val="bg1"/>
              </a:solidFill>
              <a:effectLst/>
              <a:latin typeface="Arial" panose="020B0604020202020204" pitchFamily="34" charset="0"/>
            </a:endParaRPr>
          </a:p>
        </p:txBody>
      </p:sp>
      <p:sp>
        <p:nvSpPr>
          <p:cNvPr id="10" name="AutoShape 7">
            <a:extLst>
              <a:ext uri="{FF2B5EF4-FFF2-40B4-BE49-F238E27FC236}">
                <a16:creationId xmlns:a16="http://schemas.microsoft.com/office/drawing/2014/main" id="{CB4D33B0-A984-4422-A1FA-4E474E7A1D76}"/>
              </a:ext>
            </a:extLst>
          </p:cNvPr>
          <p:cNvSpPr>
            <a:spLocks noChangeArrowheads="1"/>
          </p:cNvSpPr>
          <p:nvPr/>
        </p:nvSpPr>
        <p:spPr bwMode="auto">
          <a:xfrm>
            <a:off x="3829057" y="2607959"/>
            <a:ext cx="3478547" cy="1290389"/>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Ured gradonačelnika</a:t>
            </a:r>
          </a:p>
          <a:p>
            <a:pPr marL="0" marR="0" lvl="0" indent="0" algn="just" defTabSz="914400" rtl="0" eaLnBrk="0" fontAlgn="base" latinLnBrk="0" hangingPunct="0">
              <a:lnSpc>
                <a:spcPct val="100000"/>
              </a:lnSpc>
              <a:spcBef>
                <a:spcPct val="0"/>
              </a:spcBef>
              <a:spcAft>
                <a:spcPct val="0"/>
              </a:spcAft>
              <a:buClrTx/>
              <a:buSzTx/>
              <a:buFontTx/>
              <a:buNone/>
              <a:tabLst/>
            </a:pPr>
            <a:r>
              <a:rPr lang="hr-HR" altLang="sr-Latn-RS" sz="1200" dirty="0">
                <a:solidFill>
                  <a:schemeClr val="bg1"/>
                </a:solidFill>
                <a:latin typeface="Arial Narrow" panose="020B0606020202030204" pitchFamily="34" charset="0"/>
              </a:rPr>
              <a:t>Pročelnica</a:t>
            </a:r>
            <a:r>
              <a:rPr kumimoji="0" lang="hr-HR" altLang="sr-Latn-RS" sz="1200" b="0" i="0" u="none" strike="noStrike" cap="none" normalizeH="0" baseline="0" dirty="0">
                <a:ln>
                  <a:noFill/>
                </a:ln>
                <a:solidFill>
                  <a:schemeClr val="bg1"/>
                </a:solidFill>
                <a:effectLst/>
                <a:latin typeface="Arial Narrow" panose="020B0606020202030204" pitchFamily="34" charset="0"/>
              </a:rPr>
              <a:t> Ureda gradonačelnika: Klara Miličević</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034/311 324</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 </a:t>
            </a:r>
            <a:r>
              <a:rPr kumimoji="0" lang="hr-HR" altLang="sr-Latn-RS" sz="1200" b="0" i="0" u="none" strike="noStrike" cap="none" normalizeH="0" baseline="0" dirty="0">
                <a:ln>
                  <a:noFill/>
                </a:ln>
                <a:solidFill>
                  <a:schemeClr val="bg1"/>
                </a:solidFill>
                <a:effectLst/>
                <a:latin typeface="Arial Narrow" panose="020B0606020202030204" pitchFamily="34" charset="0"/>
                <a:hlinkClick r:id="rId8"/>
              </a:rPr>
              <a:t>klara.milicevic@pozega.hr</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p:txBody>
      </p:sp>
    </p:spTree>
    <p:extLst>
      <p:ext uri="{BB962C8B-B14F-4D97-AF65-F5344CB8AC3E}">
        <p14:creationId xmlns:p14="http://schemas.microsoft.com/office/powerpoint/2010/main" val="37659860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32622D1-F759-4E3E-B82C-57477F4A613B}"/>
              </a:ext>
            </a:extLst>
          </p:cNvPr>
          <p:cNvSpPr>
            <a:spLocks noGrp="1"/>
          </p:cNvSpPr>
          <p:nvPr>
            <p:ph type="title"/>
          </p:nvPr>
        </p:nvSpPr>
        <p:spPr>
          <a:xfrm>
            <a:off x="196697" y="852115"/>
            <a:ext cx="5814460" cy="789343"/>
          </a:xfrm>
        </p:spPr>
        <p:txBody>
          <a:bodyPr/>
          <a:lstStyle/>
          <a:p>
            <a:r>
              <a:rPr lang="hr-HR" dirty="0"/>
              <a:t>PRORAČUNSKI KORISNICI</a:t>
            </a:r>
          </a:p>
        </p:txBody>
      </p:sp>
      <p:sp>
        <p:nvSpPr>
          <p:cNvPr id="3" name="AutoShape 2">
            <a:extLst>
              <a:ext uri="{FF2B5EF4-FFF2-40B4-BE49-F238E27FC236}">
                <a16:creationId xmlns:a16="http://schemas.microsoft.com/office/drawing/2014/main" id="{E5BFA0E7-76B9-4A95-A9E2-9261AF8955AF}"/>
              </a:ext>
            </a:extLst>
          </p:cNvPr>
          <p:cNvSpPr>
            <a:spLocks noChangeArrowheads="1"/>
          </p:cNvSpPr>
          <p:nvPr/>
        </p:nvSpPr>
        <p:spPr bwMode="auto">
          <a:xfrm>
            <a:off x="8820930" y="1488609"/>
            <a:ext cx="3014532" cy="1741538"/>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a:ln>
                  <a:noFill/>
                </a:ln>
                <a:solidFill>
                  <a:schemeClr val="bg1"/>
                </a:solidFill>
                <a:effectLst/>
                <a:latin typeface="Arial Narrow" panose="020B0606020202030204" pitchFamily="34" charset="0"/>
              </a:rPr>
              <a:t>GRADSKI MUZEJ POŽEGA</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Matice hrvatske 1, 34000 Požega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OIB: 46708631522</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034/272 130</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Fax: 034/276 017</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 </a:t>
            </a:r>
            <a:r>
              <a:rPr kumimoji="0" lang="hr-HR" altLang="sr-Latn-RS" sz="1200" b="0" i="0" u="none" strike="noStrike" cap="none" normalizeH="0" baseline="0" dirty="0">
                <a:ln>
                  <a:noFill/>
                </a:ln>
                <a:solidFill>
                  <a:schemeClr val="bg1"/>
                </a:solidFill>
                <a:effectLst/>
                <a:latin typeface="Arial Narrow" panose="020B0606020202030204" pitchFamily="34" charset="0"/>
                <a:hlinkClick r:id="rId2"/>
              </a:rPr>
              <a:t>info@gmp.hr</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Ravnateljica: Mirela </a:t>
            </a:r>
            <a:r>
              <a:rPr kumimoji="0" lang="hr-HR" altLang="sr-Latn-RS" sz="1200" b="0" i="0" u="none" strike="noStrike" cap="none" normalizeH="0" baseline="0" dirty="0" err="1">
                <a:ln>
                  <a:noFill/>
                </a:ln>
                <a:solidFill>
                  <a:schemeClr val="bg1"/>
                </a:solidFill>
                <a:effectLst/>
                <a:latin typeface="Arial Narrow" panose="020B0606020202030204" pitchFamily="34" charset="0"/>
              </a:rPr>
              <a:t>Pavličić</a:t>
            </a:r>
            <a:r>
              <a:rPr kumimoji="0" lang="hr-HR" altLang="sr-Latn-RS" sz="1200" b="0" i="0" u="none" strike="noStrike" cap="none" normalizeH="0" baseline="0" dirty="0">
                <a:ln>
                  <a:noFill/>
                </a:ln>
                <a:solidFill>
                  <a:schemeClr val="bg1"/>
                </a:solidFill>
                <a:effectLst/>
                <a:latin typeface="Arial Narrow" panose="020B0606020202030204" pitchFamily="34" charset="0"/>
              </a:rPr>
              <a:t> </a:t>
            </a:r>
            <a:r>
              <a:rPr kumimoji="0" lang="hr-HR" altLang="sr-Latn-RS" sz="1200" b="0" i="0" u="none" strike="noStrike" cap="none" normalizeH="0" baseline="0" dirty="0" err="1">
                <a:ln>
                  <a:noFill/>
                </a:ln>
                <a:solidFill>
                  <a:schemeClr val="bg1"/>
                </a:solidFill>
                <a:effectLst/>
                <a:latin typeface="Arial Narrow" panose="020B0606020202030204" pitchFamily="34" charset="0"/>
              </a:rPr>
              <a:t>Hein</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p:txBody>
      </p:sp>
      <p:sp>
        <p:nvSpPr>
          <p:cNvPr id="4" name="AutoShape 3">
            <a:extLst>
              <a:ext uri="{FF2B5EF4-FFF2-40B4-BE49-F238E27FC236}">
                <a16:creationId xmlns:a16="http://schemas.microsoft.com/office/drawing/2014/main" id="{35F4F428-CCD9-4BC7-AFEC-43EF03D6D3BB}"/>
              </a:ext>
            </a:extLst>
          </p:cNvPr>
          <p:cNvSpPr>
            <a:spLocks noChangeArrowheads="1"/>
          </p:cNvSpPr>
          <p:nvPr/>
        </p:nvSpPr>
        <p:spPr bwMode="auto">
          <a:xfrm>
            <a:off x="196697" y="1710856"/>
            <a:ext cx="2822387" cy="1657350"/>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GRADSKA KNJIŽNICA I ČITAONICA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POŽEGA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Antuna </a:t>
            </a:r>
            <a:r>
              <a:rPr kumimoji="0" lang="hr-HR" altLang="sr-Latn-RS" sz="1200" b="0" i="0" u="none" strike="noStrike" cap="none" normalizeH="0" baseline="0" dirty="0" err="1">
                <a:ln>
                  <a:noFill/>
                </a:ln>
                <a:solidFill>
                  <a:schemeClr val="bg1"/>
                </a:solidFill>
                <a:effectLst/>
                <a:latin typeface="Arial Narrow" panose="020B0606020202030204" pitchFamily="34" charset="0"/>
              </a:rPr>
              <a:t>Kanižlića</a:t>
            </a:r>
            <a:r>
              <a:rPr kumimoji="0" lang="hr-HR" altLang="sr-Latn-RS" sz="1200" b="0" i="0" u="none" strike="noStrike" cap="none" normalizeH="0" baseline="0" dirty="0">
                <a:ln>
                  <a:noFill/>
                </a:ln>
                <a:solidFill>
                  <a:schemeClr val="bg1"/>
                </a:solidFill>
                <a:effectLst/>
                <a:latin typeface="Arial Narrow" panose="020B0606020202030204" pitchFamily="34" charset="0"/>
              </a:rPr>
              <a:t> 1, 34000 Požega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OIB: 99361425113</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034/275 394</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Fax: 034/312 072</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 </a:t>
            </a:r>
            <a:r>
              <a:rPr kumimoji="0" lang="hr-HR" altLang="sr-Latn-RS" sz="1200" b="0" i="0" u="none" strike="noStrike" cap="none" normalizeH="0" baseline="0" dirty="0">
                <a:ln>
                  <a:noFill/>
                </a:ln>
                <a:solidFill>
                  <a:schemeClr val="bg1"/>
                </a:solidFill>
                <a:effectLst/>
                <a:latin typeface="Arial Narrow" panose="020B0606020202030204" pitchFamily="34" charset="0"/>
                <a:hlinkClick r:id="rId3"/>
              </a:rPr>
              <a:t>gkpz@gkpz.hr</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Ravnateljica: Aleksandra Šutalo</a:t>
            </a:r>
          </a:p>
        </p:txBody>
      </p:sp>
      <p:sp>
        <p:nvSpPr>
          <p:cNvPr id="5" name="AutoShape 4">
            <a:extLst>
              <a:ext uri="{FF2B5EF4-FFF2-40B4-BE49-F238E27FC236}">
                <a16:creationId xmlns:a16="http://schemas.microsoft.com/office/drawing/2014/main" id="{D30C1153-68E6-4DCE-A473-42B153330415}"/>
              </a:ext>
            </a:extLst>
          </p:cNvPr>
          <p:cNvSpPr>
            <a:spLocks noChangeArrowheads="1"/>
          </p:cNvSpPr>
          <p:nvPr/>
        </p:nvSpPr>
        <p:spPr bwMode="auto">
          <a:xfrm>
            <a:off x="5722229" y="659934"/>
            <a:ext cx="3014532" cy="1657350"/>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GRADSKO KAZALIŠTE POŽEGA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Trg Sv. Trojstva 20, 34000 Požega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OIB: 79173679205</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034/312 247</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Fax: 034/272 481</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 </a:t>
            </a:r>
            <a:r>
              <a:rPr kumimoji="0" lang="hr-HR" altLang="sr-Latn-RS" sz="1200" b="0" i="0" u="none" strike="noStrike" cap="none" normalizeH="0" baseline="0" dirty="0">
                <a:ln>
                  <a:noFill/>
                </a:ln>
                <a:solidFill>
                  <a:schemeClr val="bg1"/>
                </a:solidFill>
                <a:effectLst/>
                <a:latin typeface="Arial Narrow" panose="020B0606020202030204" pitchFamily="34" charset="0"/>
                <a:hlinkClick r:id="rId4"/>
              </a:rPr>
              <a:t>tajnistvo@gkp.hr</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Ravnateljica: Valentina </a:t>
            </a:r>
            <a:r>
              <a:rPr kumimoji="0" lang="hr-HR" altLang="sr-Latn-RS" sz="1200" b="0" i="0" u="none" strike="noStrike" cap="none" normalizeH="0" baseline="0" dirty="0" err="1">
                <a:ln>
                  <a:noFill/>
                </a:ln>
                <a:solidFill>
                  <a:schemeClr val="bg1"/>
                </a:solidFill>
                <a:effectLst/>
                <a:latin typeface="Arial Narrow" panose="020B0606020202030204" pitchFamily="34" charset="0"/>
              </a:rPr>
              <a:t>Neferović</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p:txBody>
      </p:sp>
      <p:sp>
        <p:nvSpPr>
          <p:cNvPr id="6" name="AutoShape 5">
            <a:extLst>
              <a:ext uri="{FF2B5EF4-FFF2-40B4-BE49-F238E27FC236}">
                <a16:creationId xmlns:a16="http://schemas.microsoft.com/office/drawing/2014/main" id="{8EBCAC85-F437-4C3C-8B51-1B7EC40F7F3B}"/>
              </a:ext>
            </a:extLst>
          </p:cNvPr>
          <p:cNvSpPr>
            <a:spLocks noChangeArrowheads="1"/>
          </p:cNvSpPr>
          <p:nvPr/>
        </p:nvSpPr>
        <p:spPr bwMode="auto">
          <a:xfrm>
            <a:off x="847905" y="3489795"/>
            <a:ext cx="2695575" cy="1428750"/>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DJEČJI VRTIĆ POŽEGA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err="1">
                <a:ln>
                  <a:noFill/>
                </a:ln>
                <a:solidFill>
                  <a:schemeClr val="bg1"/>
                </a:solidFill>
                <a:effectLst/>
                <a:latin typeface="Arial Narrow" panose="020B0606020202030204" pitchFamily="34" charset="0"/>
              </a:rPr>
              <a:t>Rudinska</a:t>
            </a:r>
            <a:r>
              <a:rPr kumimoji="0" lang="hr-HR" altLang="sr-Latn-RS" sz="1200" b="0" i="0" u="none" strike="noStrike" cap="none" normalizeH="0" baseline="0" dirty="0">
                <a:ln>
                  <a:noFill/>
                </a:ln>
                <a:solidFill>
                  <a:schemeClr val="bg1"/>
                </a:solidFill>
                <a:effectLst/>
                <a:latin typeface="Arial Narrow" panose="020B0606020202030204" pitchFamily="34" charset="0"/>
              </a:rPr>
              <a:t> 8, 34000 Požega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OIB: 30492723401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034/273 663</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 </a:t>
            </a:r>
            <a:r>
              <a:rPr kumimoji="0" lang="hr-HR" altLang="sr-Latn-RS" sz="1200" b="0" i="0" u="none" strike="noStrike" cap="none" normalizeH="0" baseline="0" dirty="0">
                <a:ln>
                  <a:noFill/>
                </a:ln>
                <a:solidFill>
                  <a:schemeClr val="bg1"/>
                </a:solidFill>
                <a:effectLst/>
                <a:latin typeface="Arial Narrow" panose="020B0606020202030204" pitchFamily="34" charset="0"/>
                <a:hlinkClick r:id="rId5"/>
              </a:rPr>
              <a:t>djecji.vrtici.pozega@po.ht.hr</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Ravnateljica: </a:t>
            </a:r>
            <a:r>
              <a:rPr kumimoji="0" lang="hr-HR" altLang="sr-Latn-RS" sz="1200" b="0" i="0" u="none" strike="noStrike" cap="none" normalizeH="0" baseline="0">
                <a:ln>
                  <a:noFill/>
                </a:ln>
                <a:solidFill>
                  <a:schemeClr val="bg1"/>
                </a:solidFill>
                <a:effectLst/>
                <a:latin typeface="Arial Narrow" panose="020B0606020202030204" pitchFamily="34" charset="0"/>
              </a:rPr>
              <a:t>Sanela Kovačević</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p:txBody>
      </p:sp>
      <p:sp>
        <p:nvSpPr>
          <p:cNvPr id="7" name="AutoShape 6">
            <a:extLst>
              <a:ext uri="{FF2B5EF4-FFF2-40B4-BE49-F238E27FC236}">
                <a16:creationId xmlns:a16="http://schemas.microsoft.com/office/drawing/2014/main" id="{FC08C9AA-52F0-4F63-89E8-6D744A6D5D57}"/>
              </a:ext>
            </a:extLst>
          </p:cNvPr>
          <p:cNvSpPr>
            <a:spLocks noChangeArrowheads="1"/>
          </p:cNvSpPr>
          <p:nvPr/>
        </p:nvSpPr>
        <p:spPr bwMode="auto">
          <a:xfrm>
            <a:off x="3153752" y="2122117"/>
            <a:ext cx="2897865" cy="1657350"/>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JAVNA VATROGASNA POSTROJBA GRADA POŽEGE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Industrijska 44, 34000 Požega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OIB: 83816714601</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034/272 280</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Fax: 034/272 075</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 </a:t>
            </a:r>
            <a:r>
              <a:rPr kumimoji="0" lang="hr-HR" altLang="sr-Latn-RS" sz="1200" b="0" i="0" u="none" strike="noStrike" cap="none" normalizeH="0" baseline="0" dirty="0">
                <a:ln>
                  <a:noFill/>
                </a:ln>
                <a:solidFill>
                  <a:schemeClr val="bg1"/>
                </a:solidFill>
                <a:effectLst/>
                <a:latin typeface="Arial Narrow" panose="020B0606020202030204" pitchFamily="34" charset="0"/>
                <a:hlinkClick r:id="rId6"/>
              </a:rPr>
              <a:t>jvp.grada.pozege@po.t-com.hr</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Zapovjednik: </a:t>
            </a:r>
            <a:r>
              <a:rPr lang="hr-HR" altLang="sr-Latn-RS" sz="1200" dirty="0">
                <a:solidFill>
                  <a:schemeClr val="bg1"/>
                </a:solidFill>
                <a:latin typeface="Arial Narrow" panose="020B0606020202030204" pitchFamily="34" charset="0"/>
              </a:rPr>
              <a:t>Dalibor </a:t>
            </a:r>
            <a:r>
              <a:rPr lang="hr-HR" altLang="sr-Latn-RS" sz="1200" dirty="0" err="1">
                <a:solidFill>
                  <a:schemeClr val="bg1"/>
                </a:solidFill>
                <a:latin typeface="Arial Narrow" panose="020B0606020202030204" pitchFamily="34" charset="0"/>
              </a:rPr>
              <a:t>Hrunka</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p:txBody>
      </p:sp>
      <p:sp>
        <p:nvSpPr>
          <p:cNvPr id="8" name="AutoShape 7">
            <a:extLst>
              <a:ext uri="{FF2B5EF4-FFF2-40B4-BE49-F238E27FC236}">
                <a16:creationId xmlns:a16="http://schemas.microsoft.com/office/drawing/2014/main" id="{23B2E13C-E6EE-494C-A4AC-7FC5E73B8DEF}"/>
              </a:ext>
            </a:extLst>
          </p:cNvPr>
          <p:cNvSpPr>
            <a:spLocks noChangeArrowheads="1"/>
          </p:cNvSpPr>
          <p:nvPr/>
        </p:nvSpPr>
        <p:spPr bwMode="auto">
          <a:xfrm>
            <a:off x="5757256" y="2859447"/>
            <a:ext cx="3063674" cy="1840040"/>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JAVNA USTANOVA – SPORTSKI OBJEKTI</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Antuna </a:t>
            </a:r>
            <a:r>
              <a:rPr kumimoji="0" lang="hr-HR" altLang="sr-Latn-RS" sz="1200" b="0" i="0" u="none" strike="noStrike" cap="none" normalizeH="0" baseline="0" dirty="0" err="1">
                <a:ln>
                  <a:noFill/>
                </a:ln>
                <a:solidFill>
                  <a:schemeClr val="bg1"/>
                </a:solidFill>
                <a:effectLst/>
                <a:latin typeface="Arial Narrow" panose="020B0606020202030204" pitchFamily="34" charset="0"/>
              </a:rPr>
              <a:t>Kanižlića</a:t>
            </a:r>
            <a:r>
              <a:rPr kumimoji="0" lang="hr-HR" altLang="sr-Latn-RS" sz="1200" b="0" i="0" u="none" strike="noStrike" cap="none" normalizeH="0" baseline="0" dirty="0">
                <a:ln>
                  <a:noFill/>
                </a:ln>
                <a:solidFill>
                  <a:schemeClr val="bg1"/>
                </a:solidFill>
                <a:effectLst/>
                <a:latin typeface="Arial Narrow" panose="020B0606020202030204" pitchFamily="34" charset="0"/>
              </a:rPr>
              <a:t> 14a, 34000 Požega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OIB: 33155407334</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034/272 100</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Fax: 034/272 100</a:t>
            </a:r>
          </a:p>
          <a:p>
            <a:pPr marL="0" marR="0" lvl="0" indent="0" algn="just" defTabSz="914400" rtl="0" eaLnBrk="0" fontAlgn="base" latinLnBrk="0" hangingPunct="0">
              <a:lnSpc>
                <a:spcPct val="100000"/>
              </a:lnSpc>
              <a:spcBef>
                <a:spcPct val="0"/>
              </a:spcBef>
              <a:spcAft>
                <a:spcPct val="0"/>
              </a:spcAft>
              <a:buClrTx/>
              <a:buSzTx/>
              <a:buFontTx/>
              <a:buNone/>
              <a:tabLst/>
            </a:pPr>
            <a:r>
              <a:rPr lang="hr-HR" altLang="sr-Latn-RS" sz="1200" dirty="0">
                <a:solidFill>
                  <a:schemeClr val="bg1"/>
                </a:solidFill>
                <a:latin typeface="Arial Narrow" panose="020B0606020202030204" pitchFamily="34" charset="0"/>
              </a:rPr>
              <a:t>Email: </a:t>
            </a:r>
            <a:r>
              <a:rPr lang="hr-HR" altLang="sr-Latn-RS" sz="1200" dirty="0">
                <a:solidFill>
                  <a:schemeClr val="bg1"/>
                </a:solidFill>
                <a:latin typeface="Arial Narrow" panose="020B0606020202030204" pitchFamily="34" charset="0"/>
                <a:hlinkClick r:id="rId7"/>
              </a:rPr>
              <a:t>sportski-objekti@pozega.hr</a:t>
            </a:r>
            <a:endParaRPr lang="hr-HR" altLang="sr-Latn-RS" sz="1200" dirty="0">
              <a:solidFill>
                <a:schemeClr val="bg1"/>
              </a:solidFill>
              <a:latin typeface="Arial Narrow" panose="020B0606020202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Ravnatelj: </a:t>
            </a:r>
            <a:r>
              <a:rPr lang="hr-HR" altLang="sr-Latn-RS" sz="1200" dirty="0">
                <a:solidFill>
                  <a:schemeClr val="bg1"/>
                </a:solidFill>
                <a:latin typeface="Arial Narrow" panose="020B0606020202030204" pitchFamily="34" charset="0"/>
              </a:rPr>
              <a:t>Anto Brkić</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p:txBody>
      </p:sp>
      <p:sp>
        <p:nvSpPr>
          <p:cNvPr id="9" name="AutoShape 8">
            <a:extLst>
              <a:ext uri="{FF2B5EF4-FFF2-40B4-BE49-F238E27FC236}">
                <a16:creationId xmlns:a16="http://schemas.microsoft.com/office/drawing/2014/main" id="{67DCDA73-CAF0-443F-9C0C-1EDF69656A61}"/>
              </a:ext>
            </a:extLst>
          </p:cNvPr>
          <p:cNvSpPr>
            <a:spLocks noChangeArrowheads="1"/>
          </p:cNvSpPr>
          <p:nvPr/>
        </p:nvSpPr>
        <p:spPr bwMode="auto">
          <a:xfrm>
            <a:off x="8548637" y="3489795"/>
            <a:ext cx="3286825" cy="1657350"/>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OŠ ANTUNA KANIŽLIĆA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Antuna </a:t>
            </a:r>
            <a:r>
              <a:rPr kumimoji="0" lang="hr-HR" altLang="sr-Latn-RS" sz="1200" b="0" i="0" u="none" strike="noStrike" cap="none" normalizeH="0" baseline="0" dirty="0" err="1">
                <a:ln>
                  <a:noFill/>
                </a:ln>
                <a:solidFill>
                  <a:schemeClr val="bg1"/>
                </a:solidFill>
                <a:effectLst/>
                <a:latin typeface="Arial Narrow" panose="020B0606020202030204" pitchFamily="34" charset="0"/>
              </a:rPr>
              <a:t>Kanižlića</a:t>
            </a:r>
            <a:r>
              <a:rPr kumimoji="0" lang="hr-HR" altLang="sr-Latn-RS" sz="1200" b="0" i="0" u="none" strike="noStrike" cap="none" normalizeH="0" baseline="0" dirty="0">
                <a:ln>
                  <a:noFill/>
                </a:ln>
                <a:solidFill>
                  <a:schemeClr val="bg1"/>
                </a:solidFill>
                <a:effectLst/>
                <a:latin typeface="Arial Narrow" panose="020B0606020202030204" pitchFamily="34" charset="0"/>
              </a:rPr>
              <a:t> 2, 34000 Požega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OIB: 03089519494</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034/312 030</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Fax: 034/273 681</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 </a:t>
            </a:r>
            <a:r>
              <a:rPr kumimoji="0" lang="hr-HR" altLang="sr-Latn-RS" sz="1200" b="0" i="0" u="none" strike="noStrike" cap="none" normalizeH="0" baseline="0" dirty="0">
                <a:ln>
                  <a:noFill/>
                </a:ln>
                <a:solidFill>
                  <a:schemeClr val="bg1"/>
                </a:solidFill>
                <a:effectLst/>
                <a:latin typeface="Arial Narrow" panose="020B0606020202030204" pitchFamily="34" charset="0"/>
                <a:hlinkClick r:id="rId8"/>
              </a:rPr>
              <a:t>akanizlica@os-akanizlica-pozega.skole.hr</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Ravnateljica: Marija Samardžija</a:t>
            </a:r>
          </a:p>
        </p:txBody>
      </p:sp>
      <p:sp>
        <p:nvSpPr>
          <p:cNvPr id="10" name="AutoShape 9">
            <a:extLst>
              <a:ext uri="{FF2B5EF4-FFF2-40B4-BE49-F238E27FC236}">
                <a16:creationId xmlns:a16="http://schemas.microsoft.com/office/drawing/2014/main" id="{FD03FECB-C3B2-41BE-BC79-87891F6355EE}"/>
              </a:ext>
            </a:extLst>
          </p:cNvPr>
          <p:cNvSpPr>
            <a:spLocks noChangeArrowheads="1"/>
          </p:cNvSpPr>
          <p:nvPr/>
        </p:nvSpPr>
        <p:spPr bwMode="auto">
          <a:xfrm>
            <a:off x="3386108" y="4565824"/>
            <a:ext cx="3014532" cy="1525232"/>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OŠ DOBRIŠE CESARIĆA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Slavonska 8, 34000 Požega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OIB: 58790090389</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034/314 177</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Fax: 034/273 655</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 </a:t>
            </a:r>
            <a:r>
              <a:rPr kumimoji="0" lang="hr-HR" altLang="sr-Latn-RS" sz="1200" b="0" i="0" u="none" strike="noStrike" cap="none" normalizeH="0" baseline="0" dirty="0">
                <a:ln>
                  <a:noFill/>
                </a:ln>
                <a:solidFill>
                  <a:schemeClr val="bg1"/>
                </a:solidFill>
                <a:effectLst/>
                <a:latin typeface="Arial Narrow" panose="020B0606020202030204" pitchFamily="34" charset="0"/>
                <a:hlinkClick r:id="rId9"/>
              </a:rPr>
              <a:t>skola@os-dcesaric-pozega.skole.hr</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Ravnateljica: Zvjezdana </a:t>
            </a:r>
            <a:r>
              <a:rPr kumimoji="0" lang="hr-HR" altLang="sr-Latn-RS" sz="1200" b="0" i="0" u="none" strike="noStrike" cap="none" normalizeH="0" baseline="0" dirty="0" err="1">
                <a:ln>
                  <a:noFill/>
                </a:ln>
                <a:solidFill>
                  <a:schemeClr val="bg1"/>
                </a:solidFill>
                <a:effectLst/>
                <a:latin typeface="Arial Narrow" panose="020B0606020202030204" pitchFamily="34" charset="0"/>
              </a:rPr>
              <a:t>Krip</a:t>
            </a:r>
            <a:endParaRPr kumimoji="0" lang="hr-HR" altLang="sr-Latn-RS" sz="1200" b="0" i="1" u="none" strike="noStrike" cap="none" normalizeH="0" baseline="0" dirty="0">
              <a:ln>
                <a:noFill/>
              </a:ln>
              <a:solidFill>
                <a:schemeClr val="bg1"/>
              </a:solidFill>
              <a:effectLst/>
              <a:latin typeface="Arial Narrow" panose="020B0606020202030204" pitchFamily="34" charset="0"/>
            </a:endParaRPr>
          </a:p>
        </p:txBody>
      </p:sp>
      <p:sp>
        <p:nvSpPr>
          <p:cNvPr id="11" name="AutoShape 10">
            <a:extLst>
              <a:ext uri="{FF2B5EF4-FFF2-40B4-BE49-F238E27FC236}">
                <a16:creationId xmlns:a16="http://schemas.microsoft.com/office/drawing/2014/main" id="{19B2511A-9805-4927-BE69-65AAA2980DB7}"/>
              </a:ext>
            </a:extLst>
          </p:cNvPr>
          <p:cNvSpPr>
            <a:spLocks noChangeArrowheads="1"/>
          </p:cNvSpPr>
          <p:nvPr/>
        </p:nvSpPr>
        <p:spPr bwMode="auto">
          <a:xfrm>
            <a:off x="297265" y="5114379"/>
            <a:ext cx="3105823" cy="1525232"/>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OŠ JULIJA KEMPFA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Ulica dr. Franje Tuđmana 2, 34000 Požega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OIB: 66604281111</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034/273 799</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Fax: 034/312 826</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 </a:t>
            </a:r>
            <a:r>
              <a:rPr kumimoji="0" lang="hr-HR" altLang="sr-Latn-RS" sz="1200" b="0" i="0" u="none" strike="noStrike" cap="none" normalizeH="0" baseline="0" dirty="0">
                <a:ln>
                  <a:noFill/>
                </a:ln>
                <a:solidFill>
                  <a:schemeClr val="bg1"/>
                </a:solidFill>
                <a:effectLst/>
                <a:latin typeface="Arial Narrow" panose="020B0606020202030204" pitchFamily="34" charset="0"/>
                <a:hlinkClick r:id="rId10"/>
              </a:rPr>
              <a:t>skola@os-jkempfa-pozega.skole.hr</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Ravnateljica: Kornelija Sabljak</a:t>
            </a:r>
          </a:p>
        </p:txBody>
      </p:sp>
      <p:sp>
        <p:nvSpPr>
          <p:cNvPr id="12" name="AutoShape 9">
            <a:extLst>
              <a:ext uri="{FF2B5EF4-FFF2-40B4-BE49-F238E27FC236}">
                <a16:creationId xmlns:a16="http://schemas.microsoft.com/office/drawing/2014/main" id="{8CCC2C2E-0BDB-4CC3-AA06-0C03682142D6}"/>
              </a:ext>
            </a:extLst>
          </p:cNvPr>
          <p:cNvSpPr>
            <a:spLocks noChangeArrowheads="1"/>
          </p:cNvSpPr>
          <p:nvPr/>
        </p:nvSpPr>
        <p:spPr bwMode="auto">
          <a:xfrm>
            <a:off x="6096000" y="5252440"/>
            <a:ext cx="2481135" cy="1525232"/>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lang="hr-HR" altLang="sr-Latn-RS" sz="1200" dirty="0">
                <a:solidFill>
                  <a:schemeClr val="bg1"/>
                </a:solidFill>
                <a:latin typeface="Arial Narrow" panose="020B0606020202030204" pitchFamily="34" charset="0"/>
              </a:rPr>
              <a:t>GRADSKO VIJEĆE SRPSKE NACIONALNE MANJINE GRADA POŽEGE</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hr-HR" altLang="sr-Latn-RS" sz="1200" dirty="0">
                <a:solidFill>
                  <a:schemeClr val="bg1"/>
                </a:solidFill>
                <a:latin typeface="Arial Narrow" panose="020B0606020202030204" pitchFamily="34" charset="0"/>
              </a:rPr>
              <a:t>Matice hrvatske 2</a:t>
            </a:r>
            <a:r>
              <a:rPr kumimoji="0" lang="hr-HR" altLang="sr-Latn-RS" sz="1200" b="0" i="0" u="none" strike="noStrike" cap="none" normalizeH="0" baseline="0" dirty="0">
                <a:ln>
                  <a:noFill/>
                </a:ln>
                <a:solidFill>
                  <a:schemeClr val="bg1"/>
                </a:solidFill>
                <a:effectLst/>
                <a:latin typeface="Arial Narrow" panose="020B0606020202030204" pitchFamily="34" charset="0"/>
              </a:rPr>
              <a:t>, 34000 Požega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OIB:77023489489</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Tel/Fax: 034/313 981</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 </a:t>
            </a:r>
            <a:r>
              <a:rPr kumimoji="0" lang="hr-HR" altLang="sr-Latn-RS" sz="1200" b="0" i="0" u="none" strike="noStrike" cap="none" normalizeH="0" baseline="0" dirty="0">
                <a:ln>
                  <a:noFill/>
                </a:ln>
                <a:solidFill>
                  <a:schemeClr val="bg1"/>
                </a:solidFill>
                <a:effectLst/>
                <a:latin typeface="Arial Narrow" panose="020B0606020202030204" pitchFamily="34" charset="0"/>
                <a:hlinkClick r:id="rId11"/>
              </a:rPr>
              <a:t>vsnm.pozega@po.t-com.hr</a:t>
            </a:r>
            <a:endParaRPr kumimoji="0" lang="hr-HR" altLang="sr-Latn-RS" sz="1200" b="0" i="0" u="none" strike="noStrike" cap="none" normalizeH="0" baseline="0" dirty="0">
              <a:ln>
                <a:noFill/>
              </a:ln>
              <a:solidFill>
                <a:schemeClr val="bg1"/>
              </a:solidFill>
              <a:effectLst/>
              <a:latin typeface="Arial Narrow" panose="020B0606020202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hr-HR" altLang="sr-Latn-RS" sz="1200" dirty="0">
                <a:solidFill>
                  <a:schemeClr val="bg1"/>
                </a:solidFill>
                <a:latin typeface="Arial Narrow" panose="020B0606020202030204" pitchFamily="34" charset="0"/>
              </a:rPr>
              <a:t>Predsjednik</a:t>
            </a:r>
            <a:r>
              <a:rPr kumimoji="0" lang="hr-HR" altLang="sr-Latn-RS" sz="1200" b="0" i="0" u="none" strike="noStrike" cap="none" normalizeH="0" baseline="0" dirty="0">
                <a:ln>
                  <a:noFill/>
                </a:ln>
                <a:solidFill>
                  <a:schemeClr val="bg1"/>
                </a:solidFill>
                <a:effectLst/>
                <a:latin typeface="Arial Narrow" panose="020B0606020202030204" pitchFamily="34" charset="0"/>
              </a:rPr>
              <a:t>: Borivoj Miljević</a:t>
            </a:r>
            <a:endParaRPr kumimoji="0" lang="hr-HR" altLang="sr-Latn-RS" sz="1200" b="0" i="1" u="none" strike="noStrike" cap="none" normalizeH="0" baseline="0" dirty="0">
              <a:ln>
                <a:noFill/>
              </a:ln>
              <a:solidFill>
                <a:schemeClr val="bg1"/>
              </a:solidFill>
              <a:effectLst/>
              <a:latin typeface="Arial Narrow" panose="020B0606020202030204" pitchFamily="34" charset="0"/>
            </a:endParaRPr>
          </a:p>
        </p:txBody>
      </p:sp>
      <p:sp>
        <p:nvSpPr>
          <p:cNvPr id="13" name="AutoShape 9">
            <a:extLst>
              <a:ext uri="{FF2B5EF4-FFF2-40B4-BE49-F238E27FC236}">
                <a16:creationId xmlns:a16="http://schemas.microsoft.com/office/drawing/2014/main" id="{2553A1E2-8F16-42EF-AB23-A5681111E228}"/>
              </a:ext>
            </a:extLst>
          </p:cNvPr>
          <p:cNvSpPr>
            <a:spLocks noChangeArrowheads="1"/>
          </p:cNvSpPr>
          <p:nvPr/>
        </p:nvSpPr>
        <p:spPr bwMode="auto">
          <a:xfrm>
            <a:off x="9093552" y="5281125"/>
            <a:ext cx="2907948" cy="1409449"/>
          </a:xfrm>
          <a:prstGeom prst="roundRect">
            <a:avLst>
              <a:gd name="adj" fmla="val 16667"/>
            </a:avLst>
          </a:prstGeom>
          <a:solidFill>
            <a:srgbClr val="FFFFFF"/>
          </a:solidFill>
          <a:ln w="9525">
            <a:solidFill>
              <a:srgbClr val="000000"/>
            </a:solidFill>
            <a:round/>
            <a:headEnd/>
            <a:tailEnd/>
          </a:ln>
          <a:effectLst>
            <a:outerShdw dist="107763" dir="13500000" algn="ctr" rotWithShape="0">
              <a:srgbClr val="808080">
                <a:alpha val="50000"/>
              </a:srgbClr>
            </a:outerShdw>
          </a:effectLst>
        </p:spPr>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lang="hr-HR" altLang="sr-Latn-RS" sz="1200" dirty="0">
                <a:solidFill>
                  <a:schemeClr val="bg1"/>
                </a:solidFill>
                <a:latin typeface="Arial Narrow" panose="020B0606020202030204" pitchFamily="34" charset="0"/>
              </a:rPr>
              <a:t>LOKALNA RAZVOJNA AGENCIJA POŽEGA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Industrijska ulica 39, 34000 Požega</a:t>
            </a:r>
          </a:p>
          <a:p>
            <a:pPr marL="0" marR="0" lvl="0" indent="0" algn="just" defTabSz="914400" rtl="0" eaLnBrk="0" fontAlgn="base" latinLnBrk="0" hangingPunct="0">
              <a:lnSpc>
                <a:spcPct val="100000"/>
              </a:lnSpc>
              <a:spcBef>
                <a:spcPct val="0"/>
              </a:spcBef>
              <a:spcAft>
                <a:spcPct val="0"/>
              </a:spcAft>
              <a:buClrTx/>
              <a:buSzTx/>
              <a:buFontTx/>
              <a:buNone/>
              <a:tabLst/>
            </a:pPr>
            <a:r>
              <a:rPr lang="hr-HR" altLang="sr-Latn-RS" sz="1200" dirty="0">
                <a:solidFill>
                  <a:schemeClr val="bg1"/>
                </a:solidFill>
                <a:latin typeface="Arial Narrow" panose="020B0606020202030204" pitchFamily="34" charset="0"/>
              </a:rPr>
              <a:t>OIB: 16539096480</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Telefon: 034/249 07</a:t>
            </a:r>
            <a:r>
              <a:rPr lang="hr-HR" altLang="sr-Latn-RS" sz="1200" dirty="0">
                <a:solidFill>
                  <a:schemeClr val="bg1"/>
                </a:solidFill>
                <a:latin typeface="Arial Narrow" panose="020B0606020202030204" pitchFamily="34" charset="0"/>
              </a:rPr>
              <a:t>0</a:t>
            </a:r>
          </a:p>
          <a:p>
            <a:pPr marL="0" marR="0" lvl="0" indent="0" algn="just" defTabSz="914400" rtl="0" eaLnBrk="0" fontAlgn="base" latinLnBrk="0" hangingPunct="0">
              <a:lnSpc>
                <a:spcPct val="100000"/>
              </a:lnSpc>
              <a:spcBef>
                <a:spcPct val="0"/>
              </a:spcBef>
              <a:spcAft>
                <a:spcPct val="0"/>
              </a:spcAft>
              <a:buClrTx/>
              <a:buSzTx/>
              <a:buFontTx/>
              <a:buNone/>
              <a:tabLst/>
            </a:pPr>
            <a:r>
              <a:rPr kumimoji="0" lang="hr-HR" altLang="sr-Latn-RS" sz="1200" b="0" i="0" u="none" strike="noStrike" cap="none" normalizeH="0" baseline="0" dirty="0">
                <a:ln>
                  <a:noFill/>
                </a:ln>
                <a:solidFill>
                  <a:schemeClr val="bg1"/>
                </a:solidFill>
                <a:effectLst/>
                <a:latin typeface="Arial Narrow" panose="020B0606020202030204" pitchFamily="34" charset="0"/>
              </a:rPr>
              <a:t>Email: </a:t>
            </a:r>
            <a:r>
              <a:rPr kumimoji="0" lang="hr-HR" altLang="sr-Latn-RS" sz="1200" b="0" i="0" u="none" strike="noStrike" cap="none" normalizeH="0" baseline="0" dirty="0">
                <a:ln>
                  <a:noFill/>
                </a:ln>
                <a:solidFill>
                  <a:schemeClr val="bg1"/>
                </a:solidFill>
                <a:effectLst/>
                <a:latin typeface="Arial Narrow" panose="020B0606020202030204" pitchFamily="34" charset="0"/>
                <a:hlinkClick r:id="rId12"/>
              </a:rPr>
              <a:t>lo</a:t>
            </a:r>
            <a:r>
              <a:rPr lang="hr-HR" altLang="sr-Latn-RS" sz="1200" dirty="0">
                <a:solidFill>
                  <a:schemeClr val="bg1"/>
                </a:solidFill>
                <a:latin typeface="Arial Narrow" panose="020B0606020202030204" pitchFamily="34" charset="0"/>
                <a:hlinkClick r:id="rId12"/>
              </a:rPr>
              <a:t>-ra@pozega.hr</a:t>
            </a:r>
            <a:endParaRPr lang="hr-HR" altLang="sr-Latn-RS" sz="1200" dirty="0">
              <a:solidFill>
                <a:schemeClr val="bg1"/>
              </a:solidFill>
              <a:latin typeface="Arial Narrow" panose="020B060602020203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hr-HR" altLang="sr-Latn-RS" sz="1200" dirty="0">
                <a:solidFill>
                  <a:schemeClr val="bg1"/>
                </a:solidFill>
                <a:latin typeface="Arial Narrow" panose="020B0606020202030204" pitchFamily="34" charset="0"/>
              </a:rPr>
              <a:t>R</a:t>
            </a:r>
            <a:r>
              <a:rPr kumimoji="0" lang="hr-HR" altLang="sr-Latn-RS" sz="1200" b="0" i="0" u="none" strike="noStrike" cap="none" normalizeH="0" baseline="0" dirty="0">
                <a:ln>
                  <a:noFill/>
                </a:ln>
                <a:solidFill>
                  <a:schemeClr val="bg1"/>
                </a:solidFill>
                <a:effectLst/>
                <a:latin typeface="Arial Narrow" panose="020B0606020202030204" pitchFamily="34" charset="0"/>
              </a:rPr>
              <a:t>avnateljica: Andreja Menđel</a:t>
            </a:r>
          </a:p>
        </p:txBody>
      </p:sp>
    </p:spTree>
    <p:extLst>
      <p:ext uri="{BB962C8B-B14F-4D97-AF65-F5344CB8AC3E}">
        <p14:creationId xmlns:p14="http://schemas.microsoft.com/office/powerpoint/2010/main" val="4120290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FF2C56E-CE94-4279-8C40-CB4A1E2EF7DE}"/>
              </a:ext>
            </a:extLst>
          </p:cNvPr>
          <p:cNvSpPr>
            <a:spLocks noGrp="1"/>
          </p:cNvSpPr>
          <p:nvPr>
            <p:ph type="title"/>
          </p:nvPr>
        </p:nvSpPr>
        <p:spPr>
          <a:xfrm>
            <a:off x="327983" y="753228"/>
            <a:ext cx="9613861" cy="1080938"/>
          </a:xfrm>
        </p:spPr>
        <p:txBody>
          <a:bodyPr/>
          <a:lstStyle/>
          <a:p>
            <a:r>
              <a:rPr lang="hr-HR" dirty="0"/>
              <a:t>UVODNA RIJEČ GRADONAČELNIKA</a:t>
            </a:r>
          </a:p>
        </p:txBody>
      </p:sp>
      <p:sp>
        <p:nvSpPr>
          <p:cNvPr id="3" name="Pravokutnik 2">
            <a:extLst>
              <a:ext uri="{FF2B5EF4-FFF2-40B4-BE49-F238E27FC236}">
                <a16:creationId xmlns:a16="http://schemas.microsoft.com/office/drawing/2014/main" id="{BF3B175D-14F6-4282-BE6F-55010A0FC4CB}"/>
              </a:ext>
            </a:extLst>
          </p:cNvPr>
          <p:cNvSpPr/>
          <p:nvPr/>
        </p:nvSpPr>
        <p:spPr>
          <a:xfrm>
            <a:off x="86686" y="2197715"/>
            <a:ext cx="12105314" cy="5078313"/>
          </a:xfrm>
          <a:prstGeom prst="rect">
            <a:avLst/>
          </a:prstGeom>
        </p:spPr>
        <p:txBody>
          <a:bodyPr wrap="square">
            <a:spAutoFit/>
          </a:bodyPr>
          <a:lstStyle/>
          <a:p>
            <a:r>
              <a:rPr lang="hr-HR" dirty="0"/>
              <a:t>Osnovni opći cilj u provođenju planiranih politika Grada Požege za predstojeće razdoblje definiran Strategijom razvoja Grada Požege 2015.-2020. je stvoriti preduvjete za ujednačen društveno-gospodarski razvoj grada Požege i okolnih područja, vodeći prvenstveno računa o potrebama stanovništva, jačajući lokalno gospodarstvo te poštujući tradicijske i prirodne vrijednosti. Istim dokumentom definirana su tri strateška cilja, koja se planiraju realizirati kroz niz projekata i aktivnosti.</a:t>
            </a:r>
          </a:p>
          <a:p>
            <a:pPr lvl="1"/>
            <a:r>
              <a:rPr lang="hr-HR" b="1" dirty="0"/>
              <a:t>Prvim strateškim ciljem </a:t>
            </a:r>
            <a:r>
              <a:rPr lang="hr-HR" dirty="0"/>
              <a:t>želi se omogućiti rast gospodarstva i otvaranje novih radnih mjesta u skladu s potrebama stanovnika i poduzetnika grada Požege.</a:t>
            </a:r>
          </a:p>
          <a:p>
            <a:pPr lvl="1"/>
            <a:r>
              <a:rPr lang="hr-HR" b="1" dirty="0"/>
              <a:t>Drugim strateškim ciljem </a:t>
            </a:r>
            <a:r>
              <a:rPr lang="hr-HR" dirty="0"/>
              <a:t>želi se osigurati kvalitetno i održivo (ekološki prihvatljivo) upravljanje prostorom grada uz adekvatno riješenu temeljnu infrastrukturu.</a:t>
            </a:r>
          </a:p>
          <a:p>
            <a:pPr lvl="1"/>
            <a:r>
              <a:rPr lang="hr-HR" b="1" dirty="0"/>
              <a:t>Trećim strateškim ciljem </a:t>
            </a:r>
            <a:r>
              <a:rPr lang="hr-HR" dirty="0"/>
              <a:t>želi se osigurati bolju kvalitetu života, javnih usluge te socijalnu uključenost svih skupina stanovništva grada. </a:t>
            </a:r>
          </a:p>
          <a:p>
            <a:r>
              <a:rPr lang="hr-HR" dirty="0"/>
              <a:t>Na jednoj od prethodnih sjednica Gradskog vijeća Grada Požege donesena je Odluka o pokretanju postupka izrade Plana razvoja Grada Požege za razdoblje od 2021. do 2027. godine, kojim će se definirati posebni ciljevi za provedbu strateških i posebnih ciljeva koji će se utvrditi a višim razinama: županijskoj, nacionalnoj, sektorskoj i višesektorskoj, a do izrade istog produžen je rok važenja Strategije razvoja Grada Požege 2015.-2020.godine.</a:t>
            </a:r>
          </a:p>
          <a:p>
            <a:r>
              <a:rPr lang="hr-HR" dirty="0"/>
              <a:t>Sva vaša pitanja kao i sve dobronamjerne savjete, prijedloge i ideje rado ću prihvatiti i svu svoju energiju bezrezervno posvetiti razvitku naše Požege.</a:t>
            </a:r>
          </a:p>
          <a:p>
            <a:pPr algn="r"/>
            <a:r>
              <a:rPr lang="hr-HR" dirty="0"/>
              <a:t>Gradonačelnik Darko </a:t>
            </a:r>
            <a:r>
              <a:rPr lang="hr-HR" dirty="0" err="1"/>
              <a:t>Puljašić</a:t>
            </a:r>
            <a:endParaRPr lang="hr-HR" dirty="0"/>
          </a:p>
        </p:txBody>
      </p:sp>
    </p:spTree>
    <p:extLst>
      <p:ext uri="{BB962C8B-B14F-4D97-AF65-F5344CB8AC3E}">
        <p14:creationId xmlns:p14="http://schemas.microsoft.com/office/powerpoint/2010/main" val="4149511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BEABAFE-2891-4569-A298-D8DEB1AE4322}"/>
              </a:ext>
            </a:extLst>
          </p:cNvPr>
          <p:cNvSpPr>
            <a:spLocks noGrp="1"/>
          </p:cNvSpPr>
          <p:nvPr>
            <p:ph type="title"/>
          </p:nvPr>
        </p:nvSpPr>
        <p:spPr>
          <a:xfrm>
            <a:off x="504336" y="837895"/>
            <a:ext cx="11183327" cy="845028"/>
          </a:xfrm>
        </p:spPr>
        <p:txBody>
          <a:bodyPr/>
          <a:lstStyle/>
          <a:p>
            <a:r>
              <a:rPr lang="hr-HR" dirty="0"/>
              <a:t>OPĆENITO O PRORAČUNU</a:t>
            </a:r>
          </a:p>
        </p:txBody>
      </p:sp>
      <p:sp>
        <p:nvSpPr>
          <p:cNvPr id="3" name="Rezervirano mjesto sadržaja 2">
            <a:extLst>
              <a:ext uri="{FF2B5EF4-FFF2-40B4-BE49-F238E27FC236}">
                <a16:creationId xmlns:a16="http://schemas.microsoft.com/office/drawing/2014/main" id="{0EB96FDA-206E-415F-9A62-B735F7B55B27}"/>
              </a:ext>
            </a:extLst>
          </p:cNvPr>
          <p:cNvSpPr>
            <a:spLocks noGrp="1"/>
          </p:cNvSpPr>
          <p:nvPr>
            <p:ph idx="1"/>
          </p:nvPr>
        </p:nvSpPr>
        <p:spPr>
          <a:xfrm>
            <a:off x="238868" y="2208345"/>
            <a:ext cx="11448795" cy="3952568"/>
          </a:xfrm>
        </p:spPr>
        <p:txBody>
          <a:bodyPr/>
          <a:lstStyle/>
          <a:p>
            <a:r>
              <a:rPr lang="hr-HR" b="1" i="1" dirty="0"/>
              <a:t>Proračun</a:t>
            </a:r>
            <a:r>
              <a:rPr lang="hr-HR" dirty="0"/>
              <a:t> je akt kojim se procjenjuju prihodi i primici te utvrđuju rashodi i izdaci jedinice lokalne samouprave za proračunsku godinu, te sadrži projekciju prihoda i primitaka te rashoda i izdataka za dvije godine unaprijed. </a:t>
            </a:r>
          </a:p>
          <a:p>
            <a:r>
              <a:rPr lang="hr-HR" dirty="0"/>
              <a:t>Propis kojim su regulirana sva pitanja uz proračun je Zakon o proračunu (NN, broj: 87/08., 136/12. i 15/15.), te niz </a:t>
            </a:r>
            <a:r>
              <a:rPr lang="hr-HR" dirty="0" err="1"/>
              <a:t>podzakonskih</a:t>
            </a:r>
            <a:r>
              <a:rPr lang="hr-HR" dirty="0"/>
              <a:t> akata.</a:t>
            </a:r>
          </a:p>
          <a:p>
            <a:endParaRPr lang="hr-HR" dirty="0"/>
          </a:p>
        </p:txBody>
      </p:sp>
    </p:spTree>
    <p:extLst>
      <p:ext uri="{BB962C8B-B14F-4D97-AF65-F5344CB8AC3E}">
        <p14:creationId xmlns:p14="http://schemas.microsoft.com/office/powerpoint/2010/main" val="3283578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9B834EA-93DE-41E8-8E31-C3C534E86EC5}"/>
              </a:ext>
            </a:extLst>
          </p:cNvPr>
          <p:cNvSpPr>
            <a:spLocks noGrp="1"/>
          </p:cNvSpPr>
          <p:nvPr>
            <p:ph type="title"/>
          </p:nvPr>
        </p:nvSpPr>
        <p:spPr>
          <a:xfrm>
            <a:off x="281088" y="806188"/>
            <a:ext cx="11694602" cy="949907"/>
          </a:xfrm>
        </p:spPr>
        <p:txBody>
          <a:bodyPr>
            <a:normAutofit/>
          </a:bodyPr>
          <a:lstStyle/>
          <a:p>
            <a:r>
              <a:rPr lang="hr-HR" dirty="0"/>
              <a:t>NAČELA IZRADE PRORAČUNA</a:t>
            </a:r>
          </a:p>
        </p:txBody>
      </p:sp>
      <p:sp>
        <p:nvSpPr>
          <p:cNvPr id="3" name="Rezervirano mjesto sadržaja 2">
            <a:extLst>
              <a:ext uri="{FF2B5EF4-FFF2-40B4-BE49-F238E27FC236}">
                <a16:creationId xmlns:a16="http://schemas.microsoft.com/office/drawing/2014/main" id="{8A2B5C1D-2440-49D4-A084-E503E93DF3D7}"/>
              </a:ext>
            </a:extLst>
          </p:cNvPr>
          <p:cNvSpPr>
            <a:spLocks noGrp="1"/>
          </p:cNvSpPr>
          <p:nvPr>
            <p:ph idx="1"/>
          </p:nvPr>
        </p:nvSpPr>
        <p:spPr>
          <a:xfrm>
            <a:off x="281088" y="2122414"/>
            <a:ext cx="11694602" cy="4466293"/>
          </a:xfrm>
        </p:spPr>
        <p:txBody>
          <a:bodyPr>
            <a:normAutofit fontScale="70000" lnSpcReduction="20000"/>
          </a:bodyPr>
          <a:lstStyle/>
          <a:p>
            <a:pPr marL="0" indent="0">
              <a:buNone/>
            </a:pPr>
            <a:r>
              <a:rPr lang="hr-HR" dirty="0"/>
              <a:t>Prilikom izrade proračuna treba voditi računa o načelima koja su definirana Zakonom o proračunu, a to su sljedeća:</a:t>
            </a:r>
          </a:p>
          <a:p>
            <a:pPr lvl="0"/>
            <a:r>
              <a:rPr lang="hr-HR" b="1" i="1" dirty="0"/>
              <a:t>načelo jedinstva i točnosti proračuna</a:t>
            </a:r>
            <a:r>
              <a:rPr lang="hr-HR" dirty="0"/>
              <a:t> – svi prihodi i rashodi svih proračunskih korisnika trebaju se iskazivati po bruto načelu, svi njihovi rashodi trebaju se iskazivati po funkcijama i programima u visini utvrđenoj proračunom, a svi prijedlozi zakona, uredbi i akata koje donose Vlada i Sabor trebaju sadržavati procjenu njihovog učinka na proračunu</a:t>
            </a:r>
          </a:p>
          <a:p>
            <a:pPr lvl="0"/>
            <a:r>
              <a:rPr lang="hr-HR" b="1" i="1" dirty="0"/>
              <a:t>načelo jedne godine</a:t>
            </a:r>
            <a:r>
              <a:rPr lang="hr-HR" b="1" dirty="0"/>
              <a:t> </a:t>
            </a:r>
            <a:r>
              <a:rPr lang="hr-HR" dirty="0"/>
              <a:t>– proračun se donosi za proračunsku godinu koja je istovjetna kalendarskoj godini i vrijedi za tu godinu</a:t>
            </a:r>
          </a:p>
          <a:p>
            <a:pPr lvl="0"/>
            <a:r>
              <a:rPr lang="hr-HR" b="1" i="1" dirty="0"/>
              <a:t>načelo uravnoteženosti</a:t>
            </a:r>
            <a:r>
              <a:rPr lang="hr-HR" b="1" dirty="0"/>
              <a:t> </a:t>
            </a:r>
            <a:r>
              <a:rPr lang="hr-HR" dirty="0"/>
              <a:t>– proračun mora biti uravnotežen odnosno ukupni prihodi i primici pokrivaju ukupne rashode i izdatke</a:t>
            </a:r>
          </a:p>
          <a:p>
            <a:pPr lvl="0"/>
            <a:r>
              <a:rPr lang="hr-HR" b="1" i="1" dirty="0"/>
              <a:t>načelo obračunske jedinice</a:t>
            </a:r>
            <a:r>
              <a:rPr lang="hr-HR" b="1" dirty="0"/>
              <a:t> </a:t>
            </a:r>
            <a:r>
              <a:rPr lang="hr-HR" dirty="0"/>
              <a:t>– prihodi, primici, rashodi i izdaci iskazuju se u kunama kao i financijski izvještaji</a:t>
            </a:r>
          </a:p>
          <a:p>
            <a:pPr lvl="0"/>
            <a:r>
              <a:rPr lang="hr-HR" b="1" i="1" dirty="0"/>
              <a:t>načelo univerzalnosti</a:t>
            </a:r>
            <a:r>
              <a:rPr lang="hr-HR" b="1" dirty="0"/>
              <a:t> </a:t>
            </a:r>
            <a:r>
              <a:rPr lang="hr-HR" dirty="0"/>
              <a:t>– prihodi i primici služe za podmirivanje svih rashoda i izdataka osim ako zakonima i odlukama nije drugačije propisano (za financiranje određenih rashoda i izdataka koriste se namjenski prihodi i primici) </a:t>
            </a:r>
          </a:p>
          <a:p>
            <a:pPr lvl="0"/>
            <a:r>
              <a:rPr lang="hr-HR" b="1" i="1" dirty="0"/>
              <a:t>načelo specifikacije</a:t>
            </a:r>
            <a:r>
              <a:rPr lang="hr-HR" b="1" dirty="0"/>
              <a:t> </a:t>
            </a:r>
            <a:r>
              <a:rPr lang="hr-HR" dirty="0"/>
              <a:t>– svi prihodi trebaju biti raspoređeni po ekonomskoj klasifikaciji i iskazani prema izvorima, a rashodi prema proračunskim klasifikacijama te uravnoteženi s prihodima</a:t>
            </a:r>
          </a:p>
          <a:p>
            <a:pPr lvl="0"/>
            <a:r>
              <a:rPr lang="hr-HR" b="1" i="1" dirty="0"/>
              <a:t>načelo dobrog financijskog upravljanja</a:t>
            </a:r>
            <a:r>
              <a:rPr lang="hr-HR" b="1" dirty="0"/>
              <a:t> </a:t>
            </a:r>
            <a:r>
              <a:rPr lang="hr-HR" dirty="0"/>
              <a:t>– proračunska sredstva se moraju koristiti ekonomično, učinkovito i djelotvorno</a:t>
            </a:r>
          </a:p>
          <a:p>
            <a:pPr lvl="0"/>
            <a:r>
              <a:rPr lang="hr-HR" b="1" i="1" dirty="0"/>
              <a:t>načelo transparentnosti</a:t>
            </a:r>
            <a:r>
              <a:rPr lang="hr-HR" b="1" dirty="0"/>
              <a:t> </a:t>
            </a:r>
            <a:r>
              <a:rPr lang="hr-HR" dirty="0"/>
              <a:t>– proračun i svi uz njih vezanih dokumenti trebaju biti dostupni javnosti.</a:t>
            </a:r>
          </a:p>
          <a:p>
            <a:endParaRPr lang="hr-HR" dirty="0"/>
          </a:p>
        </p:txBody>
      </p:sp>
    </p:spTree>
    <p:extLst>
      <p:ext uri="{BB962C8B-B14F-4D97-AF65-F5344CB8AC3E}">
        <p14:creationId xmlns:p14="http://schemas.microsoft.com/office/powerpoint/2010/main" val="403895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a:extLst>
              <a:ext uri="{FF2B5EF4-FFF2-40B4-BE49-F238E27FC236}">
                <a16:creationId xmlns:a16="http://schemas.microsoft.com/office/drawing/2014/main" id="{1472430D-85D5-4314-88C7-E07DE38D1945}"/>
              </a:ext>
            </a:extLst>
          </p:cNvPr>
          <p:cNvSpPr>
            <a:spLocks noGrp="1"/>
          </p:cNvSpPr>
          <p:nvPr>
            <p:ph type="body" idx="1"/>
          </p:nvPr>
        </p:nvSpPr>
        <p:spPr>
          <a:xfrm>
            <a:off x="300754" y="820656"/>
            <a:ext cx="5500279" cy="838200"/>
          </a:xfrm>
        </p:spPr>
        <p:txBody>
          <a:bodyPr/>
          <a:lstStyle/>
          <a:p>
            <a:r>
              <a:rPr lang="hr-HR" dirty="0"/>
              <a:t>NAČIN I ROK DONOŠENJA PRORAČUNA</a:t>
            </a:r>
          </a:p>
        </p:txBody>
      </p:sp>
      <p:sp>
        <p:nvSpPr>
          <p:cNvPr id="4" name="Rezervirano mjesto sadržaja 3">
            <a:extLst>
              <a:ext uri="{FF2B5EF4-FFF2-40B4-BE49-F238E27FC236}">
                <a16:creationId xmlns:a16="http://schemas.microsoft.com/office/drawing/2014/main" id="{032B88DF-5062-4E88-8D9E-22CD6CC5EAA6}"/>
              </a:ext>
            </a:extLst>
          </p:cNvPr>
          <p:cNvSpPr>
            <a:spLocks noGrp="1"/>
          </p:cNvSpPr>
          <p:nvPr>
            <p:ph sz="half" idx="2"/>
          </p:nvPr>
        </p:nvSpPr>
        <p:spPr>
          <a:xfrm>
            <a:off x="132973" y="2093820"/>
            <a:ext cx="5500279" cy="4872704"/>
          </a:xfrm>
        </p:spPr>
        <p:txBody>
          <a:bodyPr>
            <a:normAutofit fontScale="85000" lnSpcReduction="20000"/>
          </a:bodyPr>
          <a:lstStyle/>
          <a:p>
            <a:r>
              <a:rPr lang="hr-HR" b="1" dirty="0"/>
              <a:t>Proračun</a:t>
            </a:r>
            <a:r>
              <a:rPr lang="hr-HR" dirty="0"/>
              <a:t> je akt kojim se procjenjuju prihodi i primici te utvrđuju rashodi i izdaci grada za jednu godinu, a donosi ga, najkasnije do kraja godine za iduću godinu, predstavničko tijelo Gradsko vijeće. Ukoliko se Proračun ne usvoji u roku može doći do privremenog financiranja, raspuštanja Gradskog vijeća ili prijevremenih izbora za Gradsko vijeće.</a:t>
            </a:r>
          </a:p>
          <a:p>
            <a:r>
              <a:rPr lang="hr-HR" dirty="0"/>
              <a:t>Proračun se može mijenjati tijekom proračunske godine kroz </a:t>
            </a:r>
            <a:r>
              <a:rPr lang="hr-HR" b="1" dirty="0"/>
              <a:t>rebalans proračuna</a:t>
            </a:r>
            <a:r>
              <a:rPr lang="hr-HR" dirty="0"/>
              <a:t>. Procedura izmjena i dopuna Proračuna identična je proceduri njegova donošenja, odnosno rebalans predlaže gradonačelnik, a donosi Gradsko vijeće.</a:t>
            </a:r>
          </a:p>
          <a:p>
            <a:r>
              <a:rPr lang="hr-HR" dirty="0"/>
              <a:t>Izuzetno, pod uvjetima, u visini i na način kako je uređeno Zakonom o proračunu, proračunska sredstva se mogu preraspodijeliti, o čemu gradonačelnik redovno izvještava Gradsko vijeće.</a:t>
            </a:r>
          </a:p>
          <a:p>
            <a:endParaRPr lang="hr-HR" dirty="0"/>
          </a:p>
        </p:txBody>
      </p:sp>
      <p:sp>
        <p:nvSpPr>
          <p:cNvPr id="5" name="Rezervirano mjesto teksta 4">
            <a:extLst>
              <a:ext uri="{FF2B5EF4-FFF2-40B4-BE49-F238E27FC236}">
                <a16:creationId xmlns:a16="http://schemas.microsoft.com/office/drawing/2014/main" id="{6A43AD56-F745-4E69-AECE-FA45BF231571}"/>
              </a:ext>
            </a:extLst>
          </p:cNvPr>
          <p:cNvSpPr>
            <a:spLocks noGrp="1"/>
          </p:cNvSpPr>
          <p:nvPr>
            <p:ph type="body" sz="quarter" idx="3"/>
          </p:nvPr>
        </p:nvSpPr>
        <p:spPr>
          <a:xfrm>
            <a:off x="6095999" y="820656"/>
            <a:ext cx="5795247" cy="838200"/>
          </a:xfrm>
        </p:spPr>
        <p:txBody>
          <a:bodyPr anchor="ctr"/>
          <a:lstStyle/>
          <a:p>
            <a:r>
              <a:rPr lang="hr-HR" dirty="0"/>
              <a:t>STRUKTURA PRORAČUNA</a:t>
            </a:r>
          </a:p>
        </p:txBody>
      </p:sp>
      <p:sp>
        <p:nvSpPr>
          <p:cNvPr id="6" name="Rezervirano mjesto sadržaja 5">
            <a:extLst>
              <a:ext uri="{FF2B5EF4-FFF2-40B4-BE49-F238E27FC236}">
                <a16:creationId xmlns:a16="http://schemas.microsoft.com/office/drawing/2014/main" id="{2755C731-6BEB-4290-ADC1-0CDC891147DD}"/>
              </a:ext>
            </a:extLst>
          </p:cNvPr>
          <p:cNvSpPr>
            <a:spLocks noGrp="1"/>
          </p:cNvSpPr>
          <p:nvPr>
            <p:ph sz="quarter" idx="4"/>
          </p:nvPr>
        </p:nvSpPr>
        <p:spPr>
          <a:xfrm>
            <a:off x="6095999" y="2093820"/>
            <a:ext cx="5795247" cy="4872704"/>
          </a:xfrm>
        </p:spPr>
        <p:txBody>
          <a:bodyPr>
            <a:normAutofit fontScale="92500" lnSpcReduction="10000"/>
          </a:bodyPr>
          <a:lstStyle/>
          <a:p>
            <a:pPr marL="0" indent="0">
              <a:buNone/>
            </a:pPr>
            <a:r>
              <a:rPr lang="hr-HR" dirty="0"/>
              <a:t>Proračun se sastoji od tri dijela:</a:t>
            </a:r>
          </a:p>
          <a:p>
            <a:pPr lvl="0"/>
            <a:r>
              <a:rPr lang="hr-HR" b="1" i="1" dirty="0"/>
              <a:t>opći dio proračuna</a:t>
            </a:r>
            <a:r>
              <a:rPr lang="hr-HR" b="1" dirty="0"/>
              <a:t> </a:t>
            </a:r>
            <a:r>
              <a:rPr lang="hr-HR" dirty="0"/>
              <a:t>– sastoji se od Računa prihoda i rashoda te Računa financiranja u kojima su prihodi i primici prikazani prema prirodnim vrstama, a rashodi i izdaci prema ekonomskoj namjeni kojoj služe</a:t>
            </a:r>
          </a:p>
          <a:p>
            <a:pPr lvl="0"/>
            <a:r>
              <a:rPr lang="hr-HR" b="1" i="1" dirty="0"/>
              <a:t>posebni dio proračuna </a:t>
            </a:r>
            <a:r>
              <a:rPr lang="hr-HR" i="1" dirty="0"/>
              <a:t>–</a:t>
            </a:r>
            <a:r>
              <a:rPr lang="hr-HR" dirty="0"/>
              <a:t> čine ga svi planirani rashodi i izdaci razvrstani prema propisanim proračunskim klasifikacijama </a:t>
            </a:r>
          </a:p>
          <a:p>
            <a:pPr lvl="0"/>
            <a:r>
              <a:rPr lang="hr-HR" b="1" i="1" dirty="0"/>
              <a:t>plan razvojnih programa</a:t>
            </a:r>
            <a:r>
              <a:rPr lang="hr-HR" b="1" dirty="0"/>
              <a:t> </a:t>
            </a:r>
            <a:r>
              <a:rPr lang="hr-HR" dirty="0"/>
              <a:t>– dokument sastavljen za trogodišnje razdoblje koji sadrži ciljeve i prioritete razvoja jedinice lokalne i područne (regionalne) samouprave povezane s programskom i organizacijskom klasifikacijom</a:t>
            </a:r>
          </a:p>
          <a:p>
            <a:endParaRPr lang="hr-HR" dirty="0"/>
          </a:p>
        </p:txBody>
      </p:sp>
    </p:spTree>
    <p:extLst>
      <p:ext uri="{BB962C8B-B14F-4D97-AF65-F5344CB8AC3E}">
        <p14:creationId xmlns:p14="http://schemas.microsoft.com/office/powerpoint/2010/main" val="2632455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9">
            <a:extLst>
              <a:ext uri="{FF2B5EF4-FFF2-40B4-BE49-F238E27FC236}">
                <a16:creationId xmlns:a16="http://schemas.microsoft.com/office/drawing/2014/main" id="{4BD9EA84-D905-4DBB-8A05-8D439EB2C618}"/>
              </a:ext>
            </a:extLst>
          </p:cNvPr>
          <p:cNvSpPr>
            <a:spLocks noChangeArrowheads="1"/>
          </p:cNvSpPr>
          <p:nvPr/>
        </p:nvSpPr>
        <p:spPr bwMode="auto">
          <a:xfrm>
            <a:off x="-1032741" y="1573161"/>
            <a:ext cx="2011575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r-HR"/>
          </a:p>
        </p:txBody>
      </p:sp>
      <p:graphicFrame>
        <p:nvGraphicFramePr>
          <p:cNvPr id="7" name="Dijagram 6">
            <a:extLst>
              <a:ext uri="{FF2B5EF4-FFF2-40B4-BE49-F238E27FC236}">
                <a16:creationId xmlns:a16="http://schemas.microsoft.com/office/drawing/2014/main" id="{AAFF9444-0173-48E6-9724-7368EE9C1E9A}"/>
              </a:ext>
            </a:extLst>
          </p:cNvPr>
          <p:cNvGraphicFramePr/>
          <p:nvPr>
            <p:extLst>
              <p:ext uri="{D42A27DB-BD31-4B8C-83A1-F6EECF244321}">
                <p14:modId xmlns:p14="http://schemas.microsoft.com/office/powerpoint/2010/main" val="306071760"/>
              </p:ext>
            </p:extLst>
          </p:nvPr>
        </p:nvGraphicFramePr>
        <p:xfrm>
          <a:off x="855663" y="1268368"/>
          <a:ext cx="10186220" cy="51225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kstniOkvir 7">
            <a:extLst>
              <a:ext uri="{FF2B5EF4-FFF2-40B4-BE49-F238E27FC236}">
                <a16:creationId xmlns:a16="http://schemas.microsoft.com/office/drawing/2014/main" id="{A8715F2E-9A0E-454A-BADB-D9C2C2B3978A}"/>
              </a:ext>
            </a:extLst>
          </p:cNvPr>
          <p:cNvSpPr txBox="1"/>
          <p:nvPr/>
        </p:nvSpPr>
        <p:spPr>
          <a:xfrm>
            <a:off x="3726426" y="467034"/>
            <a:ext cx="4739148" cy="523220"/>
          </a:xfrm>
          <a:prstGeom prst="rect">
            <a:avLst/>
          </a:prstGeom>
          <a:noFill/>
        </p:spPr>
        <p:txBody>
          <a:bodyPr wrap="square" rtlCol="0">
            <a:spAutoFit/>
          </a:bodyPr>
          <a:lstStyle/>
          <a:p>
            <a:r>
              <a:rPr lang="hr-HR" sz="2800" dirty="0"/>
              <a:t>STRUKTURA PRORAČUNA</a:t>
            </a:r>
          </a:p>
        </p:txBody>
      </p:sp>
    </p:spTree>
    <p:extLst>
      <p:ext uri="{BB962C8B-B14F-4D97-AF65-F5344CB8AC3E}">
        <p14:creationId xmlns:p14="http://schemas.microsoft.com/office/powerpoint/2010/main" val="3202727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2">
            <a:extLst>
              <a:ext uri="{FF2B5EF4-FFF2-40B4-BE49-F238E27FC236}">
                <a16:creationId xmlns:a16="http://schemas.microsoft.com/office/drawing/2014/main" id="{87A47C4F-6D9D-444A-BA68-69121A2D6EC2}"/>
              </a:ext>
            </a:extLst>
          </p:cNvPr>
          <p:cNvSpPr txBox="1">
            <a:spLocks/>
          </p:cNvSpPr>
          <p:nvPr/>
        </p:nvSpPr>
        <p:spPr>
          <a:xfrm>
            <a:off x="491613" y="462116"/>
            <a:ext cx="11189109" cy="5869858"/>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hr-HR"/>
              <a:t>Proračunska klasifikacija predstavlja sustav prikazivanja proračunskih prihoda i rashoda po određenim kriterijima, a prema Pravilniku o proračunskim klasifikacijama razlikuju se:</a:t>
            </a:r>
          </a:p>
          <a:p>
            <a:r>
              <a:rPr lang="hr-HR" b="1" i="1"/>
              <a:t>organizacijska</a:t>
            </a:r>
            <a:r>
              <a:rPr lang="hr-HR"/>
              <a:t> – sadrži povezane i međusobno usklađene cjeline proračuna i proračunskih korisnika koje odgovarajućim materijalnim sredstvima ostvaruju postavljene ciljeve</a:t>
            </a:r>
          </a:p>
          <a:p>
            <a:r>
              <a:rPr lang="hr-HR" b="1" i="1"/>
              <a:t>programska</a:t>
            </a:r>
            <a:r>
              <a:rPr lang="hr-HR"/>
              <a:t> – sadrži rashode i izdatke iskazane kroz aktivnosti i projekte koji su povezani u programe temeljem zajedničkih ciljeva</a:t>
            </a:r>
          </a:p>
          <a:p>
            <a:r>
              <a:rPr lang="hr-HR" b="1" i="1"/>
              <a:t>funkcijska</a:t>
            </a:r>
            <a:r>
              <a:rPr lang="hr-HR"/>
              <a:t> – sadrži rashode razvrstane prema njihovoj namjeni</a:t>
            </a:r>
          </a:p>
          <a:p>
            <a:r>
              <a:rPr lang="hr-HR" b="1" i="1"/>
              <a:t>ekonomska</a:t>
            </a:r>
            <a:r>
              <a:rPr lang="hr-HR"/>
              <a:t> – sadrži prihode i primitke prema prirodnim vrstama te rashode i izdatke prema njihovoj ekonomskoj namjeni</a:t>
            </a:r>
          </a:p>
          <a:p>
            <a:r>
              <a:rPr lang="hr-HR" b="1" i="1"/>
              <a:t>lokacijska</a:t>
            </a:r>
            <a:r>
              <a:rPr lang="hr-HR" b="1"/>
              <a:t> </a:t>
            </a:r>
            <a:r>
              <a:rPr lang="hr-HR"/>
              <a:t>– sadrži rashode i izdatke razvrstane za RH i za inozemstvo </a:t>
            </a:r>
          </a:p>
          <a:p>
            <a:r>
              <a:rPr lang="hr-HR" b="1" i="1"/>
              <a:t>izvori financiranja</a:t>
            </a:r>
            <a:r>
              <a:rPr lang="hr-HR" b="1"/>
              <a:t> </a:t>
            </a:r>
            <a:r>
              <a:rPr lang="hr-HR"/>
              <a:t>– sadrži prihode i primitke iz kojih se podmiruju rashodi i izdaci za određene vrste i namjene</a:t>
            </a:r>
          </a:p>
          <a:p>
            <a:pPr marL="0" indent="0">
              <a:buFont typeface="Arial" panose="020B0604020202020204" pitchFamily="34" charset="0"/>
              <a:buNone/>
            </a:pPr>
            <a:endParaRPr lang="hr-HR"/>
          </a:p>
          <a:p>
            <a:r>
              <a:rPr lang="hr-HR"/>
              <a:t>Uz Proračun se daje obrazloženje pojedinih programa unutar upravnih odjela i proračunskih korisnika.</a:t>
            </a:r>
          </a:p>
          <a:p>
            <a:endParaRPr lang="hr-HR" dirty="0"/>
          </a:p>
        </p:txBody>
      </p:sp>
    </p:spTree>
    <p:extLst>
      <p:ext uri="{BB962C8B-B14F-4D97-AF65-F5344CB8AC3E}">
        <p14:creationId xmlns:p14="http://schemas.microsoft.com/office/powerpoint/2010/main" val="3780483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59E7BD9-F46B-4EF6-9F84-066AA985B420}"/>
              </a:ext>
            </a:extLst>
          </p:cNvPr>
          <p:cNvSpPr>
            <a:spLocks noGrp="1"/>
          </p:cNvSpPr>
          <p:nvPr>
            <p:ph type="title"/>
          </p:nvPr>
        </p:nvSpPr>
        <p:spPr/>
        <p:txBody>
          <a:bodyPr>
            <a:normAutofit/>
          </a:bodyPr>
          <a:lstStyle/>
          <a:p>
            <a:r>
              <a:rPr lang="hr-HR" dirty="0"/>
              <a:t>STRUKTURA PRORAČUNA GRADA POŽEGE</a:t>
            </a:r>
          </a:p>
        </p:txBody>
      </p:sp>
      <p:sp>
        <p:nvSpPr>
          <p:cNvPr id="3" name="Rezervirano mjesto teksta 2">
            <a:extLst>
              <a:ext uri="{FF2B5EF4-FFF2-40B4-BE49-F238E27FC236}">
                <a16:creationId xmlns:a16="http://schemas.microsoft.com/office/drawing/2014/main" id="{F4151294-5BB7-4424-837F-859979D3499D}"/>
              </a:ext>
            </a:extLst>
          </p:cNvPr>
          <p:cNvSpPr>
            <a:spLocks noGrp="1"/>
          </p:cNvSpPr>
          <p:nvPr>
            <p:ph idx="1"/>
          </p:nvPr>
        </p:nvSpPr>
        <p:spPr/>
        <p:txBody>
          <a:bodyPr>
            <a:normAutofit fontScale="77500" lnSpcReduction="20000"/>
          </a:bodyPr>
          <a:lstStyle/>
          <a:p>
            <a:r>
              <a:rPr lang="hr-HR" dirty="0">
                <a:solidFill>
                  <a:schemeClr val="tx1"/>
                </a:solidFill>
              </a:rPr>
              <a:t>U Proračunu Grada Požege prikazani su svi prihodi i primici, rashodi i izdaci Grada i proračunskih korisnika, </a:t>
            </a:r>
            <a:r>
              <a:rPr lang="hr-HR" dirty="0"/>
              <a:t>kako slijedi</a:t>
            </a:r>
            <a:r>
              <a:rPr lang="hr-HR" dirty="0">
                <a:solidFill>
                  <a:schemeClr val="tx1"/>
                </a:solidFill>
              </a:rPr>
              <a:t>:</a:t>
            </a:r>
          </a:p>
          <a:p>
            <a:r>
              <a:rPr lang="hr-HR" dirty="0">
                <a:solidFill>
                  <a:schemeClr val="tx1"/>
                </a:solidFill>
              </a:rPr>
              <a:t>- Javne ustanove u kulturi (Gradska knjižnica i čitaonica, Gradsko kazalište Požega i Gradski muzej Požega)</a:t>
            </a:r>
          </a:p>
          <a:p>
            <a:r>
              <a:rPr lang="hr-HR" dirty="0">
                <a:solidFill>
                  <a:schemeClr val="tx1"/>
                </a:solidFill>
              </a:rPr>
              <a:t>- Javne ustanove predškolskog odgoja (Dječji vrtić Požega)</a:t>
            </a:r>
          </a:p>
          <a:p>
            <a:r>
              <a:rPr lang="hr-HR" dirty="0">
                <a:solidFill>
                  <a:schemeClr val="tx1"/>
                </a:solidFill>
              </a:rPr>
              <a:t>- Javne ustanove odgoja i obrazovanja – osnovne škole (osnovne škole kojima je Grad Požega osnivač – OŠ Julija Kempfa, OŠ Antuna </a:t>
            </a:r>
            <a:r>
              <a:rPr lang="hr-HR" dirty="0" err="1">
                <a:solidFill>
                  <a:schemeClr val="tx1"/>
                </a:solidFill>
              </a:rPr>
              <a:t>Kanižlića</a:t>
            </a:r>
            <a:r>
              <a:rPr lang="hr-HR" dirty="0">
                <a:solidFill>
                  <a:schemeClr val="tx1"/>
                </a:solidFill>
              </a:rPr>
              <a:t> i OŠ </a:t>
            </a:r>
            <a:r>
              <a:rPr lang="hr-HR" dirty="0" err="1">
                <a:solidFill>
                  <a:schemeClr val="tx1"/>
                </a:solidFill>
              </a:rPr>
              <a:t>Dobriše</a:t>
            </a:r>
            <a:r>
              <a:rPr lang="hr-HR" dirty="0">
                <a:solidFill>
                  <a:schemeClr val="tx1"/>
                </a:solidFill>
              </a:rPr>
              <a:t> Cesarića)</a:t>
            </a:r>
          </a:p>
          <a:p>
            <a:r>
              <a:rPr lang="hr-HR" dirty="0">
                <a:solidFill>
                  <a:schemeClr val="tx1"/>
                </a:solidFill>
              </a:rPr>
              <a:t>- Vijeća manjina (Gradsko vijeće srpske nacionalne manjine Požega)</a:t>
            </a:r>
          </a:p>
          <a:p>
            <a:r>
              <a:rPr lang="hr-HR" dirty="0">
                <a:solidFill>
                  <a:schemeClr val="tx1"/>
                </a:solidFill>
              </a:rPr>
              <a:t>- Javne ustanove u sportu (Javna ustanova za upravljanje sportskim objektima u vlasništvu Grada Požege – Sportski objekti Požega)</a:t>
            </a:r>
          </a:p>
          <a:p>
            <a:pPr marL="342900" indent="-342900">
              <a:buFontTx/>
              <a:buChar char="-"/>
            </a:pPr>
            <a:r>
              <a:rPr lang="hr-HR" dirty="0">
                <a:solidFill>
                  <a:schemeClr val="tx1"/>
                </a:solidFill>
              </a:rPr>
              <a:t>Vatrogastvo (Javna vatrogasna postrojba Grada Požege)</a:t>
            </a:r>
          </a:p>
          <a:p>
            <a:pPr marL="342900" indent="-342900">
              <a:buFontTx/>
              <a:buChar char="-"/>
            </a:pPr>
            <a:r>
              <a:rPr lang="hr-HR" dirty="0">
                <a:solidFill>
                  <a:schemeClr val="tx1"/>
                </a:solidFill>
              </a:rPr>
              <a:t>Javna ustanova – lokalna razvojna agencija (Lokalna razvojna agencija Požega)</a:t>
            </a:r>
          </a:p>
          <a:p>
            <a:endParaRPr lang="hr-HR" dirty="0"/>
          </a:p>
        </p:txBody>
      </p:sp>
    </p:spTree>
    <p:extLst>
      <p:ext uri="{BB962C8B-B14F-4D97-AF65-F5344CB8AC3E}">
        <p14:creationId xmlns:p14="http://schemas.microsoft.com/office/powerpoint/2010/main" val="3754498326"/>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otalTime>3529</TotalTime>
  <Words>4576</Words>
  <Application>Microsoft Office PowerPoint</Application>
  <PresentationFormat>Široki zaslon</PresentationFormat>
  <Paragraphs>358</Paragraphs>
  <Slides>27</Slides>
  <Notes>0</Notes>
  <HiddenSlides>0</HiddenSlides>
  <MMClips>0</MMClips>
  <ScaleCrop>false</ScaleCrop>
  <HeadingPairs>
    <vt:vector size="6" baseType="variant">
      <vt:variant>
        <vt:lpstr>Korišteni fontovi</vt:lpstr>
      </vt:variant>
      <vt:variant>
        <vt:i4>6</vt:i4>
      </vt:variant>
      <vt:variant>
        <vt:lpstr>Tema</vt:lpstr>
      </vt:variant>
      <vt:variant>
        <vt:i4>1</vt:i4>
      </vt:variant>
      <vt:variant>
        <vt:lpstr>Naslovi slajdova</vt:lpstr>
      </vt:variant>
      <vt:variant>
        <vt:i4>27</vt:i4>
      </vt:variant>
    </vt:vector>
  </HeadingPairs>
  <TitlesOfParts>
    <vt:vector size="34" baseType="lpstr">
      <vt:lpstr>Arial</vt:lpstr>
      <vt:lpstr>Arial Narrow</vt:lpstr>
      <vt:lpstr>Calibri</vt:lpstr>
      <vt:lpstr>Courier New</vt:lpstr>
      <vt:lpstr>Trebuchet MS</vt:lpstr>
      <vt:lpstr>Trebuchet MS (tijelo)</vt:lpstr>
      <vt:lpstr>Berlin</vt:lpstr>
      <vt:lpstr>VODIČ ZA GRAĐANE</vt:lpstr>
      <vt:lpstr>UVODNA RIJEČ GRADONAČELNIKA</vt:lpstr>
      <vt:lpstr>UVODNA RIJEČ GRADONAČELNIKA</vt:lpstr>
      <vt:lpstr>OPĆENITO O PRORAČUNU</vt:lpstr>
      <vt:lpstr>NAČELA IZRADE PRORAČUNA</vt:lpstr>
      <vt:lpstr>PowerPoint prezentacija</vt:lpstr>
      <vt:lpstr>PowerPoint prezentacija</vt:lpstr>
      <vt:lpstr>PowerPoint prezentacija</vt:lpstr>
      <vt:lpstr>STRUKTURA PRORAČUNA GRADA POŽEGE</vt:lpstr>
      <vt:lpstr>KRATKI PRIKAZ PRIJEDLOGA PRORAČUNA ZA PRORAČUNSKU GODINU 2021. I PROJEKCIJA ZA 2022. I 2023. GODINU</vt:lpstr>
      <vt:lpstr>STRUKTURA PRIHODA I PRIMITAKA PRORAČUNA I  VLASTITIH IZVORA</vt:lpstr>
      <vt:lpstr>PRIHODI I PRIMICI I VLASTITI IZVORI</vt:lpstr>
      <vt:lpstr>STRUKTURA RASHODA I IZDATAKA PRORAČUNA</vt:lpstr>
      <vt:lpstr>RASHODI POSLOVANJA</vt:lpstr>
      <vt:lpstr>PowerPoint prezentacija</vt:lpstr>
      <vt:lpstr>RASHODI PO FUNKCIJSKOJ KLASIFIKACIJI</vt:lpstr>
      <vt:lpstr>PowerPoint prezentacija</vt:lpstr>
      <vt:lpstr>RASHODI PO IZVORIMA FINANCIRANJA</vt:lpstr>
      <vt:lpstr>NAMJENSKI I NENAMJENSKI PRIHODI</vt:lpstr>
      <vt:lpstr>PowerPoint prezentacija</vt:lpstr>
      <vt:lpstr>RASHODI PO UPRAVNIM ODJELIMA I PROGRAMIMA – UPRAVNI ODJEL ZA FINANCIJE </vt:lpstr>
      <vt:lpstr>RASHODI PO UPRAVNIM ODJELIMA – UPRAVNI ODJEL ZA SAMOUPRAVU</vt:lpstr>
      <vt:lpstr>RASHODI PO UPRAVNIM ODJELIMA – UPRAVNI ODJEL ZA SAMOUPRAVU</vt:lpstr>
      <vt:lpstr>RASHODI PO UPRAVNIM ODJELIMA – UPRAVNI ODJEL ZA KOMUNALNE DJELATNOSTI I GOSPODARENJE</vt:lpstr>
      <vt:lpstr>RASHODI PO UPRAVNIM ODJELIMA – UPRAVNI ODJEL ZA KOMUNALNE DJELATNOSTI I GOSPODARENJE</vt:lpstr>
      <vt:lpstr>KONTAKTI I KORISNE INFORMACIJE</vt:lpstr>
      <vt:lpstr>PRORAČUNSKI KORISNICI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VODIČ ZA GRAĐANE</dc:title>
  <dc:creator>Slavica Kruljac</dc:creator>
  <cp:lastModifiedBy>Odjel za financije 01</cp:lastModifiedBy>
  <cp:revision>164</cp:revision>
  <cp:lastPrinted>2020-12-24T06:16:42Z</cp:lastPrinted>
  <dcterms:created xsi:type="dcterms:W3CDTF">2018-12-05T07:59:34Z</dcterms:created>
  <dcterms:modified xsi:type="dcterms:W3CDTF">2021-01-05T10:10:09Z</dcterms:modified>
</cp:coreProperties>
</file>