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81" r:id="rId4"/>
    <p:sldId id="286" r:id="rId5"/>
    <p:sldId id="258" r:id="rId6"/>
    <p:sldId id="259" r:id="rId7"/>
    <p:sldId id="260" r:id="rId8"/>
    <p:sldId id="261" r:id="rId9"/>
    <p:sldId id="282" r:id="rId10"/>
    <p:sldId id="263" r:id="rId11"/>
    <p:sldId id="264" r:id="rId12"/>
    <p:sldId id="265" r:id="rId13"/>
    <p:sldId id="285" r:id="rId14"/>
    <p:sldId id="267" r:id="rId15"/>
    <p:sldId id="268" r:id="rId16"/>
    <p:sldId id="269" r:id="rId17"/>
    <p:sldId id="270" r:id="rId18"/>
    <p:sldId id="271" r:id="rId19"/>
    <p:sldId id="283" r:id="rId20"/>
    <p:sldId id="279" r:id="rId21"/>
    <p:sldId id="280" r:id="rId22"/>
    <p:sldId id="273" r:id="rId23"/>
    <p:sldId id="287" r:id="rId24"/>
    <p:sldId id="288" r:id="rId25"/>
    <p:sldId id="275" r:id="rId26"/>
    <p:sldId id="276" r:id="rId27"/>
    <p:sldId id="289" r:id="rId28"/>
    <p:sldId id="290" r:id="rId29"/>
    <p:sldId id="291" r:id="rId30"/>
    <p:sldId id="277" r:id="rId31"/>
    <p:sldId id="278" r:id="rId3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Zadana sekcija" id="{8C33166E-9476-49AA-894A-B40C68EFC2E3}">
          <p14:sldIdLst>
            <p14:sldId id="256"/>
            <p14:sldId id="257"/>
          </p14:sldIdLst>
        </p14:section>
        <p14:section name="Sekcija bez naslova" id="{22C8D4E7-1436-405D-A34F-9B88E806F821}">
          <p14:sldIdLst>
            <p14:sldId id="281"/>
            <p14:sldId id="286"/>
            <p14:sldId id="258"/>
            <p14:sldId id="259"/>
            <p14:sldId id="260"/>
            <p14:sldId id="261"/>
            <p14:sldId id="282"/>
            <p14:sldId id="263"/>
            <p14:sldId id="264"/>
            <p14:sldId id="265"/>
            <p14:sldId id="285"/>
            <p14:sldId id="267"/>
            <p14:sldId id="268"/>
            <p14:sldId id="269"/>
            <p14:sldId id="270"/>
            <p14:sldId id="271"/>
            <p14:sldId id="283"/>
            <p14:sldId id="279"/>
            <p14:sldId id="280"/>
            <p14:sldId id="273"/>
            <p14:sldId id="287"/>
            <p14:sldId id="288"/>
            <p14:sldId id="275"/>
            <p14:sldId id="276"/>
            <p14:sldId id="289"/>
            <p14:sldId id="290"/>
            <p14:sldId id="291"/>
            <p14:sldId id="277"/>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30B8E8"/>
    <a:srgbClr val="FFFF66"/>
    <a:srgbClr val="CD9229"/>
    <a:srgbClr val="F6B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 teme 1 - Isticanj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005" autoAdjust="0"/>
  </p:normalViewPr>
  <p:slideViewPr>
    <p:cSldViewPr snapToGrid="0">
      <p:cViewPr varScale="1">
        <p:scale>
          <a:sx n="107" d="100"/>
          <a:sy n="107" d="100"/>
        </p:scale>
        <p:origin x="6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List1!$M$12</c:f>
              <c:strCache>
                <c:ptCount val="1"/>
                <c:pt idx="0">
                  <c:v>UKUPNI PRIHODI I PRIMICI</c:v>
                </c:pt>
              </c:strCache>
            </c:strRef>
          </c:tx>
          <c:spPr>
            <a:solidFill>
              <a:srgbClr val="00FFFF"/>
            </a:solidFill>
            <a:ln>
              <a:noFill/>
            </a:ln>
            <a:effectLst/>
            <a:sp3d/>
          </c:spPr>
          <c:invertIfNegative val="0"/>
          <c:cat>
            <c:strRef>
              <c:f>List1!$L$13:$L$16</c:f>
              <c:strCache>
                <c:ptCount val="4"/>
                <c:pt idx="0">
                  <c:v>2021.</c:v>
                </c:pt>
                <c:pt idx="1">
                  <c:v>2022.</c:v>
                </c:pt>
                <c:pt idx="2">
                  <c:v>2023.</c:v>
                </c:pt>
                <c:pt idx="3">
                  <c:v>2024.</c:v>
                </c:pt>
              </c:strCache>
            </c:strRef>
          </c:cat>
          <c:val>
            <c:numRef>
              <c:f>List1!$M$13:$M$16</c:f>
              <c:numCache>
                <c:formatCode>#,##0.00</c:formatCode>
                <c:ptCount val="4"/>
                <c:pt idx="0">
                  <c:v>149126024</c:v>
                </c:pt>
                <c:pt idx="1">
                  <c:v>192082650</c:v>
                </c:pt>
                <c:pt idx="2">
                  <c:v>189130500</c:v>
                </c:pt>
                <c:pt idx="3">
                  <c:v>159685400</c:v>
                </c:pt>
              </c:numCache>
            </c:numRef>
          </c:val>
          <c:extLst>
            <c:ext xmlns:c16="http://schemas.microsoft.com/office/drawing/2014/chart" uri="{C3380CC4-5D6E-409C-BE32-E72D297353CC}">
              <c16:uniqueId val="{00000000-7F51-4DED-B57C-45E2D86B713D}"/>
            </c:ext>
          </c:extLst>
        </c:ser>
        <c:ser>
          <c:idx val="1"/>
          <c:order val="1"/>
          <c:tx>
            <c:strRef>
              <c:f>List1!$N$12</c:f>
              <c:strCache>
                <c:ptCount val="1"/>
                <c:pt idx="0">
                  <c:v>UKUPNI RASHODI I IZDACI</c:v>
                </c:pt>
              </c:strCache>
            </c:strRef>
          </c:tx>
          <c:spPr>
            <a:solidFill>
              <a:srgbClr val="002060"/>
            </a:solidFill>
            <a:ln>
              <a:noFill/>
            </a:ln>
            <a:effectLst/>
            <a:sp3d/>
          </c:spPr>
          <c:invertIfNegative val="0"/>
          <c:cat>
            <c:strRef>
              <c:f>List1!$L$13:$L$16</c:f>
              <c:strCache>
                <c:ptCount val="4"/>
                <c:pt idx="0">
                  <c:v>2021.</c:v>
                </c:pt>
                <c:pt idx="1">
                  <c:v>2022.</c:v>
                </c:pt>
                <c:pt idx="2">
                  <c:v>2023.</c:v>
                </c:pt>
                <c:pt idx="3">
                  <c:v>2024.</c:v>
                </c:pt>
              </c:strCache>
            </c:strRef>
          </c:cat>
          <c:val>
            <c:numRef>
              <c:f>List1!$N$13:$N$16</c:f>
              <c:numCache>
                <c:formatCode>#,##0.00</c:formatCode>
                <c:ptCount val="4"/>
                <c:pt idx="0">
                  <c:v>157185682</c:v>
                </c:pt>
                <c:pt idx="1">
                  <c:v>194565000</c:v>
                </c:pt>
                <c:pt idx="2">
                  <c:v>189130500</c:v>
                </c:pt>
                <c:pt idx="3">
                  <c:v>159685400</c:v>
                </c:pt>
              </c:numCache>
            </c:numRef>
          </c:val>
          <c:extLst>
            <c:ext xmlns:c16="http://schemas.microsoft.com/office/drawing/2014/chart" uri="{C3380CC4-5D6E-409C-BE32-E72D297353CC}">
              <c16:uniqueId val="{00000001-7F51-4DED-B57C-45E2D86B713D}"/>
            </c:ext>
          </c:extLst>
        </c:ser>
        <c:dLbls>
          <c:showLegendKey val="0"/>
          <c:showVal val="0"/>
          <c:showCatName val="0"/>
          <c:showSerName val="0"/>
          <c:showPercent val="0"/>
          <c:showBubbleSize val="0"/>
        </c:dLbls>
        <c:gapWidth val="150"/>
        <c:shape val="box"/>
        <c:axId val="259633488"/>
        <c:axId val="259634664"/>
        <c:axId val="0"/>
      </c:bar3DChart>
      <c:catAx>
        <c:axId val="259633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259634664"/>
        <c:crosses val="autoZero"/>
        <c:auto val="1"/>
        <c:lblAlgn val="ctr"/>
        <c:lblOffset val="100"/>
        <c:noMultiLvlLbl val="0"/>
      </c:catAx>
      <c:valAx>
        <c:axId val="2596346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259633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5EA1-4D27-A1FF-775B80161C7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5EA1-4D27-A1FF-775B80161C7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5EA1-4D27-A1FF-775B80161C7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5EA1-4D27-A1FF-775B80161C73}"/>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5EA1-4D27-A1FF-775B80161C73}"/>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5EA1-4D27-A1FF-775B80161C73}"/>
              </c:ext>
            </c:extLst>
          </c:dPt>
          <c:dLbls>
            <c:dLbl>
              <c:idx val="0"/>
              <c:tx>
                <c:rich>
                  <a:bodyPr/>
                  <a:lstStyle/>
                  <a:p>
                    <a:r>
                      <a:rPr lang="en-US"/>
                      <a:t>34,15%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5EA1-4D27-A1FF-775B80161C73}"/>
                </c:ext>
              </c:extLst>
            </c:dLbl>
            <c:dLbl>
              <c:idx val="1"/>
              <c:tx>
                <c:rich>
                  <a:bodyPr/>
                  <a:lstStyle/>
                  <a:p>
                    <a:r>
                      <a:rPr lang="en-US"/>
                      <a:t>52,54%</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5EA1-4D27-A1FF-775B80161C73}"/>
                </c:ext>
              </c:extLst>
            </c:dLbl>
            <c:dLbl>
              <c:idx val="2"/>
              <c:tx>
                <c:rich>
                  <a:bodyPr/>
                  <a:lstStyle/>
                  <a:p>
                    <a:r>
                      <a:rPr lang="en-US"/>
                      <a:t>1,40%</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5EA1-4D27-A1FF-775B80161C73}"/>
                </c:ext>
              </c:extLst>
            </c:dLbl>
            <c:dLbl>
              <c:idx val="3"/>
              <c:layout>
                <c:manualLayout>
                  <c:x val="-4.1928721174004195E-3"/>
                  <c:y val="-3.1659047210331706E-2"/>
                </c:manualLayout>
              </c:layout>
              <c:tx>
                <c:rich>
                  <a:bodyPr/>
                  <a:lstStyle/>
                  <a:p>
                    <a:r>
                      <a:rPr lang="en-US"/>
                      <a:t>10,46%</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5EA1-4D27-A1FF-775B80161C73}"/>
                </c:ext>
              </c:extLst>
            </c:dLbl>
            <c:dLbl>
              <c:idx val="4"/>
              <c:layout>
                <c:manualLayout>
                  <c:x val="-6.2893081761006674E-3"/>
                  <c:y val="2.922373588646008E-2"/>
                </c:manualLayout>
              </c:layout>
              <c:tx>
                <c:rich>
                  <a:bodyPr/>
                  <a:lstStyle/>
                  <a:p>
                    <a:r>
                      <a:rPr lang="en-US"/>
                      <a:t>1,21%</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5EA1-4D27-A1FF-775B80161C73}"/>
                </c:ext>
              </c:extLst>
            </c:dLbl>
            <c:dLbl>
              <c:idx val="5"/>
              <c:layout>
                <c:manualLayout>
                  <c:x val="2.0964360587002098E-3"/>
                  <c:y val="-3.896498118194671E-2"/>
                </c:manualLayout>
              </c:layout>
              <c:tx>
                <c:rich>
                  <a:bodyPr/>
                  <a:lstStyle/>
                  <a:p>
                    <a:r>
                      <a:rPr lang="en-US"/>
                      <a:t>0,24%</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B-5EA1-4D27-A1FF-775B80161C7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sr-Latn-R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List1!$M$2:$M$7</c:f>
              <c:strCache>
                <c:ptCount val="6"/>
                <c:pt idx="0">
                  <c:v>Prihodi od poreza</c:v>
                </c:pt>
                <c:pt idx="1">
                  <c:v>Pomoći iz inozemstva i od subjekata unutar općeg proračuna</c:v>
                </c:pt>
                <c:pt idx="2">
                  <c:v>Prihodi od imovine</c:v>
                </c:pt>
                <c:pt idx="3">
                  <c:v>Prihodi od upravnih i administrativnih pristojbi, pristojbi po posebnim propisima i naknada</c:v>
                </c:pt>
                <c:pt idx="4">
                  <c:v>Prihodi od prodaje proizvoda i robe te pruženih usluga i prihodi od donacija</c:v>
                </c:pt>
                <c:pt idx="5">
                  <c:v>Kazne, upravne mjere i ostali prihodi</c:v>
                </c:pt>
              </c:strCache>
            </c:strRef>
          </c:cat>
          <c:val>
            <c:numRef>
              <c:f>List1!$N$2:$N$7</c:f>
              <c:numCache>
                <c:formatCode>#,##0.00</c:formatCode>
                <c:ptCount val="6"/>
                <c:pt idx="0">
                  <c:v>46718000</c:v>
                </c:pt>
                <c:pt idx="1">
                  <c:v>122448650</c:v>
                </c:pt>
                <c:pt idx="2">
                  <c:v>3095250</c:v>
                </c:pt>
                <c:pt idx="3">
                  <c:v>14590250</c:v>
                </c:pt>
                <c:pt idx="4">
                  <c:v>3003500</c:v>
                </c:pt>
                <c:pt idx="5">
                  <c:v>317000</c:v>
                </c:pt>
              </c:numCache>
            </c:numRef>
          </c:val>
          <c:extLst>
            <c:ext xmlns:c16="http://schemas.microsoft.com/office/drawing/2014/chart" uri="{C3380CC4-5D6E-409C-BE32-E72D297353CC}">
              <c16:uniqueId val="{0000000C-5EA1-4D27-A1FF-775B80161C73}"/>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2769085430909322"/>
          <c:y val="5.9301704093635693E-2"/>
          <c:w val="0.36158999559329386"/>
          <c:h val="0.88139631444922417"/>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2">
                  <a:lumMod val="60000"/>
                  <a:lumOff val="4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DC7-4D0B-9D9C-F83BBC589BE0}"/>
              </c:ext>
            </c:extLst>
          </c:dPt>
          <c:dPt>
            <c:idx val="1"/>
            <c:bubble3D val="0"/>
            <c:spPr>
              <a:solidFill>
                <a:srgbClr val="FFFF99"/>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DC7-4D0B-9D9C-F83BBC589BE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sr-Latn-R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List1!$C$3:$D$3</c:f>
              <c:strCache>
                <c:ptCount val="2"/>
                <c:pt idx="0">
                  <c:v>GRAD</c:v>
                </c:pt>
                <c:pt idx="1">
                  <c:v>PRORAČUNSKI KORISNICI</c:v>
                </c:pt>
              </c:strCache>
            </c:strRef>
          </c:cat>
          <c:val>
            <c:numRef>
              <c:f>List1!$C$4:$D$4</c:f>
              <c:numCache>
                <c:formatCode>General</c:formatCode>
                <c:ptCount val="2"/>
                <c:pt idx="0">
                  <c:v>58426150</c:v>
                </c:pt>
                <c:pt idx="1">
                  <c:v>55960250</c:v>
                </c:pt>
              </c:numCache>
            </c:numRef>
          </c:val>
          <c:extLst>
            <c:ext xmlns:c16="http://schemas.microsoft.com/office/drawing/2014/chart" uri="{C3380CC4-5D6E-409C-BE32-E72D297353CC}">
              <c16:uniqueId val="{00000004-CDC7-4D0B-9D9C-F83BBC589BE0}"/>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List3!$C$2</c:f>
              <c:strCache>
                <c:ptCount val="1"/>
                <c:pt idx="0">
                  <c:v>117.147.500,00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List3!$C$3:$C$9</c:f>
            </c:numRef>
          </c:val>
          <c:extLst>
            <c:ext xmlns:c16="http://schemas.microsoft.com/office/drawing/2014/chart" uri="{C3380CC4-5D6E-409C-BE32-E72D297353CC}">
              <c16:uniqueId val="{00000000-BDF6-452A-B1EA-12BB1B23AC6C}"/>
            </c:ext>
          </c:extLst>
        </c:ser>
        <c:ser>
          <c:idx val="1"/>
          <c:order val="1"/>
          <c:tx>
            <c:strRef>
              <c:f>List3!$D$2</c:f>
              <c:strCache>
                <c:ptCount val="1"/>
                <c:pt idx="0">
                  <c:v>GRAD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List3!$D$3:$D$9</c:f>
              <c:numCache>
                <c:formatCode>[$-1041A]#,##0.00;\-\ #,##0.00</c:formatCode>
                <c:ptCount val="7"/>
                <c:pt idx="0">
                  <c:v>12827550</c:v>
                </c:pt>
                <c:pt idx="1">
                  <c:v>21754400</c:v>
                </c:pt>
                <c:pt idx="2">
                  <c:v>1057150</c:v>
                </c:pt>
                <c:pt idx="3">
                  <c:v>3600000</c:v>
                </c:pt>
                <c:pt idx="4">
                  <c:v>1662450</c:v>
                </c:pt>
                <c:pt idx="5">
                  <c:v>3455000</c:v>
                </c:pt>
                <c:pt idx="6">
                  <c:v>14069600</c:v>
                </c:pt>
              </c:numCache>
            </c:numRef>
          </c:val>
          <c:extLst>
            <c:ext xmlns:c16="http://schemas.microsoft.com/office/drawing/2014/chart" uri="{C3380CC4-5D6E-409C-BE32-E72D297353CC}">
              <c16:uniqueId val="{00000001-BDF6-452A-B1EA-12BB1B23AC6C}"/>
            </c:ext>
          </c:extLst>
        </c:ser>
        <c:ser>
          <c:idx val="2"/>
          <c:order val="2"/>
          <c:tx>
            <c:strRef>
              <c:f>List3!$E$2</c:f>
              <c:strCache>
                <c:ptCount val="1"/>
                <c:pt idx="0">
                  <c:v>PRORAČUNSKI KORISNICI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List3!$E$3:$E$9</c:f>
              <c:numCache>
                <c:formatCode>#,##0.00</c:formatCode>
                <c:ptCount val="7"/>
                <c:pt idx="0">
                  <c:v>45241837</c:v>
                </c:pt>
                <c:pt idx="1">
                  <c:v>10457313</c:v>
                </c:pt>
                <c:pt idx="2">
                  <c:v>64100</c:v>
                </c:pt>
                <c:pt idx="3">
                  <c:v>0</c:v>
                </c:pt>
                <c:pt idx="4">
                  <c:v>134500</c:v>
                </c:pt>
                <c:pt idx="5">
                  <c:v>11500</c:v>
                </c:pt>
                <c:pt idx="6">
                  <c:v>51000</c:v>
                </c:pt>
              </c:numCache>
            </c:numRef>
          </c:val>
          <c:extLst>
            <c:ext xmlns:c16="http://schemas.microsoft.com/office/drawing/2014/chart" uri="{C3380CC4-5D6E-409C-BE32-E72D297353CC}">
              <c16:uniqueId val="{00000002-BDF6-452A-B1EA-12BB1B23AC6C}"/>
            </c:ext>
          </c:extLst>
        </c:ser>
        <c:dLbls>
          <c:dLblPos val="inEnd"/>
          <c:showLegendKey val="0"/>
          <c:showVal val="1"/>
          <c:showCatName val="0"/>
          <c:showSerName val="0"/>
          <c:showPercent val="0"/>
          <c:showBubbleSize val="0"/>
        </c:dLbls>
        <c:gapWidth val="247"/>
        <c:overlap val="-58"/>
        <c:axId val="262329560"/>
        <c:axId val="262329952"/>
      </c:barChart>
      <c:catAx>
        <c:axId val="26232956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262329952"/>
        <c:crosses val="autoZero"/>
        <c:auto val="1"/>
        <c:lblAlgn val="ctr"/>
        <c:lblOffset val="100"/>
        <c:noMultiLvlLbl val="0"/>
      </c:catAx>
      <c:valAx>
        <c:axId val="262329952"/>
        <c:scaling>
          <c:orientation val="minMax"/>
        </c:scaling>
        <c:delete val="0"/>
        <c:axPos val="b"/>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262329560"/>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6FBB-4C11-894D-5088C3978A83}"/>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6FBB-4C11-894D-5088C3978A83}"/>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6FBB-4C11-894D-5088C3978A83}"/>
              </c:ext>
            </c:extLst>
          </c:dPt>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fld id="{FC3CE98E-ACBC-4B68-A9CC-CB7FDC51AE9B}" type="CATEGORYNAME">
                      <a:rPr lang="en-US" smtClean="0"/>
                      <a:pPr>
                        <a:defRPr/>
                      </a:pPr>
                      <a:t>[NAZIV KATEGORIJE]</a:t>
                    </a:fld>
                    <a:r>
                      <a:rPr lang="en-US" dirty="0"/>
                      <a:t>;</a:t>
                    </a:r>
                  </a:p>
                  <a:p>
                    <a:pPr>
                      <a:defRPr/>
                    </a:pPr>
                    <a:fld id="{62EF0153-762E-44F8-AF77-5B700DD23CA6}" type="VALUE">
                      <a:rPr lang="en-US" smtClean="0"/>
                      <a:pPr>
                        <a:defRPr/>
                      </a:pPr>
                      <a:t>[VRIJEDNOST]</a:t>
                    </a:fld>
                    <a:r>
                      <a:rPr lang="en-US" baseline="0" dirty="0"/>
                      <a:t>; </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FBB-4C11-894D-5088C3978A83}"/>
                </c:ext>
              </c:extLst>
            </c:dLbl>
            <c:dLbl>
              <c:idx val="1"/>
              <c:layout>
                <c:manualLayout>
                  <c:x val="0"/>
                  <c:y val="5.0926108194808979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fld id="{48DFF603-7A45-4E9A-A454-97C4891CBDE1}" type="CATEGORYNAME">
                      <a:rPr lang="en-US" smtClean="0"/>
                      <a:pPr>
                        <a:defRPr/>
                      </a:pPr>
                      <a:t>[NAZIV KATEGORIJE]</a:t>
                    </a:fld>
                    <a:r>
                      <a:rPr lang="en-US" baseline="0" dirty="0"/>
                      <a:t>;</a:t>
                    </a:r>
                  </a:p>
                  <a:p>
                    <a:pPr>
                      <a:defRPr/>
                    </a:pPr>
                    <a:fld id="{D8B887BE-ABBF-451D-9E36-7551CAB47B4E}" type="VALUE">
                      <a:rPr lang="en-US" baseline="0" smtClean="0"/>
                      <a:pPr>
                        <a:defRPr/>
                      </a:pPr>
                      <a:t>[VRIJEDNOST]</a:t>
                    </a:fld>
                    <a:endParaRPr lang="en-US" baseline="0" dirty="0"/>
                  </a:p>
                  <a:p>
                    <a:pPr>
                      <a:defRPr/>
                    </a:pPr>
                    <a:endParaRPr lang="hr-H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extLst>
                <c:ext xmlns:c15="http://schemas.microsoft.com/office/drawing/2012/chart" uri="{CE6537A1-D6FC-4f65-9D91-7224C49458BB}">
                  <c15:layout>
                    <c:manualLayout>
                      <c:w val="0.17"/>
                      <c:h val="0.33761592300962373"/>
                    </c:manualLayout>
                  </c15:layout>
                  <c15:dlblFieldTable/>
                  <c15:showDataLabelsRange val="0"/>
                </c:ext>
                <c:ext xmlns:c16="http://schemas.microsoft.com/office/drawing/2014/chart" uri="{C3380CC4-5D6E-409C-BE32-E72D297353CC}">
                  <c16:uniqueId val="{00000003-6FBB-4C11-894D-5088C3978A83}"/>
                </c:ext>
              </c:extLst>
            </c:dLbl>
            <c:dLbl>
              <c:idx val="2"/>
              <c:tx>
                <c:rich>
                  <a:bodyPr/>
                  <a:lstStyle/>
                  <a:p>
                    <a:fld id="{CFA8C382-13E2-4C5B-822A-89AA935CB0A6}" type="CATEGORYNAME">
                      <a:rPr lang="pl-PL"/>
                      <a:pPr/>
                      <a:t>[NAZIV KATEGORIJE]</a:t>
                    </a:fld>
                    <a:r>
                      <a:rPr lang="pl-PL" baseline="0" dirty="0"/>
                      <a:t>; </a:t>
                    </a:r>
                  </a:p>
                  <a:p>
                    <a:fld id="{738774B4-C6D7-4552-A736-263ED8D6E361}" type="VALUE">
                      <a:rPr lang="pl-PL" baseline="0" smtClean="0"/>
                      <a:pPr/>
                      <a:t>[VRIJEDNOST]</a:t>
                    </a:fld>
                    <a:endParaRPr lang="hr-H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BB-4C11-894D-5088C3978A8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List1!$B$11:$B$13</c:f>
              <c:strCache>
                <c:ptCount val="3"/>
                <c:pt idx="0">
                  <c:v>Rashodi za nabavu neproizvedene dugotrajne imovine</c:v>
                </c:pt>
                <c:pt idx="1">
                  <c:v>Rashodi za nabavu proizvedene dugotrajne imovine</c:v>
                </c:pt>
                <c:pt idx="2">
                  <c:v>Rashodi za dodatna ulaganja na nefinancijskoj imovini</c:v>
                </c:pt>
              </c:strCache>
            </c:strRef>
          </c:cat>
          <c:val>
            <c:numRef>
              <c:f>List1!$C$11:$C$13</c:f>
              <c:numCache>
                <c:formatCode>#,##0.00</c:formatCode>
                <c:ptCount val="3"/>
                <c:pt idx="0">
                  <c:v>52000</c:v>
                </c:pt>
                <c:pt idx="1">
                  <c:v>38571250</c:v>
                </c:pt>
                <c:pt idx="2">
                  <c:v>38430350</c:v>
                </c:pt>
              </c:numCache>
            </c:numRef>
          </c:val>
          <c:extLst>
            <c:ext xmlns:c16="http://schemas.microsoft.com/office/drawing/2014/chart" uri="{C3380CC4-5D6E-409C-BE32-E72D297353CC}">
              <c16:uniqueId val="{00000006-6FBB-4C11-894D-5088C3978A83}"/>
            </c:ext>
          </c:extLst>
        </c:ser>
        <c:dLbls>
          <c:showLegendKey val="0"/>
          <c:showVal val="1"/>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24530388454068"/>
          <c:y val="4.6776459085665877E-2"/>
          <c:w val="0.75626828664696311"/>
          <c:h val="0.85719049938976311"/>
        </c:manualLayout>
      </c:layout>
      <c:barChart>
        <c:barDir val="bar"/>
        <c:grouping val="clustered"/>
        <c:varyColors val="0"/>
        <c:ser>
          <c:idx val="0"/>
          <c:order val="0"/>
          <c:spPr>
            <a:solidFill>
              <a:schemeClr val="accent1"/>
            </a:solidFill>
            <a:ln>
              <a:noFill/>
            </a:ln>
            <a:effectLst/>
          </c:spPr>
          <c:invertIfNegative val="0"/>
          <c:cat>
            <c:strRef>
              <c:f>Sheet2!$B$5:$B$14</c:f>
              <c:strCache>
                <c:ptCount val="10"/>
                <c:pt idx="0">
                  <c:v>Opće javne usluge</c:v>
                </c:pt>
                <c:pt idx="1">
                  <c:v>Obrana</c:v>
                </c:pt>
                <c:pt idx="2">
                  <c:v>Javni red i sigurnost</c:v>
                </c:pt>
                <c:pt idx="3">
                  <c:v>Ekonomski poslovi</c:v>
                </c:pt>
                <c:pt idx="4">
                  <c:v>Zaštita okoliša</c:v>
                </c:pt>
                <c:pt idx="5">
                  <c:v>Usluge unapređenja stanovanja i zajednice</c:v>
                </c:pt>
                <c:pt idx="6">
                  <c:v>Zdravstvo</c:v>
                </c:pt>
                <c:pt idx="7">
                  <c:v>Rekreacija, kultura i religija</c:v>
                </c:pt>
                <c:pt idx="8">
                  <c:v>Obrazovanje</c:v>
                </c:pt>
                <c:pt idx="9">
                  <c:v>Socijalna zaštita</c:v>
                </c:pt>
              </c:strCache>
            </c:strRef>
          </c:cat>
          <c:val>
            <c:numRef>
              <c:f>Sheet2!$C$5:$C$14</c:f>
              <c:numCache>
                <c:formatCode>[$-1041A]#,##0.00;\-\ #,##0.00</c:formatCode>
                <c:ptCount val="10"/>
                <c:pt idx="0">
                  <c:v>14535000</c:v>
                </c:pt>
                <c:pt idx="1">
                  <c:v>70000</c:v>
                </c:pt>
                <c:pt idx="2">
                  <c:v>4690800</c:v>
                </c:pt>
                <c:pt idx="3">
                  <c:v>22336350</c:v>
                </c:pt>
                <c:pt idx="4">
                  <c:v>5816000</c:v>
                </c:pt>
                <c:pt idx="5">
                  <c:v>21569600</c:v>
                </c:pt>
                <c:pt idx="6">
                  <c:v>1761000</c:v>
                </c:pt>
                <c:pt idx="7">
                  <c:v>44645950</c:v>
                </c:pt>
                <c:pt idx="8">
                  <c:v>66800400</c:v>
                </c:pt>
                <c:pt idx="9">
                  <c:v>9214900</c:v>
                </c:pt>
              </c:numCache>
            </c:numRef>
          </c:val>
          <c:extLst>
            <c:ext xmlns:c16="http://schemas.microsoft.com/office/drawing/2014/chart" uri="{C3380CC4-5D6E-409C-BE32-E72D297353CC}">
              <c16:uniqueId val="{00000000-D783-437C-BC4B-D56EAEA39DC4}"/>
            </c:ext>
          </c:extLst>
        </c:ser>
        <c:dLbls>
          <c:showLegendKey val="0"/>
          <c:showVal val="0"/>
          <c:showCatName val="0"/>
          <c:showSerName val="0"/>
          <c:showPercent val="0"/>
          <c:showBubbleSize val="0"/>
        </c:dLbls>
        <c:gapWidth val="247"/>
        <c:axId val="262331128"/>
        <c:axId val="262331520"/>
      </c:barChart>
      <c:catAx>
        <c:axId val="26233112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262331520"/>
        <c:crosses val="autoZero"/>
        <c:auto val="1"/>
        <c:lblAlgn val="ctr"/>
        <c:lblOffset val="100"/>
        <c:noMultiLvlLbl val="0"/>
      </c:catAx>
      <c:valAx>
        <c:axId val="262331520"/>
        <c:scaling>
          <c:orientation val="minMax"/>
        </c:scaling>
        <c:delete val="0"/>
        <c:axPos val="b"/>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26233112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List3!$B$2</c:f>
              <c:strCache>
                <c:ptCount val="1"/>
                <c:pt idx="0">
                  <c:v>OPĆI PRIHODI I PRIMICI</c:v>
                </c:pt>
              </c:strCache>
            </c:strRef>
          </c:tx>
          <c:spPr>
            <a:solidFill>
              <a:schemeClr val="accent1"/>
            </a:solidFill>
            <a:ln>
              <a:noFill/>
            </a:ln>
            <a:effectLst/>
          </c:spPr>
          <c:invertIfNegative val="0"/>
          <c:cat>
            <c:strRef>
              <c:f>List3!$C$1:$E$1</c:f>
              <c:strCache>
                <c:ptCount val="2"/>
                <c:pt idx="0">
                  <c:v>GRAD</c:v>
                </c:pt>
                <c:pt idx="1">
                  <c:v>PRORAČUNSKI KORISNIK</c:v>
                </c:pt>
              </c:strCache>
            </c:strRef>
          </c:cat>
          <c:val>
            <c:numRef>
              <c:f>List3!$C$2:$E$2</c:f>
              <c:numCache>
                <c:formatCode>#,##0.00_ ;\-#,##0.00\ </c:formatCode>
                <c:ptCount val="2"/>
                <c:pt idx="0" formatCode="[$-1041A]#,##0.00;\-\ #,##0.00">
                  <c:v>52087150</c:v>
                </c:pt>
                <c:pt idx="1">
                  <c:v>22423350</c:v>
                </c:pt>
              </c:numCache>
            </c:numRef>
          </c:val>
          <c:extLst>
            <c:ext xmlns:c16="http://schemas.microsoft.com/office/drawing/2014/chart" uri="{C3380CC4-5D6E-409C-BE32-E72D297353CC}">
              <c16:uniqueId val="{00000000-43CA-4036-BDB5-FD95394061CB}"/>
            </c:ext>
          </c:extLst>
        </c:ser>
        <c:ser>
          <c:idx val="1"/>
          <c:order val="1"/>
          <c:tx>
            <c:strRef>
              <c:f>List3!$B$3</c:f>
              <c:strCache>
                <c:ptCount val="1"/>
                <c:pt idx="0">
                  <c:v>VLASTITI PRIHODI</c:v>
                </c:pt>
              </c:strCache>
            </c:strRef>
          </c:tx>
          <c:spPr>
            <a:solidFill>
              <a:schemeClr val="accent2"/>
            </a:solidFill>
            <a:ln>
              <a:noFill/>
            </a:ln>
            <a:effectLst/>
          </c:spPr>
          <c:invertIfNegative val="0"/>
          <c:cat>
            <c:strRef>
              <c:f>List3!$C$1:$E$1</c:f>
              <c:strCache>
                <c:ptCount val="2"/>
                <c:pt idx="0">
                  <c:v>GRAD</c:v>
                </c:pt>
                <c:pt idx="1">
                  <c:v>PRORAČUNSKI KORISNIK</c:v>
                </c:pt>
              </c:strCache>
            </c:strRef>
          </c:cat>
          <c:val>
            <c:numRef>
              <c:f>List3!$C$3:$E$3</c:f>
              <c:numCache>
                <c:formatCode>#,##0.00_ ;\-#,##0.00\ </c:formatCode>
                <c:ptCount val="2"/>
                <c:pt idx="1">
                  <c:v>448200</c:v>
                </c:pt>
              </c:numCache>
            </c:numRef>
          </c:val>
          <c:extLst>
            <c:ext xmlns:c16="http://schemas.microsoft.com/office/drawing/2014/chart" uri="{C3380CC4-5D6E-409C-BE32-E72D297353CC}">
              <c16:uniqueId val="{00000001-43CA-4036-BDB5-FD95394061CB}"/>
            </c:ext>
          </c:extLst>
        </c:ser>
        <c:ser>
          <c:idx val="3"/>
          <c:order val="3"/>
          <c:tx>
            <c:strRef>
              <c:f>List3!$B$5</c:f>
              <c:strCache>
                <c:ptCount val="1"/>
                <c:pt idx="0">
                  <c:v>POMOĆI</c:v>
                </c:pt>
              </c:strCache>
            </c:strRef>
          </c:tx>
          <c:spPr>
            <a:solidFill>
              <a:schemeClr val="accent4"/>
            </a:solidFill>
            <a:ln>
              <a:noFill/>
            </a:ln>
            <a:effectLst/>
          </c:spPr>
          <c:invertIfNegative val="0"/>
          <c:cat>
            <c:strRef>
              <c:f>List3!$C$1:$E$1</c:f>
              <c:strCache>
                <c:ptCount val="2"/>
                <c:pt idx="0">
                  <c:v>GRAD</c:v>
                </c:pt>
                <c:pt idx="1">
                  <c:v>PRORAČUNSKI KORISNIK</c:v>
                </c:pt>
              </c:strCache>
            </c:strRef>
          </c:cat>
          <c:val>
            <c:numRef>
              <c:f>List3!$C$5:$E$5</c:f>
              <c:numCache>
                <c:formatCode>#,##0.00_ ;\-#,##0.00\ </c:formatCode>
                <c:ptCount val="2"/>
                <c:pt idx="0" formatCode="[$-1041A]#,##0.00;\-\ #,##0.00">
                  <c:v>68498450</c:v>
                </c:pt>
                <c:pt idx="1">
                  <c:v>31700900</c:v>
                </c:pt>
              </c:numCache>
            </c:numRef>
          </c:val>
          <c:extLst>
            <c:ext xmlns:c16="http://schemas.microsoft.com/office/drawing/2014/chart" uri="{C3380CC4-5D6E-409C-BE32-E72D297353CC}">
              <c16:uniqueId val="{00000002-43CA-4036-BDB5-FD95394061CB}"/>
            </c:ext>
          </c:extLst>
        </c:ser>
        <c:ser>
          <c:idx val="4"/>
          <c:order val="4"/>
          <c:tx>
            <c:strRef>
              <c:f>List3!$B$6</c:f>
              <c:strCache>
                <c:ptCount val="1"/>
                <c:pt idx="0">
                  <c:v>DONACIJE</c:v>
                </c:pt>
              </c:strCache>
            </c:strRef>
          </c:tx>
          <c:spPr>
            <a:solidFill>
              <a:schemeClr val="accent5"/>
            </a:solidFill>
            <a:ln>
              <a:noFill/>
            </a:ln>
            <a:effectLst/>
          </c:spPr>
          <c:invertIfNegative val="0"/>
          <c:cat>
            <c:strRef>
              <c:f>List3!$C$1:$E$1</c:f>
              <c:strCache>
                <c:ptCount val="2"/>
                <c:pt idx="0">
                  <c:v>GRAD</c:v>
                </c:pt>
                <c:pt idx="1">
                  <c:v>PRORAČUNSKI KORISNIK</c:v>
                </c:pt>
              </c:strCache>
            </c:strRef>
          </c:cat>
          <c:val>
            <c:numRef>
              <c:f>List3!$C$6:$E$6</c:f>
              <c:numCache>
                <c:formatCode>#,##0.00_ ;\-#,##0.00\ </c:formatCode>
                <c:ptCount val="2"/>
                <c:pt idx="0" formatCode="[$-1041A]#,##0.00;\-\ #,##0.00">
                  <c:v>1583100</c:v>
                </c:pt>
                <c:pt idx="1">
                  <c:v>308400</c:v>
                </c:pt>
              </c:numCache>
            </c:numRef>
          </c:val>
          <c:extLst>
            <c:ext xmlns:c16="http://schemas.microsoft.com/office/drawing/2014/chart" uri="{C3380CC4-5D6E-409C-BE32-E72D297353CC}">
              <c16:uniqueId val="{00000003-43CA-4036-BDB5-FD95394061CB}"/>
            </c:ext>
          </c:extLst>
        </c:ser>
        <c:ser>
          <c:idx val="5"/>
          <c:order val="5"/>
          <c:tx>
            <c:strRef>
              <c:f>List3!$B$7</c:f>
              <c:strCache>
                <c:ptCount val="1"/>
                <c:pt idx="0">
                  <c:v>PRIHOD OD PRODAJE NEFINANCIJSKE IMOVINE</c:v>
                </c:pt>
              </c:strCache>
            </c:strRef>
          </c:tx>
          <c:spPr>
            <a:solidFill>
              <a:schemeClr val="accent6"/>
            </a:solidFill>
            <a:ln>
              <a:noFill/>
            </a:ln>
            <a:effectLst/>
          </c:spPr>
          <c:invertIfNegative val="0"/>
          <c:cat>
            <c:strRef>
              <c:f>List3!$C$1:$E$1</c:f>
              <c:strCache>
                <c:ptCount val="2"/>
                <c:pt idx="0">
                  <c:v>GRAD</c:v>
                </c:pt>
                <c:pt idx="1">
                  <c:v>PRORAČUNSKI KORISNIK</c:v>
                </c:pt>
              </c:strCache>
            </c:strRef>
          </c:cat>
          <c:val>
            <c:numRef>
              <c:f>List3!$C$7:$E$7</c:f>
              <c:numCache>
                <c:formatCode>#,##0.00_ ;\-#,##0.00\ </c:formatCode>
                <c:ptCount val="2"/>
                <c:pt idx="0" formatCode="[$-1041A]#,##0.00;\-\ #,##0.00">
                  <c:v>1870000</c:v>
                </c:pt>
                <c:pt idx="1">
                  <c:v>20000</c:v>
                </c:pt>
              </c:numCache>
            </c:numRef>
          </c:val>
          <c:extLst>
            <c:ext xmlns:c16="http://schemas.microsoft.com/office/drawing/2014/chart" uri="{C3380CC4-5D6E-409C-BE32-E72D297353CC}">
              <c16:uniqueId val="{00000004-43CA-4036-BDB5-FD95394061CB}"/>
            </c:ext>
          </c:extLst>
        </c:ser>
        <c:ser>
          <c:idx val="6"/>
          <c:order val="6"/>
          <c:tx>
            <c:strRef>
              <c:f>List3!$B$8</c:f>
              <c:strCache>
                <c:ptCount val="1"/>
              </c:strCache>
            </c:strRef>
          </c:tx>
          <c:spPr>
            <a:solidFill>
              <a:schemeClr val="accent1">
                <a:lumMod val="60000"/>
              </a:schemeClr>
            </a:solidFill>
            <a:ln>
              <a:noFill/>
            </a:ln>
            <a:effectLst/>
          </c:spPr>
          <c:invertIfNegative val="0"/>
          <c:cat>
            <c:strRef>
              <c:f>List3!$C$1:$E$1</c:f>
              <c:strCache>
                <c:ptCount val="2"/>
                <c:pt idx="0">
                  <c:v>GRAD</c:v>
                </c:pt>
                <c:pt idx="1">
                  <c:v>PRORAČUNSKI KORISNIK</c:v>
                </c:pt>
              </c:strCache>
            </c:strRef>
          </c:cat>
          <c:val>
            <c:numRef>
              <c:f>List3!$C$8:$E$8</c:f>
              <c:numCache>
                <c:formatCode>General</c:formatCode>
                <c:ptCount val="2"/>
              </c:numCache>
            </c:numRef>
          </c:val>
          <c:extLst>
            <c:ext xmlns:c16="http://schemas.microsoft.com/office/drawing/2014/chart" uri="{C3380CC4-5D6E-409C-BE32-E72D297353CC}">
              <c16:uniqueId val="{00000005-43CA-4036-BDB5-FD95394061CB}"/>
            </c:ext>
          </c:extLst>
        </c:ser>
        <c:ser>
          <c:idx val="2"/>
          <c:order val="2"/>
          <c:tx>
            <c:strRef>
              <c:f>List3!$B$4</c:f>
              <c:strCache>
                <c:ptCount val="1"/>
                <c:pt idx="0">
                  <c:v>PRIHODI ZA POSEBNE NAMJENE</c:v>
                </c:pt>
              </c:strCache>
            </c:strRef>
          </c:tx>
          <c:spPr>
            <a:solidFill>
              <a:schemeClr val="accent3"/>
            </a:solidFill>
            <a:ln>
              <a:noFill/>
            </a:ln>
            <a:effectLst/>
          </c:spPr>
          <c:invertIfNegative val="0"/>
          <c:cat>
            <c:strRef>
              <c:f>List3!$C$1:$E$1</c:f>
              <c:strCache>
                <c:ptCount val="2"/>
                <c:pt idx="0">
                  <c:v>GRAD</c:v>
                </c:pt>
                <c:pt idx="1">
                  <c:v>PRORAČUNSKI KORISNIK</c:v>
                </c:pt>
              </c:strCache>
            </c:strRef>
          </c:cat>
          <c:val>
            <c:numRef>
              <c:f>List3!$C$4:$E$4</c:f>
              <c:numCache>
                <c:formatCode>#,##0.00_ ;\-#,##0.00\ </c:formatCode>
                <c:ptCount val="2"/>
                <c:pt idx="0" formatCode="[$-1041A]#,##0.00;\-\ #,##0.00">
                  <c:v>12260000</c:v>
                </c:pt>
                <c:pt idx="1">
                  <c:v>3365450</c:v>
                </c:pt>
              </c:numCache>
            </c:numRef>
          </c:val>
          <c:extLst>
            <c:ext xmlns:c16="http://schemas.microsoft.com/office/drawing/2014/chart" uri="{C3380CC4-5D6E-409C-BE32-E72D297353CC}">
              <c16:uniqueId val="{00000006-43CA-4036-BDB5-FD95394061CB}"/>
            </c:ext>
          </c:extLst>
        </c:ser>
        <c:dLbls>
          <c:showLegendKey val="0"/>
          <c:showVal val="0"/>
          <c:showCatName val="0"/>
          <c:showSerName val="0"/>
          <c:showPercent val="0"/>
          <c:showBubbleSize val="0"/>
        </c:dLbls>
        <c:gapWidth val="267"/>
        <c:overlap val="-43"/>
        <c:axId val="262332304"/>
        <c:axId val="262332696"/>
      </c:barChart>
      <c:catAx>
        <c:axId val="26233230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262332696"/>
        <c:crosses val="autoZero"/>
        <c:auto val="1"/>
        <c:lblAlgn val="ctr"/>
        <c:lblOffset val="100"/>
        <c:noMultiLvlLbl val="0"/>
      </c:catAx>
      <c:valAx>
        <c:axId val="262332696"/>
        <c:scaling>
          <c:orientation val="minMax"/>
        </c:scaling>
        <c:delete val="0"/>
        <c:axPos val="l"/>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262332304"/>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F3C4C-3810-4FB0-A7BA-E22561A25CE1}" type="doc">
      <dgm:prSet loTypeId="urn:microsoft.com/office/officeart/2005/8/layout/orgChart1" loCatId="hierarchy" qsTypeId="urn:microsoft.com/office/officeart/2005/8/quickstyle/3d3" qsCatId="3D" csTypeId="urn:microsoft.com/office/officeart/2005/8/colors/accent1_2" csCatId="accent1" phldr="1"/>
      <dgm:spPr/>
    </dgm:pt>
    <dgm:pt modelId="{CA490A1C-D7D1-49B3-B975-51091740FFD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PRORAČUN</a:t>
          </a:r>
          <a:endParaRPr kumimoji="0" lang="sr-Latn-RS" altLang="sr-Latn-RS" b="0" i="0" u="none" strike="noStrike" cap="none" normalizeH="0" baseline="0" dirty="0">
            <a:ln/>
            <a:effectLst/>
            <a:latin typeface="Arial" panose="020B0604020202020204" pitchFamily="34" charset="0"/>
          </a:endParaRPr>
        </a:p>
      </dgm:t>
    </dgm:pt>
    <dgm:pt modelId="{145C62F4-90F1-4AD2-8F64-BA380EADCCDA}" type="parTrans" cxnId="{9BF3AF26-3D89-4A36-B55C-D3287B31FBB2}">
      <dgm:prSet/>
      <dgm:spPr/>
      <dgm:t>
        <a:bodyPr/>
        <a:lstStyle/>
        <a:p>
          <a:endParaRPr lang="hr-HR"/>
        </a:p>
      </dgm:t>
    </dgm:pt>
    <dgm:pt modelId="{9397F301-BD01-42B5-91EC-C95E4800C4B5}" type="sibTrans" cxnId="{9BF3AF26-3D89-4A36-B55C-D3287B31FBB2}">
      <dgm:prSet/>
      <dgm:spPr/>
      <dgm:t>
        <a:bodyPr/>
        <a:lstStyle/>
        <a:p>
          <a:endParaRPr lang="hr-HR"/>
        </a:p>
      </dgm:t>
    </dgm:pt>
    <dgm:pt modelId="{A3D02A9C-461A-48D4-BF59-216841C1065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OPĆI DIO</a:t>
          </a:r>
          <a:endParaRPr kumimoji="0" lang="sr-Latn-RS" altLang="sr-Latn-RS" b="0" i="0" u="none" strike="noStrike" cap="none" normalizeH="0" baseline="0">
            <a:ln/>
            <a:effectLst/>
            <a:latin typeface="Arial" panose="020B0604020202020204" pitchFamily="34" charset="0"/>
          </a:endParaRPr>
        </a:p>
      </dgm:t>
    </dgm:pt>
    <dgm:pt modelId="{32A83E53-894D-45DE-956D-94DBB14AD998}" type="parTrans" cxnId="{1C88FF21-F576-4E8B-BA0F-1C551323BF26}">
      <dgm:prSet/>
      <dgm:spPr/>
      <dgm:t>
        <a:bodyPr/>
        <a:lstStyle/>
        <a:p>
          <a:endParaRPr lang="hr-HR"/>
        </a:p>
      </dgm:t>
    </dgm:pt>
    <dgm:pt modelId="{58412E9C-E442-4A0E-BDDE-B9BFA77B4116}" type="sibTrans" cxnId="{1C88FF21-F576-4E8B-BA0F-1C551323BF26}">
      <dgm:prSet/>
      <dgm:spPr/>
      <dgm:t>
        <a:bodyPr/>
        <a:lstStyle/>
        <a:p>
          <a:endParaRPr lang="hr-HR"/>
        </a:p>
      </dgm:t>
    </dgm:pt>
    <dgm:pt modelId="{7710E707-0063-46D0-ADFB-6DF0190E7C25}">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PRIHODA I RASHODA</a:t>
          </a:r>
          <a:endParaRPr kumimoji="0" lang="sr-Latn-RS" altLang="sr-Latn-RS" b="0" i="0" u="none" strike="noStrike" cap="none" normalizeH="0" baseline="0" dirty="0">
            <a:ln/>
            <a:effectLst/>
            <a:latin typeface="Arial" panose="020B0604020202020204" pitchFamily="34" charset="0"/>
          </a:endParaRPr>
        </a:p>
      </dgm:t>
    </dgm:pt>
    <dgm:pt modelId="{FD6264F2-8841-4CE1-9728-21F50C3BC794}" type="parTrans" cxnId="{A02CF9D4-AD71-415E-A752-F2E8D1048FE3}">
      <dgm:prSet/>
      <dgm:spPr/>
      <dgm:t>
        <a:bodyPr/>
        <a:lstStyle/>
        <a:p>
          <a:endParaRPr lang="hr-HR"/>
        </a:p>
      </dgm:t>
    </dgm:pt>
    <dgm:pt modelId="{B6FDA8A1-5436-41A6-AFEE-66E174EAAF5E}" type="sibTrans" cxnId="{A02CF9D4-AD71-415E-A752-F2E8D1048FE3}">
      <dgm:prSet/>
      <dgm:spPr/>
      <dgm:t>
        <a:bodyPr/>
        <a:lstStyle/>
        <a:p>
          <a:endParaRPr lang="hr-HR"/>
        </a:p>
      </dgm:t>
    </dgm:pt>
    <dgm:pt modelId="{19005BCD-3824-434A-8ACB-8B0370E5D7C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PRIHODI</a:t>
          </a:r>
          <a:endParaRPr kumimoji="0" lang="sr-Latn-RS" altLang="sr-Latn-RS" b="0" i="0" u="none" strike="noStrike" cap="none" normalizeH="0" baseline="0">
            <a:ln/>
            <a:effectLst/>
            <a:latin typeface="Arial" panose="020B0604020202020204" pitchFamily="34" charset="0"/>
          </a:endParaRPr>
        </a:p>
      </dgm:t>
    </dgm:pt>
    <dgm:pt modelId="{DE484409-B7B8-4766-8B92-DAA81ED8B2EB}" type="parTrans" cxnId="{9AFD1465-7533-4A17-A53D-53977A2CC58D}">
      <dgm:prSet/>
      <dgm:spPr/>
      <dgm:t>
        <a:bodyPr/>
        <a:lstStyle/>
        <a:p>
          <a:endParaRPr lang="hr-HR"/>
        </a:p>
      </dgm:t>
    </dgm:pt>
    <dgm:pt modelId="{73AB836B-8A7A-461B-9DF3-FB227324A7B9}" type="sibTrans" cxnId="{9AFD1465-7533-4A17-A53D-53977A2CC58D}">
      <dgm:prSet/>
      <dgm:spPr/>
      <dgm:t>
        <a:bodyPr/>
        <a:lstStyle/>
        <a:p>
          <a:endParaRPr lang="hr-HR"/>
        </a:p>
      </dgm:t>
    </dgm:pt>
    <dgm:pt modelId="{9F647A39-F2E5-45B9-8396-AD9CBBCF2EE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RASHODI</a:t>
          </a:r>
          <a:endParaRPr kumimoji="0" lang="sr-Latn-RS" altLang="sr-Latn-RS" b="0" i="0" u="none" strike="noStrike" cap="none" normalizeH="0" baseline="0" dirty="0">
            <a:ln/>
            <a:effectLst/>
          </a:endParaRPr>
        </a:p>
      </dgm:t>
    </dgm:pt>
    <dgm:pt modelId="{5A422E3B-8FCD-4C19-97B3-C8F96B3F3150}" type="parTrans" cxnId="{3710095C-7297-4D5D-AC64-2FFF63A84CBF}">
      <dgm:prSet/>
      <dgm:spPr/>
      <dgm:t>
        <a:bodyPr/>
        <a:lstStyle/>
        <a:p>
          <a:endParaRPr lang="hr-HR"/>
        </a:p>
      </dgm:t>
    </dgm:pt>
    <dgm:pt modelId="{00C99ADD-9CE2-4C3D-ACB3-A14467B10DD3}" type="sibTrans" cxnId="{3710095C-7297-4D5D-AC64-2FFF63A84CBF}">
      <dgm:prSet/>
      <dgm:spPr/>
      <dgm:t>
        <a:bodyPr/>
        <a:lstStyle/>
        <a:p>
          <a:endParaRPr lang="hr-HR"/>
        </a:p>
      </dgm:t>
    </dgm:pt>
    <dgm:pt modelId="{AD64AF3D-8CBF-4848-83B4-B6C3C8F0092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a:t>
          </a:r>
          <a:endParaRPr kumimoji="0" lang="sr-Latn-RS" altLang="sr-Latn-RS" b="0" i="0" u="none" strike="noStrike" cap="none" normalizeH="0" baseline="0" dirty="0">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FINANCIRANJA</a:t>
          </a:r>
          <a:endParaRPr kumimoji="0" lang="sr-Latn-RS" altLang="sr-Latn-RS" b="0" i="0" u="none" strike="noStrike" cap="none" normalizeH="0" baseline="0" dirty="0">
            <a:ln/>
            <a:effectLst/>
            <a:latin typeface="Arial" panose="020B0604020202020204" pitchFamily="34" charset="0"/>
          </a:endParaRPr>
        </a:p>
      </dgm:t>
    </dgm:pt>
    <dgm:pt modelId="{A97DBF41-9C07-4611-B162-FD1176BA7028}" type="parTrans" cxnId="{ADF18132-A6AA-44F3-993F-CED3BDEE1379}">
      <dgm:prSet/>
      <dgm:spPr/>
      <dgm:t>
        <a:bodyPr/>
        <a:lstStyle/>
        <a:p>
          <a:endParaRPr lang="hr-HR"/>
        </a:p>
      </dgm:t>
    </dgm:pt>
    <dgm:pt modelId="{A1DAFF47-23AE-49D4-B44B-B179FDB02920}" type="sibTrans" cxnId="{ADF18132-A6AA-44F3-993F-CED3BDEE1379}">
      <dgm:prSet/>
      <dgm:spPr/>
      <dgm:t>
        <a:bodyPr/>
        <a:lstStyle/>
        <a:p>
          <a:endParaRPr lang="hr-HR"/>
        </a:p>
      </dgm:t>
    </dgm:pt>
    <dgm:pt modelId="{D62FF7C4-127E-4E27-B96D-6DE528BB8B65}">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PRIMICI OD FINANCIJSKE IMOVINE I ZADUŽIVANJA</a:t>
          </a:r>
          <a:endParaRPr kumimoji="0" lang="sr-Latn-RS" altLang="sr-Latn-RS" b="0" i="0" u="none" strike="noStrike" cap="none" normalizeH="0" baseline="0" dirty="0">
            <a:ln/>
            <a:effectLst/>
            <a:latin typeface="Arial" panose="020B0604020202020204" pitchFamily="34" charset="0"/>
          </a:endParaRPr>
        </a:p>
      </dgm:t>
    </dgm:pt>
    <dgm:pt modelId="{C4889C25-C036-4884-9315-E2561F6B6B19}" type="parTrans" cxnId="{34075923-6E4E-4A72-A0B6-FF8BB5677665}">
      <dgm:prSet/>
      <dgm:spPr/>
      <dgm:t>
        <a:bodyPr/>
        <a:lstStyle/>
        <a:p>
          <a:endParaRPr lang="hr-HR"/>
        </a:p>
      </dgm:t>
    </dgm:pt>
    <dgm:pt modelId="{D3ABF946-7F25-4442-B7F4-57CC116F7404}" type="sibTrans" cxnId="{34075923-6E4E-4A72-A0B6-FF8BB5677665}">
      <dgm:prSet/>
      <dgm:spPr/>
      <dgm:t>
        <a:bodyPr/>
        <a:lstStyle/>
        <a:p>
          <a:endParaRPr lang="hr-HR"/>
        </a:p>
      </dgm:t>
    </dgm:pt>
    <dgm:pt modelId="{25EE01FF-0C5F-4754-BECE-9C937A2A266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IZDACI ZA FINANCIJSKU IMOVINU I OTPLATU ZAJMOVA</a:t>
          </a:r>
          <a:endParaRPr kumimoji="0" lang="sr-Latn-RS" altLang="sr-Latn-RS" b="0" i="0" u="none" strike="noStrike" cap="none" normalizeH="0" baseline="0" dirty="0">
            <a:ln/>
            <a:effectLst/>
            <a:latin typeface="Arial" panose="020B0604020202020204" pitchFamily="34" charset="0"/>
          </a:endParaRPr>
        </a:p>
      </dgm:t>
    </dgm:pt>
    <dgm:pt modelId="{94C4A86B-0525-4D8D-BD2D-F5D30784FF94}" type="parTrans" cxnId="{EA2F7C2B-4CFD-461E-9F2D-3A01F5E82614}">
      <dgm:prSet/>
      <dgm:spPr/>
      <dgm:t>
        <a:bodyPr/>
        <a:lstStyle/>
        <a:p>
          <a:endParaRPr lang="hr-HR"/>
        </a:p>
      </dgm:t>
    </dgm:pt>
    <dgm:pt modelId="{A9509715-E960-450A-AB69-96EED53EECBF}" type="sibTrans" cxnId="{EA2F7C2B-4CFD-461E-9F2D-3A01F5E82614}">
      <dgm:prSet/>
      <dgm:spPr/>
      <dgm:t>
        <a:bodyPr/>
        <a:lstStyle/>
        <a:p>
          <a:endParaRPr lang="hr-HR"/>
        </a:p>
      </dgm:t>
    </dgm:pt>
    <dgm:pt modelId="{E0D92A9D-5F18-4224-B55C-D2C2B669E39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POSEBNI DIO</a:t>
          </a:r>
          <a:endParaRPr kumimoji="0" lang="sr-Latn-RS" altLang="sr-Latn-RS" b="0" i="0" u="none" strike="noStrike" cap="none" normalizeH="0" baseline="0" dirty="0">
            <a:ln/>
            <a:effectLst/>
            <a:latin typeface="Arial" panose="020B0604020202020204" pitchFamily="34" charset="0"/>
          </a:endParaRPr>
        </a:p>
      </dgm:t>
    </dgm:pt>
    <dgm:pt modelId="{F61C10E3-935E-4EE8-9C71-0E13EB706CAE}" type="parTrans" cxnId="{EFBB264D-B6DC-4A5A-A604-DC33BDBD133E}">
      <dgm:prSet/>
      <dgm:spPr/>
      <dgm:t>
        <a:bodyPr/>
        <a:lstStyle/>
        <a:p>
          <a:endParaRPr lang="hr-HR"/>
        </a:p>
      </dgm:t>
    </dgm:pt>
    <dgm:pt modelId="{2CF8A71A-9F77-4D38-8CB3-70711404CB15}" type="sibTrans" cxnId="{EFBB264D-B6DC-4A5A-A604-DC33BDBD133E}">
      <dgm:prSet/>
      <dgm:spPr/>
      <dgm:t>
        <a:bodyPr/>
        <a:lstStyle/>
        <a:p>
          <a:endParaRPr lang="hr-HR"/>
        </a:p>
      </dgm:t>
    </dgm:pt>
    <dgm:pt modelId="{2821352C-3E52-4260-AEDE-AE7AB84503D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PLAN RASHODA I IZDATAKA</a:t>
          </a:r>
          <a:endParaRPr kumimoji="0" lang="sr-Latn-RS" altLang="sr-Latn-RS" b="0" i="0" u="none" strike="noStrike" cap="none" normalizeH="0" baseline="0" dirty="0">
            <a:ln/>
            <a:effectLst/>
            <a:latin typeface="Arial" panose="020B0604020202020204" pitchFamily="34" charset="0"/>
          </a:endParaRPr>
        </a:p>
      </dgm:t>
    </dgm:pt>
    <dgm:pt modelId="{C09F7476-F005-482E-A553-99E11511CF10}" type="parTrans" cxnId="{AC0FFA07-D1AD-4158-A9F4-0312140EC749}">
      <dgm:prSet/>
      <dgm:spPr/>
      <dgm:t>
        <a:bodyPr/>
        <a:lstStyle/>
        <a:p>
          <a:endParaRPr lang="hr-HR"/>
        </a:p>
      </dgm:t>
    </dgm:pt>
    <dgm:pt modelId="{D7B7503A-D51A-4166-8596-8E0A6317AB13}" type="sibTrans" cxnId="{AC0FFA07-D1AD-4158-A9F4-0312140EC749}">
      <dgm:prSet/>
      <dgm:spPr/>
      <dgm:t>
        <a:bodyPr/>
        <a:lstStyle/>
        <a:p>
          <a:endParaRPr lang="hr-HR"/>
        </a:p>
      </dgm:t>
    </dgm:pt>
    <dgm:pt modelId="{7C3FE42C-857C-45F2-B7CE-8ECEC46D3ED0}" type="pres">
      <dgm:prSet presAssocID="{717F3C4C-3810-4FB0-A7BA-E22561A25CE1}" presName="hierChild1" presStyleCnt="0">
        <dgm:presLayoutVars>
          <dgm:orgChart val="1"/>
          <dgm:chPref val="1"/>
          <dgm:dir/>
          <dgm:animOne val="branch"/>
          <dgm:animLvl val="lvl"/>
          <dgm:resizeHandles/>
        </dgm:presLayoutVars>
      </dgm:prSet>
      <dgm:spPr/>
    </dgm:pt>
    <dgm:pt modelId="{B6AAD103-DE1B-4CF2-9671-069D6B15C73F}" type="pres">
      <dgm:prSet presAssocID="{CA490A1C-D7D1-49B3-B975-51091740FFD1}" presName="hierRoot1" presStyleCnt="0">
        <dgm:presLayoutVars>
          <dgm:hierBranch/>
        </dgm:presLayoutVars>
      </dgm:prSet>
      <dgm:spPr/>
    </dgm:pt>
    <dgm:pt modelId="{8E42FA95-9753-4617-B1C7-3F254BD2BF5E}" type="pres">
      <dgm:prSet presAssocID="{CA490A1C-D7D1-49B3-B975-51091740FFD1}" presName="rootComposite1" presStyleCnt="0"/>
      <dgm:spPr/>
    </dgm:pt>
    <dgm:pt modelId="{01C0D79F-FFCF-435F-8133-9527D67F2DF2}" type="pres">
      <dgm:prSet presAssocID="{CA490A1C-D7D1-49B3-B975-51091740FFD1}" presName="rootText1" presStyleLbl="node0" presStyleIdx="0" presStyleCnt="1" custLinFactNeighborX="-89954" custLinFactNeighborY="-18679">
        <dgm:presLayoutVars>
          <dgm:chPref val="3"/>
        </dgm:presLayoutVars>
      </dgm:prSet>
      <dgm:spPr/>
    </dgm:pt>
    <dgm:pt modelId="{11682987-AA57-4867-BF41-D5C50FB463D1}" type="pres">
      <dgm:prSet presAssocID="{CA490A1C-D7D1-49B3-B975-51091740FFD1}" presName="rootConnector1" presStyleLbl="node1" presStyleIdx="0" presStyleCnt="0"/>
      <dgm:spPr/>
    </dgm:pt>
    <dgm:pt modelId="{EF167813-0F01-475C-995C-880300E5C74C}" type="pres">
      <dgm:prSet presAssocID="{CA490A1C-D7D1-49B3-B975-51091740FFD1}" presName="hierChild2" presStyleCnt="0"/>
      <dgm:spPr/>
    </dgm:pt>
    <dgm:pt modelId="{B5A0F447-5382-4751-BC37-D2824E981175}" type="pres">
      <dgm:prSet presAssocID="{32A83E53-894D-45DE-956D-94DBB14AD998}" presName="Name35" presStyleLbl="parChTrans1D2" presStyleIdx="0" presStyleCnt="2"/>
      <dgm:spPr/>
    </dgm:pt>
    <dgm:pt modelId="{BF77294A-4499-4DC9-A436-4ABA53663182}" type="pres">
      <dgm:prSet presAssocID="{A3D02A9C-461A-48D4-BF59-216841C1065C}" presName="hierRoot2" presStyleCnt="0">
        <dgm:presLayoutVars>
          <dgm:hierBranch/>
        </dgm:presLayoutVars>
      </dgm:prSet>
      <dgm:spPr/>
    </dgm:pt>
    <dgm:pt modelId="{EE5F8BE3-A5BD-497F-ABD5-DB10101FF5CB}" type="pres">
      <dgm:prSet presAssocID="{A3D02A9C-461A-48D4-BF59-216841C1065C}" presName="rootComposite" presStyleCnt="0"/>
      <dgm:spPr/>
    </dgm:pt>
    <dgm:pt modelId="{946B2D62-7DD5-4051-A035-DF6B2FECBEC0}" type="pres">
      <dgm:prSet presAssocID="{A3D02A9C-461A-48D4-BF59-216841C1065C}" presName="rootText" presStyleLbl="node2" presStyleIdx="0" presStyleCnt="2">
        <dgm:presLayoutVars>
          <dgm:chPref val="3"/>
        </dgm:presLayoutVars>
      </dgm:prSet>
      <dgm:spPr/>
    </dgm:pt>
    <dgm:pt modelId="{714713F3-CCDE-470E-B330-0C521AEE211B}" type="pres">
      <dgm:prSet presAssocID="{A3D02A9C-461A-48D4-BF59-216841C1065C}" presName="rootConnector" presStyleLbl="node2" presStyleIdx="0" presStyleCnt="2"/>
      <dgm:spPr/>
    </dgm:pt>
    <dgm:pt modelId="{596C6CF6-8DA2-4737-AD94-A31E03F93323}" type="pres">
      <dgm:prSet presAssocID="{A3D02A9C-461A-48D4-BF59-216841C1065C}" presName="hierChild4" presStyleCnt="0"/>
      <dgm:spPr/>
    </dgm:pt>
    <dgm:pt modelId="{39D37D70-C567-4108-BA96-2B464EE2DB9C}" type="pres">
      <dgm:prSet presAssocID="{FD6264F2-8841-4CE1-9728-21F50C3BC794}" presName="Name35" presStyleLbl="parChTrans1D3" presStyleIdx="0" presStyleCnt="3"/>
      <dgm:spPr/>
    </dgm:pt>
    <dgm:pt modelId="{7CAA6637-C3C7-4E43-865A-88D8D7786DA5}" type="pres">
      <dgm:prSet presAssocID="{7710E707-0063-46D0-ADFB-6DF0190E7C25}" presName="hierRoot2" presStyleCnt="0">
        <dgm:presLayoutVars>
          <dgm:hierBranch/>
        </dgm:presLayoutVars>
      </dgm:prSet>
      <dgm:spPr/>
    </dgm:pt>
    <dgm:pt modelId="{ADAA3534-6A77-4BEA-A200-0E1C3AE01C16}" type="pres">
      <dgm:prSet presAssocID="{7710E707-0063-46D0-ADFB-6DF0190E7C25}" presName="rootComposite" presStyleCnt="0"/>
      <dgm:spPr/>
    </dgm:pt>
    <dgm:pt modelId="{DC6DBFDD-8393-4288-8C0E-9A58BC195FBF}" type="pres">
      <dgm:prSet presAssocID="{7710E707-0063-46D0-ADFB-6DF0190E7C25}" presName="rootText" presStyleLbl="node3" presStyleIdx="0" presStyleCnt="3">
        <dgm:presLayoutVars>
          <dgm:chPref val="3"/>
        </dgm:presLayoutVars>
      </dgm:prSet>
      <dgm:spPr/>
    </dgm:pt>
    <dgm:pt modelId="{CB581E55-D47A-4AA0-9827-E3286A20A7A2}" type="pres">
      <dgm:prSet presAssocID="{7710E707-0063-46D0-ADFB-6DF0190E7C25}" presName="rootConnector" presStyleLbl="node3" presStyleIdx="0" presStyleCnt="3"/>
      <dgm:spPr/>
    </dgm:pt>
    <dgm:pt modelId="{9750CC8F-A2DE-4753-8599-7192A4A06CDF}" type="pres">
      <dgm:prSet presAssocID="{7710E707-0063-46D0-ADFB-6DF0190E7C25}" presName="hierChild4" presStyleCnt="0"/>
      <dgm:spPr/>
    </dgm:pt>
    <dgm:pt modelId="{8488E8CE-9F06-466A-B4C3-1150BD08E992}" type="pres">
      <dgm:prSet presAssocID="{DE484409-B7B8-4766-8B92-DAA81ED8B2EB}" presName="Name35" presStyleLbl="parChTrans1D4" presStyleIdx="0" presStyleCnt="4"/>
      <dgm:spPr/>
    </dgm:pt>
    <dgm:pt modelId="{1FA90620-3478-47C7-BF52-218A6CC46070}" type="pres">
      <dgm:prSet presAssocID="{19005BCD-3824-434A-8ACB-8B0370E5D7C2}" presName="hierRoot2" presStyleCnt="0">
        <dgm:presLayoutVars>
          <dgm:hierBranch val="r"/>
        </dgm:presLayoutVars>
      </dgm:prSet>
      <dgm:spPr/>
    </dgm:pt>
    <dgm:pt modelId="{DACCD7CA-A65F-46A7-8CCF-755245D26721}" type="pres">
      <dgm:prSet presAssocID="{19005BCD-3824-434A-8ACB-8B0370E5D7C2}" presName="rootComposite" presStyleCnt="0"/>
      <dgm:spPr/>
    </dgm:pt>
    <dgm:pt modelId="{96079BE0-538D-4DEB-A751-778CB1CAB8E7}" type="pres">
      <dgm:prSet presAssocID="{19005BCD-3824-434A-8ACB-8B0370E5D7C2}" presName="rootText" presStyleLbl="node4" presStyleIdx="0" presStyleCnt="4">
        <dgm:presLayoutVars>
          <dgm:chPref val="3"/>
        </dgm:presLayoutVars>
      </dgm:prSet>
      <dgm:spPr/>
    </dgm:pt>
    <dgm:pt modelId="{E2A711F9-94AA-47C9-A387-C6D6704A1048}" type="pres">
      <dgm:prSet presAssocID="{19005BCD-3824-434A-8ACB-8B0370E5D7C2}" presName="rootConnector" presStyleLbl="node4" presStyleIdx="0" presStyleCnt="4"/>
      <dgm:spPr/>
    </dgm:pt>
    <dgm:pt modelId="{085DA231-DE51-4462-B5C5-350965B12324}" type="pres">
      <dgm:prSet presAssocID="{19005BCD-3824-434A-8ACB-8B0370E5D7C2}" presName="hierChild4" presStyleCnt="0"/>
      <dgm:spPr/>
    </dgm:pt>
    <dgm:pt modelId="{2F7773B5-2885-4304-B6C8-24112BA62174}" type="pres">
      <dgm:prSet presAssocID="{19005BCD-3824-434A-8ACB-8B0370E5D7C2}" presName="hierChild5" presStyleCnt="0"/>
      <dgm:spPr/>
    </dgm:pt>
    <dgm:pt modelId="{79015657-ED44-46EA-8FE8-5927EC58A49D}" type="pres">
      <dgm:prSet presAssocID="{5A422E3B-8FCD-4C19-97B3-C8F96B3F3150}" presName="Name35" presStyleLbl="parChTrans1D4" presStyleIdx="1" presStyleCnt="4"/>
      <dgm:spPr/>
    </dgm:pt>
    <dgm:pt modelId="{1581A030-A047-456F-985C-192D5915588F}" type="pres">
      <dgm:prSet presAssocID="{9F647A39-F2E5-45B9-8396-AD9CBBCF2EE3}" presName="hierRoot2" presStyleCnt="0">
        <dgm:presLayoutVars>
          <dgm:hierBranch val="r"/>
        </dgm:presLayoutVars>
      </dgm:prSet>
      <dgm:spPr/>
    </dgm:pt>
    <dgm:pt modelId="{94F12A1B-99FF-4B22-A03E-F31B461DE21B}" type="pres">
      <dgm:prSet presAssocID="{9F647A39-F2E5-45B9-8396-AD9CBBCF2EE3}" presName="rootComposite" presStyleCnt="0"/>
      <dgm:spPr/>
    </dgm:pt>
    <dgm:pt modelId="{7135C25D-D89A-4214-9BD1-D01B3B3114E3}" type="pres">
      <dgm:prSet presAssocID="{9F647A39-F2E5-45B9-8396-AD9CBBCF2EE3}" presName="rootText" presStyleLbl="node4" presStyleIdx="1" presStyleCnt="4">
        <dgm:presLayoutVars>
          <dgm:chPref val="3"/>
        </dgm:presLayoutVars>
      </dgm:prSet>
      <dgm:spPr/>
    </dgm:pt>
    <dgm:pt modelId="{E37A7772-C06C-4ACF-889C-2129B77D7164}" type="pres">
      <dgm:prSet presAssocID="{9F647A39-F2E5-45B9-8396-AD9CBBCF2EE3}" presName="rootConnector" presStyleLbl="node4" presStyleIdx="1" presStyleCnt="4"/>
      <dgm:spPr/>
    </dgm:pt>
    <dgm:pt modelId="{EA98E016-1F1C-4EF7-BB2C-7EB3F432A785}" type="pres">
      <dgm:prSet presAssocID="{9F647A39-F2E5-45B9-8396-AD9CBBCF2EE3}" presName="hierChild4" presStyleCnt="0"/>
      <dgm:spPr/>
    </dgm:pt>
    <dgm:pt modelId="{A69EE7AF-9930-47D5-AF46-73BAC83B78B2}" type="pres">
      <dgm:prSet presAssocID="{9F647A39-F2E5-45B9-8396-AD9CBBCF2EE3}" presName="hierChild5" presStyleCnt="0"/>
      <dgm:spPr/>
    </dgm:pt>
    <dgm:pt modelId="{C85636C4-C4BA-4907-B6C7-838E581F087C}" type="pres">
      <dgm:prSet presAssocID="{7710E707-0063-46D0-ADFB-6DF0190E7C25}" presName="hierChild5" presStyleCnt="0"/>
      <dgm:spPr/>
    </dgm:pt>
    <dgm:pt modelId="{ADF5ABA9-6AC5-4AFC-A5CB-2B0F074489B6}" type="pres">
      <dgm:prSet presAssocID="{A97DBF41-9C07-4611-B162-FD1176BA7028}" presName="Name35" presStyleLbl="parChTrans1D3" presStyleIdx="1" presStyleCnt="3"/>
      <dgm:spPr/>
    </dgm:pt>
    <dgm:pt modelId="{6A50ABCF-593E-4742-9AED-61F0044BAE32}" type="pres">
      <dgm:prSet presAssocID="{AD64AF3D-8CBF-4848-83B4-B6C3C8F0092D}" presName="hierRoot2" presStyleCnt="0">
        <dgm:presLayoutVars>
          <dgm:hierBranch/>
        </dgm:presLayoutVars>
      </dgm:prSet>
      <dgm:spPr/>
    </dgm:pt>
    <dgm:pt modelId="{7BB6F036-D622-4433-BA32-FFA5C8F6F682}" type="pres">
      <dgm:prSet presAssocID="{AD64AF3D-8CBF-4848-83B4-B6C3C8F0092D}" presName="rootComposite" presStyleCnt="0"/>
      <dgm:spPr/>
    </dgm:pt>
    <dgm:pt modelId="{2C5DE3FC-DC16-4527-982D-649AA50005A3}" type="pres">
      <dgm:prSet presAssocID="{AD64AF3D-8CBF-4848-83B4-B6C3C8F0092D}" presName="rootText" presStyleLbl="node3" presStyleIdx="1" presStyleCnt="3">
        <dgm:presLayoutVars>
          <dgm:chPref val="3"/>
        </dgm:presLayoutVars>
      </dgm:prSet>
      <dgm:spPr/>
    </dgm:pt>
    <dgm:pt modelId="{34354309-C624-4B66-8294-6BB8C32B4E77}" type="pres">
      <dgm:prSet presAssocID="{AD64AF3D-8CBF-4848-83B4-B6C3C8F0092D}" presName="rootConnector" presStyleLbl="node3" presStyleIdx="1" presStyleCnt="3"/>
      <dgm:spPr/>
    </dgm:pt>
    <dgm:pt modelId="{D277CE84-11D5-4F9C-A46E-91E4259DA1C6}" type="pres">
      <dgm:prSet presAssocID="{AD64AF3D-8CBF-4848-83B4-B6C3C8F0092D}" presName="hierChild4" presStyleCnt="0"/>
      <dgm:spPr/>
    </dgm:pt>
    <dgm:pt modelId="{967F08FE-35CA-4104-9546-FDC64A84B016}" type="pres">
      <dgm:prSet presAssocID="{C4889C25-C036-4884-9315-E2561F6B6B19}" presName="Name35" presStyleLbl="parChTrans1D4" presStyleIdx="2" presStyleCnt="4"/>
      <dgm:spPr/>
    </dgm:pt>
    <dgm:pt modelId="{67F77865-8804-4380-8363-79E3E8A83729}" type="pres">
      <dgm:prSet presAssocID="{D62FF7C4-127E-4E27-B96D-6DE528BB8B65}" presName="hierRoot2" presStyleCnt="0">
        <dgm:presLayoutVars>
          <dgm:hierBranch val="r"/>
        </dgm:presLayoutVars>
      </dgm:prSet>
      <dgm:spPr/>
    </dgm:pt>
    <dgm:pt modelId="{52465AEE-BA59-48EC-B0FB-16DDD256A267}" type="pres">
      <dgm:prSet presAssocID="{D62FF7C4-127E-4E27-B96D-6DE528BB8B65}" presName="rootComposite" presStyleCnt="0"/>
      <dgm:spPr/>
    </dgm:pt>
    <dgm:pt modelId="{CD054440-74E4-43E2-9E6F-B0E95054686E}" type="pres">
      <dgm:prSet presAssocID="{D62FF7C4-127E-4E27-B96D-6DE528BB8B65}" presName="rootText" presStyleLbl="node4" presStyleIdx="2" presStyleCnt="4" custScaleX="109032">
        <dgm:presLayoutVars>
          <dgm:chPref val="3"/>
        </dgm:presLayoutVars>
      </dgm:prSet>
      <dgm:spPr/>
    </dgm:pt>
    <dgm:pt modelId="{29F575DD-B053-4570-B5C7-33504CBC6F01}" type="pres">
      <dgm:prSet presAssocID="{D62FF7C4-127E-4E27-B96D-6DE528BB8B65}" presName="rootConnector" presStyleLbl="node4" presStyleIdx="2" presStyleCnt="4"/>
      <dgm:spPr/>
    </dgm:pt>
    <dgm:pt modelId="{4A876CF7-12BC-4BF8-ACA4-7BC5977E6859}" type="pres">
      <dgm:prSet presAssocID="{D62FF7C4-127E-4E27-B96D-6DE528BB8B65}" presName="hierChild4" presStyleCnt="0"/>
      <dgm:spPr/>
    </dgm:pt>
    <dgm:pt modelId="{82C60CC5-B765-44C8-BD6B-F9E88A3882A2}" type="pres">
      <dgm:prSet presAssocID="{D62FF7C4-127E-4E27-B96D-6DE528BB8B65}" presName="hierChild5" presStyleCnt="0"/>
      <dgm:spPr/>
    </dgm:pt>
    <dgm:pt modelId="{64EF67A9-F8D0-4869-B503-6704AC3C6062}" type="pres">
      <dgm:prSet presAssocID="{94C4A86B-0525-4D8D-BD2D-F5D30784FF94}" presName="Name35" presStyleLbl="parChTrans1D4" presStyleIdx="3" presStyleCnt="4"/>
      <dgm:spPr/>
    </dgm:pt>
    <dgm:pt modelId="{33DF64B7-1105-41F8-B2A9-04D8450CFE84}" type="pres">
      <dgm:prSet presAssocID="{25EE01FF-0C5F-4754-BECE-9C937A2A2668}" presName="hierRoot2" presStyleCnt="0">
        <dgm:presLayoutVars>
          <dgm:hierBranch val="r"/>
        </dgm:presLayoutVars>
      </dgm:prSet>
      <dgm:spPr/>
    </dgm:pt>
    <dgm:pt modelId="{05E21BA7-A7EA-446A-8F5E-CBB2ACF092BF}" type="pres">
      <dgm:prSet presAssocID="{25EE01FF-0C5F-4754-BECE-9C937A2A2668}" presName="rootComposite" presStyleCnt="0"/>
      <dgm:spPr/>
    </dgm:pt>
    <dgm:pt modelId="{85FC5718-62B3-4522-9E68-AAFDF9DAE850}" type="pres">
      <dgm:prSet presAssocID="{25EE01FF-0C5F-4754-BECE-9C937A2A2668}" presName="rootText" presStyleLbl="node4" presStyleIdx="3" presStyleCnt="4" custScaleX="110868">
        <dgm:presLayoutVars>
          <dgm:chPref val="3"/>
        </dgm:presLayoutVars>
      </dgm:prSet>
      <dgm:spPr/>
    </dgm:pt>
    <dgm:pt modelId="{0829A1D4-BFF5-4376-A888-014933732C8A}" type="pres">
      <dgm:prSet presAssocID="{25EE01FF-0C5F-4754-BECE-9C937A2A2668}" presName="rootConnector" presStyleLbl="node4" presStyleIdx="3" presStyleCnt="4"/>
      <dgm:spPr/>
    </dgm:pt>
    <dgm:pt modelId="{7F3B3686-769C-4B64-BE08-9C0C2C489410}" type="pres">
      <dgm:prSet presAssocID="{25EE01FF-0C5F-4754-BECE-9C937A2A2668}" presName="hierChild4" presStyleCnt="0"/>
      <dgm:spPr/>
    </dgm:pt>
    <dgm:pt modelId="{8FEAD307-EDAF-4F98-BA66-C43EFE2B6813}" type="pres">
      <dgm:prSet presAssocID="{25EE01FF-0C5F-4754-BECE-9C937A2A2668}" presName="hierChild5" presStyleCnt="0"/>
      <dgm:spPr/>
    </dgm:pt>
    <dgm:pt modelId="{73CE107F-2DD0-40F3-9D8D-54C992E6A86A}" type="pres">
      <dgm:prSet presAssocID="{AD64AF3D-8CBF-4848-83B4-B6C3C8F0092D}" presName="hierChild5" presStyleCnt="0"/>
      <dgm:spPr/>
    </dgm:pt>
    <dgm:pt modelId="{E163F041-E44D-4727-8783-D915F7DF74BC}" type="pres">
      <dgm:prSet presAssocID="{A3D02A9C-461A-48D4-BF59-216841C1065C}" presName="hierChild5" presStyleCnt="0"/>
      <dgm:spPr/>
    </dgm:pt>
    <dgm:pt modelId="{753F81F8-4583-48E5-9A2A-87EF26F2F64F}" type="pres">
      <dgm:prSet presAssocID="{F61C10E3-935E-4EE8-9C71-0E13EB706CAE}" presName="Name35" presStyleLbl="parChTrans1D2" presStyleIdx="1" presStyleCnt="2"/>
      <dgm:spPr/>
    </dgm:pt>
    <dgm:pt modelId="{7BFB199E-9CC5-44C6-A927-27FF91F77318}" type="pres">
      <dgm:prSet presAssocID="{E0D92A9D-5F18-4224-B55C-D2C2B669E39F}" presName="hierRoot2" presStyleCnt="0">
        <dgm:presLayoutVars>
          <dgm:hierBranch/>
        </dgm:presLayoutVars>
      </dgm:prSet>
      <dgm:spPr/>
    </dgm:pt>
    <dgm:pt modelId="{66DD70F7-DEA2-4481-B705-0D7F2197B712}" type="pres">
      <dgm:prSet presAssocID="{E0D92A9D-5F18-4224-B55C-D2C2B669E39F}" presName="rootComposite" presStyleCnt="0"/>
      <dgm:spPr/>
    </dgm:pt>
    <dgm:pt modelId="{EA282373-8E0D-412F-B8E6-84EF41083943}" type="pres">
      <dgm:prSet presAssocID="{E0D92A9D-5F18-4224-B55C-D2C2B669E39F}" presName="rootText" presStyleLbl="node2" presStyleIdx="1" presStyleCnt="2">
        <dgm:presLayoutVars>
          <dgm:chPref val="3"/>
        </dgm:presLayoutVars>
      </dgm:prSet>
      <dgm:spPr/>
    </dgm:pt>
    <dgm:pt modelId="{0A281AA5-C199-4BD0-9248-D49DB5059BDF}" type="pres">
      <dgm:prSet presAssocID="{E0D92A9D-5F18-4224-B55C-D2C2B669E39F}" presName="rootConnector" presStyleLbl="node2" presStyleIdx="1" presStyleCnt="2"/>
      <dgm:spPr/>
    </dgm:pt>
    <dgm:pt modelId="{29AA4E71-5EC5-42BA-A326-AC0D0007AEC1}" type="pres">
      <dgm:prSet presAssocID="{E0D92A9D-5F18-4224-B55C-D2C2B669E39F}" presName="hierChild4" presStyleCnt="0"/>
      <dgm:spPr/>
    </dgm:pt>
    <dgm:pt modelId="{796A39A1-318D-4481-9A84-417F21583174}" type="pres">
      <dgm:prSet presAssocID="{C09F7476-F005-482E-A553-99E11511CF10}" presName="Name35" presStyleLbl="parChTrans1D3" presStyleIdx="2" presStyleCnt="3"/>
      <dgm:spPr/>
    </dgm:pt>
    <dgm:pt modelId="{EF8CEF35-BC28-431B-803B-9FDD1F052019}" type="pres">
      <dgm:prSet presAssocID="{2821352C-3E52-4260-AEDE-AE7AB84503DD}" presName="hierRoot2" presStyleCnt="0">
        <dgm:presLayoutVars>
          <dgm:hierBranch val="r"/>
        </dgm:presLayoutVars>
      </dgm:prSet>
      <dgm:spPr/>
    </dgm:pt>
    <dgm:pt modelId="{DA9C5BB4-00E8-43FF-ADE1-F339C13BE51C}" type="pres">
      <dgm:prSet presAssocID="{2821352C-3E52-4260-AEDE-AE7AB84503DD}" presName="rootComposite" presStyleCnt="0"/>
      <dgm:spPr/>
    </dgm:pt>
    <dgm:pt modelId="{E053BBD8-555D-448B-B3F6-B9BA4DEFE02D}" type="pres">
      <dgm:prSet presAssocID="{2821352C-3E52-4260-AEDE-AE7AB84503DD}" presName="rootText" presStyleLbl="node3" presStyleIdx="2" presStyleCnt="3">
        <dgm:presLayoutVars>
          <dgm:chPref val="3"/>
        </dgm:presLayoutVars>
      </dgm:prSet>
      <dgm:spPr/>
    </dgm:pt>
    <dgm:pt modelId="{CDFCD535-32B4-4670-B68A-C974A338F37D}" type="pres">
      <dgm:prSet presAssocID="{2821352C-3E52-4260-AEDE-AE7AB84503DD}" presName="rootConnector" presStyleLbl="node3" presStyleIdx="2" presStyleCnt="3"/>
      <dgm:spPr/>
    </dgm:pt>
    <dgm:pt modelId="{1B7CD554-5F44-4889-B1F7-BB0D55F75A3F}" type="pres">
      <dgm:prSet presAssocID="{2821352C-3E52-4260-AEDE-AE7AB84503DD}" presName="hierChild4" presStyleCnt="0"/>
      <dgm:spPr/>
    </dgm:pt>
    <dgm:pt modelId="{79BF6C79-D77D-41AE-844D-76297A0B2DC1}" type="pres">
      <dgm:prSet presAssocID="{2821352C-3E52-4260-AEDE-AE7AB84503DD}" presName="hierChild5" presStyleCnt="0"/>
      <dgm:spPr/>
    </dgm:pt>
    <dgm:pt modelId="{31D55CF4-61D3-4039-BE81-A713B3C71F9E}" type="pres">
      <dgm:prSet presAssocID="{E0D92A9D-5F18-4224-B55C-D2C2B669E39F}" presName="hierChild5" presStyleCnt="0"/>
      <dgm:spPr/>
    </dgm:pt>
    <dgm:pt modelId="{053DFDE1-E0F1-4C7A-B6B4-DBC775BECBB3}" type="pres">
      <dgm:prSet presAssocID="{CA490A1C-D7D1-49B3-B975-51091740FFD1}" presName="hierChild3" presStyleCnt="0"/>
      <dgm:spPr/>
    </dgm:pt>
  </dgm:ptLst>
  <dgm:cxnLst>
    <dgm:cxn modelId="{ACA86A02-B6BB-41AD-943A-927FA6A15A3B}" type="presOf" srcId="{C09F7476-F005-482E-A553-99E11511CF10}" destId="{796A39A1-318D-4481-9A84-417F21583174}" srcOrd="0" destOrd="0" presId="urn:microsoft.com/office/officeart/2005/8/layout/orgChart1"/>
    <dgm:cxn modelId="{AC0FFA07-D1AD-4158-A9F4-0312140EC749}" srcId="{E0D92A9D-5F18-4224-B55C-D2C2B669E39F}" destId="{2821352C-3E52-4260-AEDE-AE7AB84503DD}" srcOrd="0" destOrd="0" parTransId="{C09F7476-F005-482E-A553-99E11511CF10}" sibTransId="{D7B7503A-D51A-4166-8596-8E0A6317AB13}"/>
    <dgm:cxn modelId="{D6EE6A16-741B-40C2-A9F6-D317E4E5184C}" type="presOf" srcId="{E0D92A9D-5F18-4224-B55C-D2C2B669E39F}" destId="{EA282373-8E0D-412F-B8E6-84EF41083943}" srcOrd="0" destOrd="0" presId="urn:microsoft.com/office/officeart/2005/8/layout/orgChart1"/>
    <dgm:cxn modelId="{1C88FF21-F576-4E8B-BA0F-1C551323BF26}" srcId="{CA490A1C-D7D1-49B3-B975-51091740FFD1}" destId="{A3D02A9C-461A-48D4-BF59-216841C1065C}" srcOrd="0" destOrd="0" parTransId="{32A83E53-894D-45DE-956D-94DBB14AD998}" sibTransId="{58412E9C-E442-4A0E-BDDE-B9BFA77B4116}"/>
    <dgm:cxn modelId="{34075923-6E4E-4A72-A0B6-FF8BB5677665}" srcId="{AD64AF3D-8CBF-4848-83B4-B6C3C8F0092D}" destId="{D62FF7C4-127E-4E27-B96D-6DE528BB8B65}" srcOrd="0" destOrd="0" parTransId="{C4889C25-C036-4884-9315-E2561F6B6B19}" sibTransId="{D3ABF946-7F25-4442-B7F4-57CC116F7404}"/>
    <dgm:cxn modelId="{0C857B26-80B2-4BE8-A3A6-6B359D8B393B}" type="presOf" srcId="{A3D02A9C-461A-48D4-BF59-216841C1065C}" destId="{714713F3-CCDE-470E-B330-0C521AEE211B}" srcOrd="1" destOrd="0" presId="urn:microsoft.com/office/officeart/2005/8/layout/orgChart1"/>
    <dgm:cxn modelId="{9BF3AF26-3D89-4A36-B55C-D3287B31FBB2}" srcId="{717F3C4C-3810-4FB0-A7BA-E22561A25CE1}" destId="{CA490A1C-D7D1-49B3-B975-51091740FFD1}" srcOrd="0" destOrd="0" parTransId="{145C62F4-90F1-4AD2-8F64-BA380EADCCDA}" sibTransId="{9397F301-BD01-42B5-91EC-C95E4800C4B5}"/>
    <dgm:cxn modelId="{EA2F7C2B-4CFD-461E-9F2D-3A01F5E82614}" srcId="{AD64AF3D-8CBF-4848-83B4-B6C3C8F0092D}" destId="{25EE01FF-0C5F-4754-BECE-9C937A2A2668}" srcOrd="1" destOrd="0" parTransId="{94C4A86B-0525-4D8D-BD2D-F5D30784FF94}" sibTransId="{A9509715-E960-450A-AB69-96EED53EECBF}"/>
    <dgm:cxn modelId="{ADF18132-A6AA-44F3-993F-CED3BDEE1379}" srcId="{A3D02A9C-461A-48D4-BF59-216841C1065C}" destId="{AD64AF3D-8CBF-4848-83B4-B6C3C8F0092D}" srcOrd="1" destOrd="0" parTransId="{A97DBF41-9C07-4611-B162-FD1176BA7028}" sibTransId="{A1DAFF47-23AE-49D4-B44B-B179FDB02920}"/>
    <dgm:cxn modelId="{4783E335-2732-4A24-9142-FF1E41126CF3}" type="presOf" srcId="{7710E707-0063-46D0-ADFB-6DF0190E7C25}" destId="{DC6DBFDD-8393-4288-8C0E-9A58BC195FBF}" srcOrd="0" destOrd="0" presId="urn:microsoft.com/office/officeart/2005/8/layout/orgChart1"/>
    <dgm:cxn modelId="{C0D45D3F-5C3F-4AC4-99AE-903E06D2981D}" type="presOf" srcId="{F61C10E3-935E-4EE8-9C71-0E13EB706CAE}" destId="{753F81F8-4583-48E5-9A2A-87EF26F2F64F}" srcOrd="0" destOrd="0" presId="urn:microsoft.com/office/officeart/2005/8/layout/orgChart1"/>
    <dgm:cxn modelId="{3710095C-7297-4D5D-AC64-2FFF63A84CBF}" srcId="{7710E707-0063-46D0-ADFB-6DF0190E7C25}" destId="{9F647A39-F2E5-45B9-8396-AD9CBBCF2EE3}" srcOrd="1" destOrd="0" parTransId="{5A422E3B-8FCD-4C19-97B3-C8F96B3F3150}" sibTransId="{00C99ADD-9CE2-4C3D-ACB3-A14467B10DD3}"/>
    <dgm:cxn modelId="{80530641-8D8B-4395-AC82-5BFC011DB071}" type="presOf" srcId="{7710E707-0063-46D0-ADFB-6DF0190E7C25}" destId="{CB581E55-D47A-4AA0-9827-E3286A20A7A2}" srcOrd="1" destOrd="0" presId="urn:microsoft.com/office/officeart/2005/8/layout/orgChart1"/>
    <dgm:cxn modelId="{FCB2F561-CE95-478D-AB3F-79DFF5A0F844}" type="presOf" srcId="{19005BCD-3824-434A-8ACB-8B0370E5D7C2}" destId="{96079BE0-538D-4DEB-A751-778CB1CAB8E7}" srcOrd="0" destOrd="0" presId="urn:microsoft.com/office/officeart/2005/8/layout/orgChart1"/>
    <dgm:cxn modelId="{9AFD1465-7533-4A17-A53D-53977A2CC58D}" srcId="{7710E707-0063-46D0-ADFB-6DF0190E7C25}" destId="{19005BCD-3824-434A-8ACB-8B0370E5D7C2}" srcOrd="0" destOrd="0" parTransId="{DE484409-B7B8-4766-8B92-DAA81ED8B2EB}" sibTransId="{73AB836B-8A7A-461B-9DF3-FB227324A7B9}"/>
    <dgm:cxn modelId="{6456716B-6414-4B8C-8F3D-EC577091E7A3}" type="presOf" srcId="{5A422E3B-8FCD-4C19-97B3-C8F96B3F3150}" destId="{79015657-ED44-46EA-8FE8-5927EC58A49D}" srcOrd="0" destOrd="0" presId="urn:microsoft.com/office/officeart/2005/8/layout/orgChart1"/>
    <dgm:cxn modelId="{EFBB264D-B6DC-4A5A-A604-DC33BDBD133E}" srcId="{CA490A1C-D7D1-49B3-B975-51091740FFD1}" destId="{E0D92A9D-5F18-4224-B55C-D2C2B669E39F}" srcOrd="1" destOrd="0" parTransId="{F61C10E3-935E-4EE8-9C71-0E13EB706CAE}" sibTransId="{2CF8A71A-9F77-4D38-8CB3-70711404CB15}"/>
    <dgm:cxn modelId="{9A7D856F-2C40-431F-A752-B61018B2FE5D}" type="presOf" srcId="{C4889C25-C036-4884-9315-E2561F6B6B19}" destId="{967F08FE-35CA-4104-9546-FDC64A84B016}" srcOrd="0" destOrd="0" presId="urn:microsoft.com/office/officeart/2005/8/layout/orgChart1"/>
    <dgm:cxn modelId="{65423650-8D23-46B7-9DC2-A3FED458C808}" type="presOf" srcId="{2821352C-3E52-4260-AEDE-AE7AB84503DD}" destId="{E053BBD8-555D-448B-B3F6-B9BA4DEFE02D}" srcOrd="0" destOrd="0" presId="urn:microsoft.com/office/officeart/2005/8/layout/orgChart1"/>
    <dgm:cxn modelId="{3B68D076-D077-4BC2-9185-35C305C730C9}" type="presOf" srcId="{A3D02A9C-461A-48D4-BF59-216841C1065C}" destId="{946B2D62-7DD5-4051-A035-DF6B2FECBEC0}" srcOrd="0" destOrd="0" presId="urn:microsoft.com/office/officeart/2005/8/layout/orgChart1"/>
    <dgm:cxn modelId="{5725197B-1138-47DE-9854-D43254A96B38}" type="presOf" srcId="{E0D92A9D-5F18-4224-B55C-D2C2B669E39F}" destId="{0A281AA5-C199-4BD0-9248-D49DB5059BDF}" srcOrd="1" destOrd="0" presId="urn:microsoft.com/office/officeart/2005/8/layout/orgChart1"/>
    <dgm:cxn modelId="{33331C7D-333C-43C5-96CA-81442CFD94C4}" type="presOf" srcId="{717F3C4C-3810-4FB0-A7BA-E22561A25CE1}" destId="{7C3FE42C-857C-45F2-B7CE-8ECEC46D3ED0}" srcOrd="0" destOrd="0" presId="urn:microsoft.com/office/officeart/2005/8/layout/orgChart1"/>
    <dgm:cxn modelId="{B5CA6C7E-DCD6-4AE9-95BD-5A2696CB94BD}" type="presOf" srcId="{94C4A86B-0525-4D8D-BD2D-F5D30784FF94}" destId="{64EF67A9-F8D0-4869-B503-6704AC3C6062}" srcOrd="0" destOrd="0" presId="urn:microsoft.com/office/officeart/2005/8/layout/orgChart1"/>
    <dgm:cxn modelId="{79044C91-173B-4C81-958E-DC6E0C00CFEC}" type="presOf" srcId="{D62FF7C4-127E-4E27-B96D-6DE528BB8B65}" destId="{CD054440-74E4-43E2-9E6F-B0E95054686E}" srcOrd="0" destOrd="0" presId="urn:microsoft.com/office/officeart/2005/8/layout/orgChart1"/>
    <dgm:cxn modelId="{DEF4659A-B3B0-42C3-9976-8BC4941EDD97}" type="presOf" srcId="{AD64AF3D-8CBF-4848-83B4-B6C3C8F0092D}" destId="{34354309-C624-4B66-8294-6BB8C32B4E77}" srcOrd="1" destOrd="0" presId="urn:microsoft.com/office/officeart/2005/8/layout/orgChart1"/>
    <dgm:cxn modelId="{F9CDAEA5-4F90-4281-B4D7-E1467FFB1312}" type="presOf" srcId="{32A83E53-894D-45DE-956D-94DBB14AD998}" destId="{B5A0F447-5382-4751-BC37-D2824E981175}" srcOrd="0" destOrd="0" presId="urn:microsoft.com/office/officeart/2005/8/layout/orgChart1"/>
    <dgm:cxn modelId="{3F1CFCB0-F731-4451-A52D-E26F97FA5A74}" type="presOf" srcId="{25EE01FF-0C5F-4754-BECE-9C937A2A2668}" destId="{0829A1D4-BFF5-4376-A888-014933732C8A}" srcOrd="1" destOrd="0" presId="urn:microsoft.com/office/officeart/2005/8/layout/orgChart1"/>
    <dgm:cxn modelId="{25A338B1-DD4B-46DB-967F-484F1D831C08}" type="presOf" srcId="{2821352C-3E52-4260-AEDE-AE7AB84503DD}" destId="{CDFCD535-32B4-4670-B68A-C974A338F37D}" srcOrd="1" destOrd="0" presId="urn:microsoft.com/office/officeart/2005/8/layout/orgChart1"/>
    <dgm:cxn modelId="{797BC5BE-76D1-4E8C-9CEB-51EF29B7FF86}" type="presOf" srcId="{25EE01FF-0C5F-4754-BECE-9C937A2A2668}" destId="{85FC5718-62B3-4522-9E68-AAFDF9DAE850}" srcOrd="0" destOrd="0" presId="urn:microsoft.com/office/officeart/2005/8/layout/orgChart1"/>
    <dgm:cxn modelId="{8883A6C4-9029-4142-B5B7-25A481B3832F}" type="presOf" srcId="{AD64AF3D-8CBF-4848-83B4-B6C3C8F0092D}" destId="{2C5DE3FC-DC16-4527-982D-649AA50005A3}" srcOrd="0" destOrd="0" presId="urn:microsoft.com/office/officeart/2005/8/layout/orgChart1"/>
    <dgm:cxn modelId="{931440C8-CAB7-4039-A765-D7D478EE0420}" type="presOf" srcId="{FD6264F2-8841-4CE1-9728-21F50C3BC794}" destId="{39D37D70-C567-4108-BA96-2B464EE2DB9C}" srcOrd="0" destOrd="0" presId="urn:microsoft.com/office/officeart/2005/8/layout/orgChart1"/>
    <dgm:cxn modelId="{0FBFFDC9-39F0-447A-8588-5CC75720B300}" type="presOf" srcId="{D62FF7C4-127E-4E27-B96D-6DE528BB8B65}" destId="{29F575DD-B053-4570-B5C7-33504CBC6F01}" srcOrd="1" destOrd="0" presId="urn:microsoft.com/office/officeart/2005/8/layout/orgChart1"/>
    <dgm:cxn modelId="{CA294ECA-2F9D-46FB-9CAC-68081B1C818E}" type="presOf" srcId="{CA490A1C-D7D1-49B3-B975-51091740FFD1}" destId="{11682987-AA57-4867-BF41-D5C50FB463D1}" srcOrd="1" destOrd="0" presId="urn:microsoft.com/office/officeart/2005/8/layout/orgChart1"/>
    <dgm:cxn modelId="{E68366CE-6AEF-4342-A78D-2F681D574CB9}" type="presOf" srcId="{DE484409-B7B8-4766-8B92-DAA81ED8B2EB}" destId="{8488E8CE-9F06-466A-B4C3-1150BD08E992}" srcOrd="0" destOrd="0" presId="urn:microsoft.com/office/officeart/2005/8/layout/orgChart1"/>
    <dgm:cxn modelId="{A02CF9D4-AD71-415E-A752-F2E8D1048FE3}" srcId="{A3D02A9C-461A-48D4-BF59-216841C1065C}" destId="{7710E707-0063-46D0-ADFB-6DF0190E7C25}" srcOrd="0" destOrd="0" parTransId="{FD6264F2-8841-4CE1-9728-21F50C3BC794}" sibTransId="{B6FDA8A1-5436-41A6-AFEE-66E174EAAF5E}"/>
    <dgm:cxn modelId="{C85F56D7-4382-4F1A-B63E-E956892634BB}" type="presOf" srcId="{19005BCD-3824-434A-8ACB-8B0370E5D7C2}" destId="{E2A711F9-94AA-47C9-A387-C6D6704A1048}" srcOrd="1" destOrd="0" presId="urn:microsoft.com/office/officeart/2005/8/layout/orgChart1"/>
    <dgm:cxn modelId="{A4FD4FDA-6991-43F4-957B-FA3F7531497C}" type="presOf" srcId="{9F647A39-F2E5-45B9-8396-AD9CBBCF2EE3}" destId="{7135C25D-D89A-4214-9BD1-D01B3B3114E3}" srcOrd="0" destOrd="0" presId="urn:microsoft.com/office/officeart/2005/8/layout/orgChart1"/>
    <dgm:cxn modelId="{58CB81E7-1958-4647-B145-413C8F3169D3}" type="presOf" srcId="{A97DBF41-9C07-4611-B162-FD1176BA7028}" destId="{ADF5ABA9-6AC5-4AFC-A5CB-2B0F074489B6}" srcOrd="0" destOrd="0" presId="urn:microsoft.com/office/officeart/2005/8/layout/orgChart1"/>
    <dgm:cxn modelId="{AD9A62F6-0386-4417-9A4A-C22C19AE4FC8}" type="presOf" srcId="{CA490A1C-D7D1-49B3-B975-51091740FFD1}" destId="{01C0D79F-FFCF-435F-8133-9527D67F2DF2}" srcOrd="0" destOrd="0" presId="urn:microsoft.com/office/officeart/2005/8/layout/orgChart1"/>
    <dgm:cxn modelId="{0A5500FB-EDEE-42A1-8E4B-407DD24E15EA}" type="presOf" srcId="{9F647A39-F2E5-45B9-8396-AD9CBBCF2EE3}" destId="{E37A7772-C06C-4ACF-889C-2129B77D7164}" srcOrd="1" destOrd="0" presId="urn:microsoft.com/office/officeart/2005/8/layout/orgChart1"/>
    <dgm:cxn modelId="{76CF091D-B5B0-4D91-9A21-5F25056F00D7}" type="presParOf" srcId="{7C3FE42C-857C-45F2-B7CE-8ECEC46D3ED0}" destId="{B6AAD103-DE1B-4CF2-9671-069D6B15C73F}" srcOrd="0" destOrd="0" presId="urn:microsoft.com/office/officeart/2005/8/layout/orgChart1"/>
    <dgm:cxn modelId="{B6128DA0-2BA8-485F-857F-7FFAFBE14A5C}" type="presParOf" srcId="{B6AAD103-DE1B-4CF2-9671-069D6B15C73F}" destId="{8E42FA95-9753-4617-B1C7-3F254BD2BF5E}" srcOrd="0" destOrd="0" presId="urn:microsoft.com/office/officeart/2005/8/layout/orgChart1"/>
    <dgm:cxn modelId="{D177F3D9-35F7-4BF5-A1C4-85D7B9DB533B}" type="presParOf" srcId="{8E42FA95-9753-4617-B1C7-3F254BD2BF5E}" destId="{01C0D79F-FFCF-435F-8133-9527D67F2DF2}" srcOrd="0" destOrd="0" presId="urn:microsoft.com/office/officeart/2005/8/layout/orgChart1"/>
    <dgm:cxn modelId="{35DE1115-163C-41DF-B327-79E31797608B}" type="presParOf" srcId="{8E42FA95-9753-4617-B1C7-3F254BD2BF5E}" destId="{11682987-AA57-4867-BF41-D5C50FB463D1}" srcOrd="1" destOrd="0" presId="urn:microsoft.com/office/officeart/2005/8/layout/orgChart1"/>
    <dgm:cxn modelId="{A5EE7BE6-36F8-4DBE-8C9C-1812A92DCEA3}" type="presParOf" srcId="{B6AAD103-DE1B-4CF2-9671-069D6B15C73F}" destId="{EF167813-0F01-475C-995C-880300E5C74C}" srcOrd="1" destOrd="0" presId="urn:microsoft.com/office/officeart/2005/8/layout/orgChart1"/>
    <dgm:cxn modelId="{2BDB3444-2E4B-4726-BE3D-B2C88ADA7F00}" type="presParOf" srcId="{EF167813-0F01-475C-995C-880300E5C74C}" destId="{B5A0F447-5382-4751-BC37-D2824E981175}" srcOrd="0" destOrd="0" presId="urn:microsoft.com/office/officeart/2005/8/layout/orgChart1"/>
    <dgm:cxn modelId="{66EEAEF0-C726-40A1-9BE5-A1FCD8C81E10}" type="presParOf" srcId="{EF167813-0F01-475C-995C-880300E5C74C}" destId="{BF77294A-4499-4DC9-A436-4ABA53663182}" srcOrd="1" destOrd="0" presId="urn:microsoft.com/office/officeart/2005/8/layout/orgChart1"/>
    <dgm:cxn modelId="{48344FFF-2265-4EA3-96D1-D113F925C5BA}" type="presParOf" srcId="{BF77294A-4499-4DC9-A436-4ABA53663182}" destId="{EE5F8BE3-A5BD-497F-ABD5-DB10101FF5CB}" srcOrd="0" destOrd="0" presId="urn:microsoft.com/office/officeart/2005/8/layout/orgChart1"/>
    <dgm:cxn modelId="{C640E0E4-405E-442C-9E90-5764EB7CBCCD}" type="presParOf" srcId="{EE5F8BE3-A5BD-497F-ABD5-DB10101FF5CB}" destId="{946B2D62-7DD5-4051-A035-DF6B2FECBEC0}" srcOrd="0" destOrd="0" presId="urn:microsoft.com/office/officeart/2005/8/layout/orgChart1"/>
    <dgm:cxn modelId="{96529F97-8427-4A46-BFF7-46F7D43BBB59}" type="presParOf" srcId="{EE5F8BE3-A5BD-497F-ABD5-DB10101FF5CB}" destId="{714713F3-CCDE-470E-B330-0C521AEE211B}" srcOrd="1" destOrd="0" presId="urn:microsoft.com/office/officeart/2005/8/layout/orgChart1"/>
    <dgm:cxn modelId="{5838EAFD-96E8-4698-8DD3-60B2F1AE714B}" type="presParOf" srcId="{BF77294A-4499-4DC9-A436-4ABA53663182}" destId="{596C6CF6-8DA2-4737-AD94-A31E03F93323}" srcOrd="1" destOrd="0" presId="urn:microsoft.com/office/officeart/2005/8/layout/orgChart1"/>
    <dgm:cxn modelId="{03173F23-D86A-4607-8212-10E57BA20153}" type="presParOf" srcId="{596C6CF6-8DA2-4737-AD94-A31E03F93323}" destId="{39D37D70-C567-4108-BA96-2B464EE2DB9C}" srcOrd="0" destOrd="0" presId="urn:microsoft.com/office/officeart/2005/8/layout/orgChart1"/>
    <dgm:cxn modelId="{95402F22-5737-4608-80A4-01206BD5950B}" type="presParOf" srcId="{596C6CF6-8DA2-4737-AD94-A31E03F93323}" destId="{7CAA6637-C3C7-4E43-865A-88D8D7786DA5}" srcOrd="1" destOrd="0" presId="urn:microsoft.com/office/officeart/2005/8/layout/orgChart1"/>
    <dgm:cxn modelId="{FB339C2E-39F7-44AD-9886-FFC8FE266F29}" type="presParOf" srcId="{7CAA6637-C3C7-4E43-865A-88D8D7786DA5}" destId="{ADAA3534-6A77-4BEA-A200-0E1C3AE01C16}" srcOrd="0" destOrd="0" presId="urn:microsoft.com/office/officeart/2005/8/layout/orgChart1"/>
    <dgm:cxn modelId="{62F68B01-752D-43F9-9C6F-B70C848A6689}" type="presParOf" srcId="{ADAA3534-6A77-4BEA-A200-0E1C3AE01C16}" destId="{DC6DBFDD-8393-4288-8C0E-9A58BC195FBF}" srcOrd="0" destOrd="0" presId="urn:microsoft.com/office/officeart/2005/8/layout/orgChart1"/>
    <dgm:cxn modelId="{E13312F0-E9E4-4CC6-A1BD-A9D66739F822}" type="presParOf" srcId="{ADAA3534-6A77-4BEA-A200-0E1C3AE01C16}" destId="{CB581E55-D47A-4AA0-9827-E3286A20A7A2}" srcOrd="1" destOrd="0" presId="urn:microsoft.com/office/officeart/2005/8/layout/orgChart1"/>
    <dgm:cxn modelId="{AEB65B32-6552-4028-B3DC-760A778094E4}" type="presParOf" srcId="{7CAA6637-C3C7-4E43-865A-88D8D7786DA5}" destId="{9750CC8F-A2DE-4753-8599-7192A4A06CDF}" srcOrd="1" destOrd="0" presId="urn:microsoft.com/office/officeart/2005/8/layout/orgChart1"/>
    <dgm:cxn modelId="{4E7152E4-7DCC-481A-AFEE-9B0A5344BB34}" type="presParOf" srcId="{9750CC8F-A2DE-4753-8599-7192A4A06CDF}" destId="{8488E8CE-9F06-466A-B4C3-1150BD08E992}" srcOrd="0" destOrd="0" presId="urn:microsoft.com/office/officeart/2005/8/layout/orgChart1"/>
    <dgm:cxn modelId="{744A5791-29AD-4016-86D5-6ECB04BD13D7}" type="presParOf" srcId="{9750CC8F-A2DE-4753-8599-7192A4A06CDF}" destId="{1FA90620-3478-47C7-BF52-218A6CC46070}" srcOrd="1" destOrd="0" presId="urn:microsoft.com/office/officeart/2005/8/layout/orgChart1"/>
    <dgm:cxn modelId="{8F61FFD3-0D2A-43B8-94CE-A9103BE878D6}" type="presParOf" srcId="{1FA90620-3478-47C7-BF52-218A6CC46070}" destId="{DACCD7CA-A65F-46A7-8CCF-755245D26721}" srcOrd="0" destOrd="0" presId="urn:microsoft.com/office/officeart/2005/8/layout/orgChart1"/>
    <dgm:cxn modelId="{7FEE9D60-2EDD-49A5-9283-C6514D55EAB7}" type="presParOf" srcId="{DACCD7CA-A65F-46A7-8CCF-755245D26721}" destId="{96079BE0-538D-4DEB-A751-778CB1CAB8E7}" srcOrd="0" destOrd="0" presId="urn:microsoft.com/office/officeart/2005/8/layout/orgChart1"/>
    <dgm:cxn modelId="{60C49BB5-CF52-477F-80B2-728259CE54D3}" type="presParOf" srcId="{DACCD7CA-A65F-46A7-8CCF-755245D26721}" destId="{E2A711F9-94AA-47C9-A387-C6D6704A1048}" srcOrd="1" destOrd="0" presId="urn:microsoft.com/office/officeart/2005/8/layout/orgChart1"/>
    <dgm:cxn modelId="{2180D163-C205-4920-BBD7-E8A2CB017D62}" type="presParOf" srcId="{1FA90620-3478-47C7-BF52-218A6CC46070}" destId="{085DA231-DE51-4462-B5C5-350965B12324}" srcOrd="1" destOrd="0" presId="urn:microsoft.com/office/officeart/2005/8/layout/orgChart1"/>
    <dgm:cxn modelId="{4FA813A9-B920-44C6-B131-4402EF151926}" type="presParOf" srcId="{1FA90620-3478-47C7-BF52-218A6CC46070}" destId="{2F7773B5-2885-4304-B6C8-24112BA62174}" srcOrd="2" destOrd="0" presId="urn:microsoft.com/office/officeart/2005/8/layout/orgChart1"/>
    <dgm:cxn modelId="{F73F1F67-E566-457B-BF72-32BDCBA128D5}" type="presParOf" srcId="{9750CC8F-A2DE-4753-8599-7192A4A06CDF}" destId="{79015657-ED44-46EA-8FE8-5927EC58A49D}" srcOrd="2" destOrd="0" presId="urn:microsoft.com/office/officeart/2005/8/layout/orgChart1"/>
    <dgm:cxn modelId="{7E594264-AB76-4222-84D1-7F8B3064D7F1}" type="presParOf" srcId="{9750CC8F-A2DE-4753-8599-7192A4A06CDF}" destId="{1581A030-A047-456F-985C-192D5915588F}" srcOrd="3" destOrd="0" presId="urn:microsoft.com/office/officeart/2005/8/layout/orgChart1"/>
    <dgm:cxn modelId="{73E3E65A-6CFB-456E-B535-21900FF83904}" type="presParOf" srcId="{1581A030-A047-456F-985C-192D5915588F}" destId="{94F12A1B-99FF-4B22-A03E-F31B461DE21B}" srcOrd="0" destOrd="0" presId="urn:microsoft.com/office/officeart/2005/8/layout/orgChart1"/>
    <dgm:cxn modelId="{F23CBA74-4C42-4A78-81E6-0D0CF820D193}" type="presParOf" srcId="{94F12A1B-99FF-4B22-A03E-F31B461DE21B}" destId="{7135C25D-D89A-4214-9BD1-D01B3B3114E3}" srcOrd="0" destOrd="0" presId="urn:microsoft.com/office/officeart/2005/8/layout/orgChart1"/>
    <dgm:cxn modelId="{3124E1A9-2A53-4700-8AF1-8FE67D944CDE}" type="presParOf" srcId="{94F12A1B-99FF-4B22-A03E-F31B461DE21B}" destId="{E37A7772-C06C-4ACF-889C-2129B77D7164}" srcOrd="1" destOrd="0" presId="urn:microsoft.com/office/officeart/2005/8/layout/orgChart1"/>
    <dgm:cxn modelId="{EEF6AE3B-5C2B-41A5-8B9F-ADED8DB61B27}" type="presParOf" srcId="{1581A030-A047-456F-985C-192D5915588F}" destId="{EA98E016-1F1C-4EF7-BB2C-7EB3F432A785}" srcOrd="1" destOrd="0" presId="urn:microsoft.com/office/officeart/2005/8/layout/orgChart1"/>
    <dgm:cxn modelId="{FC0EE7E5-F1BC-4F8D-9134-1E33275DD199}" type="presParOf" srcId="{1581A030-A047-456F-985C-192D5915588F}" destId="{A69EE7AF-9930-47D5-AF46-73BAC83B78B2}" srcOrd="2" destOrd="0" presId="urn:microsoft.com/office/officeart/2005/8/layout/orgChart1"/>
    <dgm:cxn modelId="{4C7092C2-D5FA-4B70-A11C-866FA1FAF58B}" type="presParOf" srcId="{7CAA6637-C3C7-4E43-865A-88D8D7786DA5}" destId="{C85636C4-C4BA-4907-B6C7-838E581F087C}" srcOrd="2" destOrd="0" presId="urn:microsoft.com/office/officeart/2005/8/layout/orgChart1"/>
    <dgm:cxn modelId="{DB273B28-E51D-4B2F-A67F-AA2F3616148A}" type="presParOf" srcId="{596C6CF6-8DA2-4737-AD94-A31E03F93323}" destId="{ADF5ABA9-6AC5-4AFC-A5CB-2B0F074489B6}" srcOrd="2" destOrd="0" presId="urn:microsoft.com/office/officeart/2005/8/layout/orgChart1"/>
    <dgm:cxn modelId="{88D9B5DD-AA4D-4411-B247-740C9B837363}" type="presParOf" srcId="{596C6CF6-8DA2-4737-AD94-A31E03F93323}" destId="{6A50ABCF-593E-4742-9AED-61F0044BAE32}" srcOrd="3" destOrd="0" presId="urn:microsoft.com/office/officeart/2005/8/layout/orgChart1"/>
    <dgm:cxn modelId="{12C86D21-0837-4D4F-840A-AA15B0165F55}" type="presParOf" srcId="{6A50ABCF-593E-4742-9AED-61F0044BAE32}" destId="{7BB6F036-D622-4433-BA32-FFA5C8F6F682}" srcOrd="0" destOrd="0" presId="urn:microsoft.com/office/officeart/2005/8/layout/orgChart1"/>
    <dgm:cxn modelId="{36AD9A15-CDB8-41E7-8327-8A2BBE8C6251}" type="presParOf" srcId="{7BB6F036-D622-4433-BA32-FFA5C8F6F682}" destId="{2C5DE3FC-DC16-4527-982D-649AA50005A3}" srcOrd="0" destOrd="0" presId="urn:microsoft.com/office/officeart/2005/8/layout/orgChart1"/>
    <dgm:cxn modelId="{BCBABF95-1D2D-4868-8DD7-60BF810D6AFF}" type="presParOf" srcId="{7BB6F036-D622-4433-BA32-FFA5C8F6F682}" destId="{34354309-C624-4B66-8294-6BB8C32B4E77}" srcOrd="1" destOrd="0" presId="urn:microsoft.com/office/officeart/2005/8/layout/orgChart1"/>
    <dgm:cxn modelId="{1B91D8C6-5157-4EE0-8260-8AEFBE77597F}" type="presParOf" srcId="{6A50ABCF-593E-4742-9AED-61F0044BAE32}" destId="{D277CE84-11D5-4F9C-A46E-91E4259DA1C6}" srcOrd="1" destOrd="0" presId="urn:microsoft.com/office/officeart/2005/8/layout/orgChart1"/>
    <dgm:cxn modelId="{2E77EA93-D03A-4997-AB8F-FEC6BB5063CF}" type="presParOf" srcId="{D277CE84-11D5-4F9C-A46E-91E4259DA1C6}" destId="{967F08FE-35CA-4104-9546-FDC64A84B016}" srcOrd="0" destOrd="0" presId="urn:microsoft.com/office/officeart/2005/8/layout/orgChart1"/>
    <dgm:cxn modelId="{1A239C1C-490B-4BB6-A545-086BB775A097}" type="presParOf" srcId="{D277CE84-11D5-4F9C-A46E-91E4259DA1C6}" destId="{67F77865-8804-4380-8363-79E3E8A83729}" srcOrd="1" destOrd="0" presId="urn:microsoft.com/office/officeart/2005/8/layout/orgChart1"/>
    <dgm:cxn modelId="{825CB2C5-A280-4613-A5BD-DEDF9AA7B316}" type="presParOf" srcId="{67F77865-8804-4380-8363-79E3E8A83729}" destId="{52465AEE-BA59-48EC-B0FB-16DDD256A267}" srcOrd="0" destOrd="0" presId="urn:microsoft.com/office/officeart/2005/8/layout/orgChart1"/>
    <dgm:cxn modelId="{0F651C28-92C0-4296-AA55-BECE7ED21018}" type="presParOf" srcId="{52465AEE-BA59-48EC-B0FB-16DDD256A267}" destId="{CD054440-74E4-43E2-9E6F-B0E95054686E}" srcOrd="0" destOrd="0" presId="urn:microsoft.com/office/officeart/2005/8/layout/orgChart1"/>
    <dgm:cxn modelId="{BFC95AF6-F9F7-476E-A8FC-1678ADEDE8F9}" type="presParOf" srcId="{52465AEE-BA59-48EC-B0FB-16DDD256A267}" destId="{29F575DD-B053-4570-B5C7-33504CBC6F01}" srcOrd="1" destOrd="0" presId="urn:microsoft.com/office/officeart/2005/8/layout/orgChart1"/>
    <dgm:cxn modelId="{00652610-51A5-4967-89DD-CCB428DF7B4B}" type="presParOf" srcId="{67F77865-8804-4380-8363-79E3E8A83729}" destId="{4A876CF7-12BC-4BF8-ACA4-7BC5977E6859}" srcOrd="1" destOrd="0" presId="urn:microsoft.com/office/officeart/2005/8/layout/orgChart1"/>
    <dgm:cxn modelId="{1730D2E2-D942-4A7B-8DAA-BB820A12DA77}" type="presParOf" srcId="{67F77865-8804-4380-8363-79E3E8A83729}" destId="{82C60CC5-B765-44C8-BD6B-F9E88A3882A2}" srcOrd="2" destOrd="0" presId="urn:microsoft.com/office/officeart/2005/8/layout/orgChart1"/>
    <dgm:cxn modelId="{895F2947-8A25-469E-B60E-8ACF1593BFFC}" type="presParOf" srcId="{D277CE84-11D5-4F9C-A46E-91E4259DA1C6}" destId="{64EF67A9-F8D0-4869-B503-6704AC3C6062}" srcOrd="2" destOrd="0" presId="urn:microsoft.com/office/officeart/2005/8/layout/orgChart1"/>
    <dgm:cxn modelId="{66CEE1F6-8DE0-4BF9-A5E2-D60B8416AB9E}" type="presParOf" srcId="{D277CE84-11D5-4F9C-A46E-91E4259DA1C6}" destId="{33DF64B7-1105-41F8-B2A9-04D8450CFE84}" srcOrd="3" destOrd="0" presId="urn:microsoft.com/office/officeart/2005/8/layout/orgChart1"/>
    <dgm:cxn modelId="{2A297533-CE8C-40B3-BDBA-11A6509CE666}" type="presParOf" srcId="{33DF64B7-1105-41F8-B2A9-04D8450CFE84}" destId="{05E21BA7-A7EA-446A-8F5E-CBB2ACF092BF}" srcOrd="0" destOrd="0" presId="urn:microsoft.com/office/officeart/2005/8/layout/orgChart1"/>
    <dgm:cxn modelId="{251C2E10-407A-4863-92E1-9E594FD0C6DD}" type="presParOf" srcId="{05E21BA7-A7EA-446A-8F5E-CBB2ACF092BF}" destId="{85FC5718-62B3-4522-9E68-AAFDF9DAE850}" srcOrd="0" destOrd="0" presId="urn:microsoft.com/office/officeart/2005/8/layout/orgChart1"/>
    <dgm:cxn modelId="{08079E29-E7E1-4B35-8F44-367813EA33EA}" type="presParOf" srcId="{05E21BA7-A7EA-446A-8F5E-CBB2ACF092BF}" destId="{0829A1D4-BFF5-4376-A888-014933732C8A}" srcOrd="1" destOrd="0" presId="urn:microsoft.com/office/officeart/2005/8/layout/orgChart1"/>
    <dgm:cxn modelId="{88B81896-C90E-4F98-81C7-857ADE6634C1}" type="presParOf" srcId="{33DF64B7-1105-41F8-B2A9-04D8450CFE84}" destId="{7F3B3686-769C-4B64-BE08-9C0C2C489410}" srcOrd="1" destOrd="0" presId="urn:microsoft.com/office/officeart/2005/8/layout/orgChart1"/>
    <dgm:cxn modelId="{007C5C3B-DFB7-4072-B3F6-2AC09C6620CC}" type="presParOf" srcId="{33DF64B7-1105-41F8-B2A9-04D8450CFE84}" destId="{8FEAD307-EDAF-4F98-BA66-C43EFE2B6813}" srcOrd="2" destOrd="0" presId="urn:microsoft.com/office/officeart/2005/8/layout/orgChart1"/>
    <dgm:cxn modelId="{20DF321D-9DCD-4887-A0CD-233C0BBDD62A}" type="presParOf" srcId="{6A50ABCF-593E-4742-9AED-61F0044BAE32}" destId="{73CE107F-2DD0-40F3-9D8D-54C992E6A86A}" srcOrd="2" destOrd="0" presId="urn:microsoft.com/office/officeart/2005/8/layout/orgChart1"/>
    <dgm:cxn modelId="{FBB6679B-036D-4E64-A77C-142E9EB0E803}" type="presParOf" srcId="{BF77294A-4499-4DC9-A436-4ABA53663182}" destId="{E163F041-E44D-4727-8783-D915F7DF74BC}" srcOrd="2" destOrd="0" presId="urn:microsoft.com/office/officeart/2005/8/layout/orgChart1"/>
    <dgm:cxn modelId="{7E5A39D0-0434-4EE1-8C2E-9356C75B11B8}" type="presParOf" srcId="{EF167813-0F01-475C-995C-880300E5C74C}" destId="{753F81F8-4583-48E5-9A2A-87EF26F2F64F}" srcOrd="2" destOrd="0" presId="urn:microsoft.com/office/officeart/2005/8/layout/orgChart1"/>
    <dgm:cxn modelId="{AE680FF2-A423-463A-A2F5-F3DA3181E396}" type="presParOf" srcId="{EF167813-0F01-475C-995C-880300E5C74C}" destId="{7BFB199E-9CC5-44C6-A927-27FF91F77318}" srcOrd="3" destOrd="0" presId="urn:microsoft.com/office/officeart/2005/8/layout/orgChart1"/>
    <dgm:cxn modelId="{CA17B8D7-753C-4860-A5D1-F1961C85ACBF}" type="presParOf" srcId="{7BFB199E-9CC5-44C6-A927-27FF91F77318}" destId="{66DD70F7-DEA2-4481-B705-0D7F2197B712}" srcOrd="0" destOrd="0" presId="urn:microsoft.com/office/officeart/2005/8/layout/orgChart1"/>
    <dgm:cxn modelId="{6D2CE01B-E5F4-4153-9EA5-27BDDC4BCD74}" type="presParOf" srcId="{66DD70F7-DEA2-4481-B705-0D7F2197B712}" destId="{EA282373-8E0D-412F-B8E6-84EF41083943}" srcOrd="0" destOrd="0" presId="urn:microsoft.com/office/officeart/2005/8/layout/orgChart1"/>
    <dgm:cxn modelId="{4A320565-61F7-4619-8158-F855A64AEC0B}" type="presParOf" srcId="{66DD70F7-DEA2-4481-B705-0D7F2197B712}" destId="{0A281AA5-C199-4BD0-9248-D49DB5059BDF}" srcOrd="1" destOrd="0" presId="urn:microsoft.com/office/officeart/2005/8/layout/orgChart1"/>
    <dgm:cxn modelId="{04F22842-D45A-4BFA-BCCD-091A3B6392E1}" type="presParOf" srcId="{7BFB199E-9CC5-44C6-A927-27FF91F77318}" destId="{29AA4E71-5EC5-42BA-A326-AC0D0007AEC1}" srcOrd="1" destOrd="0" presId="urn:microsoft.com/office/officeart/2005/8/layout/orgChart1"/>
    <dgm:cxn modelId="{F06A497D-42A4-4472-8D44-37BBE18BD669}" type="presParOf" srcId="{29AA4E71-5EC5-42BA-A326-AC0D0007AEC1}" destId="{796A39A1-318D-4481-9A84-417F21583174}" srcOrd="0" destOrd="0" presId="urn:microsoft.com/office/officeart/2005/8/layout/orgChart1"/>
    <dgm:cxn modelId="{D4AA602B-44B0-4A47-A8BA-79EF7BBD20EA}" type="presParOf" srcId="{29AA4E71-5EC5-42BA-A326-AC0D0007AEC1}" destId="{EF8CEF35-BC28-431B-803B-9FDD1F052019}" srcOrd="1" destOrd="0" presId="urn:microsoft.com/office/officeart/2005/8/layout/orgChart1"/>
    <dgm:cxn modelId="{A4CA8F0B-7DD2-4364-8BF3-65132C7BE6B5}" type="presParOf" srcId="{EF8CEF35-BC28-431B-803B-9FDD1F052019}" destId="{DA9C5BB4-00E8-43FF-ADE1-F339C13BE51C}" srcOrd="0" destOrd="0" presId="urn:microsoft.com/office/officeart/2005/8/layout/orgChart1"/>
    <dgm:cxn modelId="{F0859EA9-1A75-4DEF-B6AF-2D87EE85FACB}" type="presParOf" srcId="{DA9C5BB4-00E8-43FF-ADE1-F339C13BE51C}" destId="{E053BBD8-555D-448B-B3F6-B9BA4DEFE02D}" srcOrd="0" destOrd="0" presId="urn:microsoft.com/office/officeart/2005/8/layout/orgChart1"/>
    <dgm:cxn modelId="{407FE4AF-4EF9-46DE-8A8A-0FC7354E00A7}" type="presParOf" srcId="{DA9C5BB4-00E8-43FF-ADE1-F339C13BE51C}" destId="{CDFCD535-32B4-4670-B68A-C974A338F37D}" srcOrd="1" destOrd="0" presId="urn:microsoft.com/office/officeart/2005/8/layout/orgChart1"/>
    <dgm:cxn modelId="{3190FB95-907C-4681-AD7B-EDEF15542441}" type="presParOf" srcId="{EF8CEF35-BC28-431B-803B-9FDD1F052019}" destId="{1B7CD554-5F44-4889-B1F7-BB0D55F75A3F}" srcOrd="1" destOrd="0" presId="urn:microsoft.com/office/officeart/2005/8/layout/orgChart1"/>
    <dgm:cxn modelId="{566C9AB3-6074-4955-9305-0B21BB20738C}" type="presParOf" srcId="{EF8CEF35-BC28-431B-803B-9FDD1F052019}" destId="{79BF6C79-D77D-41AE-844D-76297A0B2DC1}" srcOrd="2" destOrd="0" presId="urn:microsoft.com/office/officeart/2005/8/layout/orgChart1"/>
    <dgm:cxn modelId="{B388C321-3C6E-45EA-821B-4ECB79612F7D}" type="presParOf" srcId="{7BFB199E-9CC5-44C6-A927-27FF91F77318}" destId="{31D55CF4-61D3-4039-BE81-A713B3C71F9E}" srcOrd="2" destOrd="0" presId="urn:microsoft.com/office/officeart/2005/8/layout/orgChart1"/>
    <dgm:cxn modelId="{BF1E9F38-06EF-4F4C-9D4D-7DB4630E5582}" type="presParOf" srcId="{B6AAD103-DE1B-4CF2-9671-069D6B15C73F}" destId="{053DFDE1-E0F1-4C7A-B6B4-DBC775BECBB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A39A1-318D-4481-9A84-417F21583174}">
      <dsp:nvSpPr>
        <dsp:cNvPr id="0" name=""/>
        <dsp:cNvSpPr/>
      </dsp:nvSpPr>
      <dsp:spPr>
        <a:xfrm>
          <a:off x="9183961" y="2360888"/>
          <a:ext cx="91440" cy="400821"/>
        </a:xfrm>
        <a:custGeom>
          <a:avLst/>
          <a:gdLst/>
          <a:ahLst/>
          <a:cxnLst/>
          <a:rect l="0" t="0" r="0" b="0"/>
          <a:pathLst>
            <a:path>
              <a:moveTo>
                <a:pt x="45720" y="0"/>
              </a:moveTo>
              <a:lnTo>
                <a:pt x="45720"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53F81F8-4583-48E5-9A2A-87EF26F2F64F}">
      <dsp:nvSpPr>
        <dsp:cNvPr id="0" name=""/>
        <dsp:cNvSpPr/>
      </dsp:nvSpPr>
      <dsp:spPr>
        <a:xfrm>
          <a:off x="5155781" y="954336"/>
          <a:ext cx="4073899" cy="452215"/>
        </a:xfrm>
        <a:custGeom>
          <a:avLst/>
          <a:gdLst/>
          <a:ahLst/>
          <a:cxnLst/>
          <a:rect l="0" t="0" r="0" b="0"/>
          <a:pathLst>
            <a:path>
              <a:moveTo>
                <a:pt x="0" y="0"/>
              </a:moveTo>
              <a:lnTo>
                <a:pt x="0" y="251804"/>
              </a:lnTo>
              <a:lnTo>
                <a:pt x="4073899" y="251804"/>
              </a:lnTo>
              <a:lnTo>
                <a:pt x="4073899" y="452215"/>
              </a:lnTo>
            </a:path>
          </a:pathLst>
        </a:custGeom>
        <a:noFill/>
        <a:ln w="127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4EF67A9-F8D0-4869-B503-6704AC3C6062}">
      <dsp:nvSpPr>
        <dsp:cNvPr id="0" name=""/>
        <dsp:cNvSpPr/>
      </dsp:nvSpPr>
      <dsp:spPr>
        <a:xfrm>
          <a:off x="6920187" y="3716046"/>
          <a:ext cx="1240942" cy="400821"/>
        </a:xfrm>
        <a:custGeom>
          <a:avLst/>
          <a:gdLst/>
          <a:ahLst/>
          <a:cxnLst/>
          <a:rect l="0" t="0" r="0" b="0"/>
          <a:pathLst>
            <a:path>
              <a:moveTo>
                <a:pt x="0" y="0"/>
              </a:moveTo>
              <a:lnTo>
                <a:pt x="0" y="200410"/>
              </a:lnTo>
              <a:lnTo>
                <a:pt x="1240942" y="200410"/>
              </a:lnTo>
              <a:lnTo>
                <a:pt x="1240942"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67F08FE-35CA-4104-9546-FDC64A84B016}">
      <dsp:nvSpPr>
        <dsp:cNvPr id="0" name=""/>
        <dsp:cNvSpPr/>
      </dsp:nvSpPr>
      <dsp:spPr>
        <a:xfrm>
          <a:off x="5661722" y="3716046"/>
          <a:ext cx="1258464" cy="400821"/>
        </a:xfrm>
        <a:custGeom>
          <a:avLst/>
          <a:gdLst/>
          <a:ahLst/>
          <a:cxnLst/>
          <a:rect l="0" t="0" r="0" b="0"/>
          <a:pathLst>
            <a:path>
              <a:moveTo>
                <a:pt x="1258464" y="0"/>
              </a:moveTo>
              <a:lnTo>
                <a:pt x="1258464" y="200410"/>
              </a:lnTo>
              <a:lnTo>
                <a:pt x="0" y="200410"/>
              </a:lnTo>
              <a:lnTo>
                <a:pt x="0"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DF5ABA9-6AC5-4AFC-A5CB-2B0F074489B6}">
      <dsp:nvSpPr>
        <dsp:cNvPr id="0" name=""/>
        <dsp:cNvSpPr/>
      </dsp:nvSpPr>
      <dsp:spPr>
        <a:xfrm>
          <a:off x="4515736" y="2360888"/>
          <a:ext cx="2404450" cy="400821"/>
        </a:xfrm>
        <a:custGeom>
          <a:avLst/>
          <a:gdLst/>
          <a:ahLst/>
          <a:cxnLst/>
          <a:rect l="0" t="0" r="0" b="0"/>
          <a:pathLst>
            <a:path>
              <a:moveTo>
                <a:pt x="0" y="0"/>
              </a:moveTo>
              <a:lnTo>
                <a:pt x="0" y="200410"/>
              </a:lnTo>
              <a:lnTo>
                <a:pt x="2404450" y="200410"/>
              </a:lnTo>
              <a:lnTo>
                <a:pt x="2404450"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015657-ED44-46EA-8FE8-5927EC58A49D}">
      <dsp:nvSpPr>
        <dsp:cNvPr id="0" name=""/>
        <dsp:cNvSpPr/>
      </dsp:nvSpPr>
      <dsp:spPr>
        <a:xfrm>
          <a:off x="2111285" y="3716046"/>
          <a:ext cx="1154747" cy="400821"/>
        </a:xfrm>
        <a:custGeom>
          <a:avLst/>
          <a:gdLst/>
          <a:ahLst/>
          <a:cxnLst/>
          <a:rect l="0" t="0" r="0" b="0"/>
          <a:pathLst>
            <a:path>
              <a:moveTo>
                <a:pt x="0" y="0"/>
              </a:moveTo>
              <a:lnTo>
                <a:pt x="0" y="200410"/>
              </a:lnTo>
              <a:lnTo>
                <a:pt x="1154747" y="200410"/>
              </a:lnTo>
              <a:lnTo>
                <a:pt x="1154747"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488E8CE-9F06-466A-B4C3-1150BD08E992}">
      <dsp:nvSpPr>
        <dsp:cNvPr id="0" name=""/>
        <dsp:cNvSpPr/>
      </dsp:nvSpPr>
      <dsp:spPr>
        <a:xfrm>
          <a:off x="956538" y="3716046"/>
          <a:ext cx="1154747" cy="400821"/>
        </a:xfrm>
        <a:custGeom>
          <a:avLst/>
          <a:gdLst/>
          <a:ahLst/>
          <a:cxnLst/>
          <a:rect l="0" t="0" r="0" b="0"/>
          <a:pathLst>
            <a:path>
              <a:moveTo>
                <a:pt x="1154747" y="0"/>
              </a:moveTo>
              <a:lnTo>
                <a:pt x="1154747" y="200410"/>
              </a:lnTo>
              <a:lnTo>
                <a:pt x="0" y="200410"/>
              </a:lnTo>
              <a:lnTo>
                <a:pt x="0"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9D37D70-C567-4108-BA96-2B464EE2DB9C}">
      <dsp:nvSpPr>
        <dsp:cNvPr id="0" name=""/>
        <dsp:cNvSpPr/>
      </dsp:nvSpPr>
      <dsp:spPr>
        <a:xfrm>
          <a:off x="2111285" y="2360888"/>
          <a:ext cx="2404450" cy="400821"/>
        </a:xfrm>
        <a:custGeom>
          <a:avLst/>
          <a:gdLst/>
          <a:ahLst/>
          <a:cxnLst/>
          <a:rect l="0" t="0" r="0" b="0"/>
          <a:pathLst>
            <a:path>
              <a:moveTo>
                <a:pt x="2404450" y="0"/>
              </a:moveTo>
              <a:lnTo>
                <a:pt x="2404450" y="200410"/>
              </a:lnTo>
              <a:lnTo>
                <a:pt x="0" y="200410"/>
              </a:lnTo>
              <a:lnTo>
                <a:pt x="0" y="400821"/>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5A0F447-5382-4751-BC37-D2824E981175}">
      <dsp:nvSpPr>
        <dsp:cNvPr id="0" name=""/>
        <dsp:cNvSpPr/>
      </dsp:nvSpPr>
      <dsp:spPr>
        <a:xfrm>
          <a:off x="4515736" y="954336"/>
          <a:ext cx="640044" cy="452215"/>
        </a:xfrm>
        <a:custGeom>
          <a:avLst/>
          <a:gdLst/>
          <a:ahLst/>
          <a:cxnLst/>
          <a:rect l="0" t="0" r="0" b="0"/>
          <a:pathLst>
            <a:path>
              <a:moveTo>
                <a:pt x="640044" y="0"/>
              </a:moveTo>
              <a:lnTo>
                <a:pt x="640044" y="251804"/>
              </a:lnTo>
              <a:lnTo>
                <a:pt x="0" y="251804"/>
              </a:lnTo>
              <a:lnTo>
                <a:pt x="0" y="452215"/>
              </a:lnTo>
            </a:path>
          </a:pathLst>
        </a:custGeom>
        <a:noFill/>
        <a:ln w="127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1C0D79F-FFCF-435F-8133-9527D67F2DF2}">
      <dsp:nvSpPr>
        <dsp:cNvPr id="0" name=""/>
        <dsp:cNvSpPr/>
      </dsp:nvSpPr>
      <dsp:spPr>
        <a:xfrm>
          <a:off x="4201444" y="0"/>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PRORAČUN</a:t>
          </a:r>
          <a:endParaRPr kumimoji="0" lang="sr-Latn-RS" altLang="sr-Latn-RS" sz="1700" b="0" i="0" u="none" strike="noStrike" kern="1200" cap="none" normalizeH="0" baseline="0" dirty="0">
            <a:ln/>
            <a:effectLst/>
            <a:latin typeface="Arial" panose="020B0604020202020204" pitchFamily="34" charset="0"/>
          </a:endParaRPr>
        </a:p>
      </dsp:txBody>
      <dsp:txXfrm>
        <a:off x="4201444" y="0"/>
        <a:ext cx="1908672" cy="954336"/>
      </dsp:txXfrm>
    </dsp:sp>
    <dsp:sp modelId="{946B2D62-7DD5-4051-A035-DF6B2FECBEC0}">
      <dsp:nvSpPr>
        <dsp:cNvPr id="0" name=""/>
        <dsp:cNvSpPr/>
      </dsp:nvSpPr>
      <dsp:spPr>
        <a:xfrm>
          <a:off x="3561400" y="1406551"/>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OPĆI DIO</a:t>
          </a:r>
          <a:endParaRPr kumimoji="0" lang="sr-Latn-RS" altLang="sr-Latn-RS" sz="1700" b="0" i="0" u="none" strike="noStrike" kern="1200" cap="none" normalizeH="0" baseline="0">
            <a:ln/>
            <a:effectLst/>
            <a:latin typeface="Arial" panose="020B0604020202020204" pitchFamily="34" charset="0"/>
          </a:endParaRPr>
        </a:p>
      </dsp:txBody>
      <dsp:txXfrm>
        <a:off x="3561400" y="1406551"/>
        <a:ext cx="1908672" cy="954336"/>
      </dsp:txXfrm>
    </dsp:sp>
    <dsp:sp modelId="{DC6DBFDD-8393-4288-8C0E-9A58BC195FBF}">
      <dsp:nvSpPr>
        <dsp:cNvPr id="0" name=""/>
        <dsp:cNvSpPr/>
      </dsp:nvSpPr>
      <dsp:spPr>
        <a:xfrm>
          <a:off x="1156949" y="2761709"/>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PRIHODA I RASHODA</a:t>
          </a:r>
          <a:endParaRPr kumimoji="0" lang="sr-Latn-RS" altLang="sr-Latn-RS" sz="1700" b="0" i="0" u="none" strike="noStrike" kern="1200" cap="none" normalizeH="0" baseline="0" dirty="0">
            <a:ln/>
            <a:effectLst/>
            <a:latin typeface="Arial" panose="020B0604020202020204" pitchFamily="34" charset="0"/>
          </a:endParaRPr>
        </a:p>
      </dsp:txBody>
      <dsp:txXfrm>
        <a:off x="1156949" y="2761709"/>
        <a:ext cx="1908672" cy="954336"/>
      </dsp:txXfrm>
    </dsp:sp>
    <dsp:sp modelId="{96079BE0-538D-4DEB-A751-778CB1CAB8E7}">
      <dsp:nvSpPr>
        <dsp:cNvPr id="0" name=""/>
        <dsp:cNvSpPr/>
      </dsp:nvSpPr>
      <dsp:spPr>
        <a:xfrm>
          <a:off x="2202" y="4116867"/>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PRIHODI</a:t>
          </a:r>
          <a:endParaRPr kumimoji="0" lang="sr-Latn-RS" altLang="sr-Latn-RS" sz="1700" b="0" i="0" u="none" strike="noStrike" kern="1200" cap="none" normalizeH="0" baseline="0">
            <a:ln/>
            <a:effectLst/>
            <a:latin typeface="Arial" panose="020B0604020202020204" pitchFamily="34" charset="0"/>
          </a:endParaRPr>
        </a:p>
      </dsp:txBody>
      <dsp:txXfrm>
        <a:off x="2202" y="4116867"/>
        <a:ext cx="1908672" cy="954336"/>
      </dsp:txXfrm>
    </dsp:sp>
    <dsp:sp modelId="{7135C25D-D89A-4214-9BD1-D01B3B3114E3}">
      <dsp:nvSpPr>
        <dsp:cNvPr id="0" name=""/>
        <dsp:cNvSpPr/>
      </dsp:nvSpPr>
      <dsp:spPr>
        <a:xfrm>
          <a:off x="2311696" y="4116867"/>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RASHODI</a:t>
          </a:r>
          <a:endParaRPr kumimoji="0" lang="sr-Latn-RS" altLang="sr-Latn-RS" sz="1700" b="0" i="0" u="none" strike="noStrike" kern="1200" cap="none" normalizeH="0" baseline="0" dirty="0">
            <a:ln/>
            <a:effectLst/>
          </a:endParaRPr>
        </a:p>
      </dsp:txBody>
      <dsp:txXfrm>
        <a:off x="2311696" y="4116867"/>
        <a:ext cx="1908672" cy="954336"/>
      </dsp:txXfrm>
    </dsp:sp>
    <dsp:sp modelId="{2C5DE3FC-DC16-4527-982D-649AA50005A3}">
      <dsp:nvSpPr>
        <dsp:cNvPr id="0" name=""/>
        <dsp:cNvSpPr/>
      </dsp:nvSpPr>
      <dsp:spPr>
        <a:xfrm>
          <a:off x="5965850" y="2761709"/>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a:t>
          </a:r>
          <a:endParaRPr kumimoji="0" lang="sr-Latn-RS" altLang="sr-Latn-RS" sz="1700" b="0" i="0" u="none" strike="noStrike" kern="1200" cap="none" normalizeH="0" baseline="0" dirty="0">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FINANCIRANJA</a:t>
          </a:r>
          <a:endParaRPr kumimoji="0" lang="sr-Latn-RS" altLang="sr-Latn-RS" sz="1700" b="0" i="0" u="none" strike="noStrike" kern="1200" cap="none" normalizeH="0" baseline="0" dirty="0">
            <a:ln/>
            <a:effectLst/>
            <a:latin typeface="Arial" panose="020B0604020202020204" pitchFamily="34" charset="0"/>
          </a:endParaRPr>
        </a:p>
      </dsp:txBody>
      <dsp:txXfrm>
        <a:off x="5965850" y="2761709"/>
        <a:ext cx="1908672" cy="954336"/>
      </dsp:txXfrm>
    </dsp:sp>
    <dsp:sp modelId="{CD054440-74E4-43E2-9E6F-B0E95054686E}">
      <dsp:nvSpPr>
        <dsp:cNvPr id="0" name=""/>
        <dsp:cNvSpPr/>
      </dsp:nvSpPr>
      <dsp:spPr>
        <a:xfrm>
          <a:off x="4621190" y="4116867"/>
          <a:ext cx="2081064"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PRIMICI OD FINANCIJSKE IMOVINE I ZADUŽIVANJA</a:t>
          </a:r>
          <a:endParaRPr kumimoji="0" lang="sr-Latn-RS" altLang="sr-Latn-RS" sz="1700" b="0" i="0" u="none" strike="noStrike" kern="1200" cap="none" normalizeH="0" baseline="0" dirty="0">
            <a:ln/>
            <a:effectLst/>
            <a:latin typeface="Arial" panose="020B0604020202020204" pitchFamily="34" charset="0"/>
          </a:endParaRPr>
        </a:p>
      </dsp:txBody>
      <dsp:txXfrm>
        <a:off x="4621190" y="4116867"/>
        <a:ext cx="2081064" cy="954336"/>
      </dsp:txXfrm>
    </dsp:sp>
    <dsp:sp modelId="{85FC5718-62B3-4522-9E68-AAFDF9DAE850}">
      <dsp:nvSpPr>
        <dsp:cNvPr id="0" name=""/>
        <dsp:cNvSpPr/>
      </dsp:nvSpPr>
      <dsp:spPr>
        <a:xfrm>
          <a:off x="7103076" y="4116867"/>
          <a:ext cx="2116107"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IZDACI ZA FINANCIJSKU IMOVINU I OTPLATU ZAJMOVA</a:t>
          </a:r>
          <a:endParaRPr kumimoji="0" lang="sr-Latn-RS" altLang="sr-Latn-RS" sz="1700" b="0" i="0" u="none" strike="noStrike" kern="1200" cap="none" normalizeH="0" baseline="0" dirty="0">
            <a:ln/>
            <a:effectLst/>
            <a:latin typeface="Arial" panose="020B0604020202020204" pitchFamily="34" charset="0"/>
          </a:endParaRPr>
        </a:p>
      </dsp:txBody>
      <dsp:txXfrm>
        <a:off x="7103076" y="4116867"/>
        <a:ext cx="2116107" cy="954336"/>
      </dsp:txXfrm>
    </dsp:sp>
    <dsp:sp modelId="{EA282373-8E0D-412F-B8E6-84EF41083943}">
      <dsp:nvSpPr>
        <dsp:cNvPr id="0" name=""/>
        <dsp:cNvSpPr/>
      </dsp:nvSpPr>
      <dsp:spPr>
        <a:xfrm>
          <a:off x="8275344" y="1406551"/>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POSEBNI DIO</a:t>
          </a:r>
          <a:endParaRPr kumimoji="0" lang="sr-Latn-RS" altLang="sr-Latn-RS" sz="1700" b="0" i="0" u="none" strike="noStrike" kern="1200" cap="none" normalizeH="0" baseline="0" dirty="0">
            <a:ln/>
            <a:effectLst/>
            <a:latin typeface="Arial" panose="020B0604020202020204" pitchFamily="34" charset="0"/>
          </a:endParaRPr>
        </a:p>
      </dsp:txBody>
      <dsp:txXfrm>
        <a:off x="8275344" y="1406551"/>
        <a:ext cx="1908672" cy="954336"/>
      </dsp:txXfrm>
    </dsp:sp>
    <dsp:sp modelId="{E053BBD8-555D-448B-B3F6-B9BA4DEFE02D}">
      <dsp:nvSpPr>
        <dsp:cNvPr id="0" name=""/>
        <dsp:cNvSpPr/>
      </dsp:nvSpPr>
      <dsp:spPr>
        <a:xfrm>
          <a:off x="8275344" y="2761709"/>
          <a:ext cx="1908672" cy="95433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7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PLAN RASHODA I IZDATAKA</a:t>
          </a:r>
          <a:endParaRPr kumimoji="0" lang="sr-Latn-RS" altLang="sr-Latn-RS" sz="1700" b="0" i="0" u="none" strike="noStrike" kern="1200" cap="none" normalizeH="0" baseline="0" dirty="0">
            <a:ln/>
            <a:effectLst/>
            <a:latin typeface="Arial" panose="020B0604020202020204" pitchFamily="34" charset="0"/>
          </a:endParaRPr>
        </a:p>
      </dsp:txBody>
      <dsp:txXfrm>
        <a:off x="8275344" y="2761709"/>
        <a:ext cx="1908672" cy="95433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9255346" y="2750337"/>
            <a:ext cx="1171888" cy="1356442"/>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46463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309"/>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202799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61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570887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a:t>Kliknite da biste uredili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7F92DE1C-173A-4E6B-BFB2-142F98A0763A}" type="slidenum">
              <a:rPr lang="hr-HR" smtClean="0"/>
              <a:t>‹#›</a:t>
            </a:fld>
            <a:endParaRPr lang="hr-H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31349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042462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a:t>Kliknite da biste uredili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3" name="Date Placeholder 2"/>
          <p:cNvSpPr>
            <a:spLocks noGrp="1"/>
          </p:cNvSpPr>
          <p:nvPr>
            <p:ph type="dt" sz="half" idx="10"/>
          </p:nvPr>
        </p:nvSpPr>
        <p:spPr/>
        <p:txBody>
          <a:bodyPr/>
          <a:lstStyle/>
          <a:p>
            <a:fld id="{C226E5F2-CECA-408C-914E-E0957E108454}" type="datetimeFigureOut">
              <a:rPr lang="hr-HR" smtClean="0"/>
              <a:t>14.1.2022.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943455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a:t>Kliknite da biste uredili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3" name="Date Placeholder 2"/>
          <p:cNvSpPr>
            <a:spLocks noGrp="1"/>
          </p:cNvSpPr>
          <p:nvPr>
            <p:ph type="dt" sz="half" idx="10"/>
          </p:nvPr>
        </p:nvSpPr>
        <p:spPr/>
        <p:txBody>
          <a:bodyPr/>
          <a:lstStyle/>
          <a:p>
            <a:fld id="{C226E5F2-CECA-408C-914E-E0957E108454}" type="datetimeFigureOut">
              <a:rPr lang="hr-HR" smtClean="0"/>
              <a:t>14.1.2022.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554525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344908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a:xfrm>
            <a:off x="680321" y="5936188"/>
            <a:ext cx="6126805" cy="365125"/>
          </a:xfrm>
        </p:spPr>
        <p:txBody>
          <a:bodyPr/>
          <a:lstStyle/>
          <a:p>
            <a:endParaRPr lang="hr-H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F92DE1C-173A-4E6B-BFB2-142F98A0763A}" type="slidenum">
              <a:rPr lang="hr-HR" smtClean="0"/>
              <a:t>‹#›</a:t>
            </a:fld>
            <a:endParaRPr lang="hr-HR"/>
          </a:p>
        </p:txBody>
      </p:sp>
    </p:spTree>
    <p:extLst>
      <p:ext uri="{BB962C8B-B14F-4D97-AF65-F5344CB8AC3E}">
        <p14:creationId xmlns:p14="http://schemas.microsoft.com/office/powerpoint/2010/main" val="2963490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99681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17745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a:t>Kliknite da biste uredili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C226E5F2-CECA-408C-914E-E0957E108454}" type="datetimeFigureOut">
              <a:rPr lang="hr-HR" smtClean="0"/>
              <a:t>14.1.2022.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10729455" y="286989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7620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8074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80322" y="3030008"/>
            <a:ext cx="4698355" cy="2906179"/>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594123" y="3030008"/>
            <a:ext cx="4700059" cy="2906179"/>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C226E5F2-CECA-408C-914E-E0957E108454}" type="datetimeFigureOut">
              <a:rPr lang="hr-HR" smtClean="0"/>
              <a:t>14.1.2022.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263714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226E5F2-CECA-408C-914E-E0957E108454}" type="datetimeFigureOut">
              <a:rPr lang="hr-HR" smtClean="0"/>
              <a:t>14.1.2022.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24775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226E5F2-CECA-408C-914E-E0957E108454}" type="datetimeFigureOut">
              <a:rPr lang="hr-HR" smtClean="0"/>
              <a:t>14.1.2022.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15321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0150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14.1.2022.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44021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226E5F2-CECA-408C-914E-E0957E108454}" type="datetimeFigureOut">
              <a:rPr lang="hr-HR" smtClean="0"/>
              <a:t>14.1.2022.</a:t>
            </a:fld>
            <a:endParaRPr lang="hr-H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F92DE1C-173A-4E6B-BFB2-142F98A0763A}" type="slidenum">
              <a:rPr lang="hr-HR" smtClean="0"/>
              <a:t>‹#›</a:t>
            </a:fld>
            <a:endParaRPr lang="hr-HR"/>
          </a:p>
        </p:txBody>
      </p:sp>
    </p:spTree>
    <p:extLst>
      <p:ext uri="{BB962C8B-B14F-4D97-AF65-F5344CB8AC3E}">
        <p14:creationId xmlns:p14="http://schemas.microsoft.com/office/powerpoint/2010/main" val="1864909723"/>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hyperlink" Target="mailto:klara.milicevic@pozega.hr" TargetMode="External"/><Relationship Id="rId3" Type="http://schemas.openxmlformats.org/officeDocument/2006/relationships/hyperlink" Target="mailto:gradonacelnik@pozega.hr" TargetMode="External"/><Relationship Id="rId7" Type="http://schemas.openxmlformats.org/officeDocument/2006/relationships/hyperlink" Target="mailto:branka.bulaja@pozega.hr" TargetMode="External"/><Relationship Id="rId2" Type="http://schemas.openxmlformats.org/officeDocument/2006/relationships/hyperlink" Target="mailto:info@pozega.hr" TargetMode="External"/><Relationship Id="rId1" Type="http://schemas.openxmlformats.org/officeDocument/2006/relationships/slideLayout" Target="../slideLayouts/slideLayout6.xml"/><Relationship Id="rId6" Type="http://schemas.openxmlformats.org/officeDocument/2006/relationships/hyperlink" Target="mailto:jasminka.vodinelic@pozega.hr" TargetMode="External"/><Relationship Id="rId5" Type="http://schemas.openxmlformats.org/officeDocument/2006/relationships/hyperlink" Target="mailto:ljiljana.bilen@pozega.hr" TargetMode="External"/><Relationship Id="rId4" Type="http://schemas.openxmlformats.org/officeDocument/2006/relationships/hyperlink" Target="mailto:tajnica@pozega.hr"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mailto:akanizlica@os-akanizlica-pozega.skole.hr" TargetMode="External"/><Relationship Id="rId3" Type="http://schemas.openxmlformats.org/officeDocument/2006/relationships/hyperlink" Target="mailto:gkpz@gkpz.hr" TargetMode="External"/><Relationship Id="rId7" Type="http://schemas.openxmlformats.org/officeDocument/2006/relationships/hyperlink" Target="mailto:sportski-objekti@pozega.hr" TargetMode="External"/><Relationship Id="rId2" Type="http://schemas.openxmlformats.org/officeDocument/2006/relationships/hyperlink" Target="mailto:info@gmp.hr" TargetMode="External"/><Relationship Id="rId1" Type="http://schemas.openxmlformats.org/officeDocument/2006/relationships/slideLayout" Target="../slideLayouts/slideLayout6.xml"/><Relationship Id="rId6" Type="http://schemas.openxmlformats.org/officeDocument/2006/relationships/hyperlink" Target="mailto:jvp.grada.pozege@po.t-com.hr" TargetMode="External"/><Relationship Id="rId11" Type="http://schemas.openxmlformats.org/officeDocument/2006/relationships/hyperlink" Target="mailto:lo-ra@pozega.hr" TargetMode="External"/><Relationship Id="rId5" Type="http://schemas.openxmlformats.org/officeDocument/2006/relationships/hyperlink" Target="mailto:djvrtici.pozega@gmail.com" TargetMode="External"/><Relationship Id="rId10" Type="http://schemas.openxmlformats.org/officeDocument/2006/relationships/hyperlink" Target="mailto:skola@os-jkempfa-pozega.skole.hr" TargetMode="External"/><Relationship Id="rId4" Type="http://schemas.openxmlformats.org/officeDocument/2006/relationships/hyperlink" Target="mailto:tajnistvo@gkp.hr" TargetMode="External"/><Relationship Id="rId9" Type="http://schemas.openxmlformats.org/officeDocument/2006/relationships/hyperlink" Target="mailto:skola@os-dcesaric-pozega.skole.h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75000"/>
                <a:lumOff val="25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D905BBE-9F8D-4A73-B5F1-BAF812A33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0FAC86CD-FCB8-459B-A58A-C461E1B9EC2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75" name="Rectangle 74">
            <a:extLst>
              <a:ext uri="{FF2B5EF4-FFF2-40B4-BE49-F238E27FC236}">
                <a16:creationId xmlns:a16="http://schemas.microsoft.com/office/drawing/2014/main" id="{C9658688-9BC1-45C6-BEBA-1753861A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816"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187BD969-077D-471D-AED5-0DA80819AE8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2"/>
            <a:ext cx="7767872" cy="225365"/>
          </a:xfrm>
          <a:prstGeom prst="rect">
            <a:avLst/>
          </a:prstGeom>
        </p:spPr>
      </p:pic>
      <p:sp>
        <p:nvSpPr>
          <p:cNvPr id="79" name="Rectangle 78">
            <a:extLst>
              <a:ext uri="{FF2B5EF4-FFF2-40B4-BE49-F238E27FC236}">
                <a16:creationId xmlns:a16="http://schemas.microsoft.com/office/drawing/2014/main" id="{A9EE5B3E-496C-497B-9BD6-2A98CBD557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7868173"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a:extLst>
              <a:ext uri="{FF2B5EF4-FFF2-40B4-BE49-F238E27FC236}">
                <a16:creationId xmlns:a16="http://schemas.microsoft.com/office/drawing/2014/main" id="{4AED1CCB-DC89-44E3-8D2A-C164598FCA00}"/>
              </a:ext>
            </a:extLst>
          </p:cNvPr>
          <p:cNvSpPr>
            <a:spLocks noGrp="1"/>
          </p:cNvSpPr>
          <p:nvPr>
            <p:ph type="ctrTitle"/>
          </p:nvPr>
        </p:nvSpPr>
        <p:spPr>
          <a:xfrm>
            <a:off x="680322" y="2733709"/>
            <a:ext cx="6752110" cy="1373070"/>
          </a:xfrm>
        </p:spPr>
        <p:txBody>
          <a:bodyPr>
            <a:normAutofit/>
          </a:bodyPr>
          <a:lstStyle/>
          <a:p>
            <a:r>
              <a:rPr lang="hr-HR" b="1" dirty="0"/>
              <a:t>VODIČ ZA GRAĐANE</a:t>
            </a:r>
            <a:endParaRPr lang="hr-HR" dirty="0"/>
          </a:p>
        </p:txBody>
      </p:sp>
      <p:sp>
        <p:nvSpPr>
          <p:cNvPr id="3" name="Podnaslov 2">
            <a:extLst>
              <a:ext uri="{FF2B5EF4-FFF2-40B4-BE49-F238E27FC236}">
                <a16:creationId xmlns:a16="http://schemas.microsoft.com/office/drawing/2014/main" id="{F94EE695-9B71-47E3-A1F4-1729CB0381F9}"/>
              </a:ext>
            </a:extLst>
          </p:cNvPr>
          <p:cNvSpPr>
            <a:spLocks noGrp="1"/>
          </p:cNvSpPr>
          <p:nvPr>
            <p:ph type="subTitle" idx="1"/>
          </p:nvPr>
        </p:nvSpPr>
        <p:spPr>
          <a:xfrm>
            <a:off x="680322" y="4394039"/>
            <a:ext cx="6752109" cy="1117687"/>
          </a:xfrm>
        </p:spPr>
        <p:txBody>
          <a:bodyPr>
            <a:normAutofit/>
          </a:bodyPr>
          <a:lstStyle/>
          <a:p>
            <a:r>
              <a:rPr lang="hr-HR" dirty="0"/>
              <a:t>UZ PRORAČUN GRADA POŽEGE ZA 2022. GODINU I PROJEKCIJU PRORAČUNA ZA 2023. I 2024. GODINU</a:t>
            </a:r>
          </a:p>
        </p:txBody>
      </p:sp>
      <p:pic>
        <p:nvPicPr>
          <p:cNvPr id="1026" name="Picture 2">
            <a:extLst>
              <a:ext uri="{FF2B5EF4-FFF2-40B4-BE49-F238E27FC236}">
                <a16:creationId xmlns:a16="http://schemas.microsoft.com/office/drawing/2014/main" id="{20A268C6-C30D-45C7-9577-A0128DDAA02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87091" y="1779148"/>
            <a:ext cx="3358478" cy="3299704"/>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785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9E7BD9-F46B-4EF6-9F84-066AA985B420}"/>
              </a:ext>
            </a:extLst>
          </p:cNvPr>
          <p:cNvSpPr>
            <a:spLocks noGrp="1"/>
          </p:cNvSpPr>
          <p:nvPr>
            <p:ph type="title"/>
          </p:nvPr>
        </p:nvSpPr>
        <p:spPr/>
        <p:txBody>
          <a:bodyPr>
            <a:normAutofit/>
          </a:bodyPr>
          <a:lstStyle/>
          <a:p>
            <a:r>
              <a:rPr lang="hr-HR" dirty="0"/>
              <a:t>STRUKTURA PRORAČUNA GRADA POŽEGE</a:t>
            </a:r>
          </a:p>
        </p:txBody>
      </p:sp>
      <p:sp>
        <p:nvSpPr>
          <p:cNvPr id="3" name="Rezervirano mjesto teksta 2">
            <a:extLst>
              <a:ext uri="{FF2B5EF4-FFF2-40B4-BE49-F238E27FC236}">
                <a16:creationId xmlns:a16="http://schemas.microsoft.com/office/drawing/2014/main" id="{F4151294-5BB7-4424-837F-859979D3499D}"/>
              </a:ext>
            </a:extLst>
          </p:cNvPr>
          <p:cNvSpPr>
            <a:spLocks noGrp="1"/>
          </p:cNvSpPr>
          <p:nvPr>
            <p:ph idx="1"/>
          </p:nvPr>
        </p:nvSpPr>
        <p:spPr/>
        <p:txBody>
          <a:bodyPr>
            <a:normAutofit fontScale="77500" lnSpcReduction="20000"/>
          </a:bodyPr>
          <a:lstStyle/>
          <a:p>
            <a:pPr algn="just"/>
            <a:r>
              <a:rPr lang="hr-HR" dirty="0">
                <a:solidFill>
                  <a:schemeClr val="tx1"/>
                </a:solidFill>
              </a:rPr>
              <a:t>U Proračunu Grada Požege prikazani su svi prihodi i primici, rashodi i izdaci Grada i proračunskih korisnika, </a:t>
            </a:r>
            <a:r>
              <a:rPr lang="hr-HR" dirty="0"/>
              <a:t>kako slijedi</a:t>
            </a:r>
            <a:r>
              <a:rPr lang="hr-HR" dirty="0">
                <a:solidFill>
                  <a:schemeClr val="tx1"/>
                </a:solidFill>
              </a:rPr>
              <a:t>:</a:t>
            </a:r>
          </a:p>
          <a:p>
            <a:pPr marL="0" indent="0" algn="just">
              <a:buNone/>
            </a:pPr>
            <a:r>
              <a:rPr lang="hr-HR" dirty="0">
                <a:solidFill>
                  <a:schemeClr val="tx1"/>
                </a:solidFill>
              </a:rPr>
              <a:t>- Javne ustanove u kulturi (Gradska knjižnica </a:t>
            </a:r>
            <a:r>
              <a:rPr lang="hr-HR" dirty="0"/>
              <a:t>Požega</a:t>
            </a:r>
            <a:r>
              <a:rPr lang="hr-HR" dirty="0">
                <a:solidFill>
                  <a:schemeClr val="tx1"/>
                </a:solidFill>
              </a:rPr>
              <a:t>, Gradsko kazalište Požega i Gradski muzej Požega)</a:t>
            </a:r>
          </a:p>
          <a:p>
            <a:pPr marL="0" indent="0" algn="just">
              <a:buNone/>
            </a:pPr>
            <a:r>
              <a:rPr lang="hr-HR" dirty="0">
                <a:solidFill>
                  <a:schemeClr val="tx1"/>
                </a:solidFill>
              </a:rPr>
              <a:t>- Javne ustanove predškolskog odgoja (Dječji vrtić Požega)</a:t>
            </a:r>
          </a:p>
          <a:p>
            <a:pPr marL="0" indent="0" algn="just">
              <a:buNone/>
            </a:pPr>
            <a:r>
              <a:rPr lang="hr-HR" dirty="0">
                <a:solidFill>
                  <a:schemeClr val="tx1"/>
                </a:solidFill>
              </a:rPr>
              <a:t>- Javne ustanove odgoja i obrazovanja – osnovne škole (osnovne škole kojima je Grad Požega osnivač – OŠ Julija Kempfa, OŠ Antuna </a:t>
            </a:r>
            <a:r>
              <a:rPr lang="hr-HR" dirty="0" err="1">
                <a:solidFill>
                  <a:schemeClr val="tx1"/>
                </a:solidFill>
              </a:rPr>
              <a:t>Kanižlića</a:t>
            </a:r>
            <a:r>
              <a:rPr lang="hr-HR" dirty="0">
                <a:solidFill>
                  <a:schemeClr val="tx1"/>
                </a:solidFill>
              </a:rPr>
              <a:t> i OŠ </a:t>
            </a:r>
            <a:r>
              <a:rPr lang="hr-HR" dirty="0" err="1">
                <a:solidFill>
                  <a:schemeClr val="tx1"/>
                </a:solidFill>
              </a:rPr>
              <a:t>Dobriše</a:t>
            </a:r>
            <a:r>
              <a:rPr lang="hr-HR" dirty="0">
                <a:solidFill>
                  <a:schemeClr val="tx1"/>
                </a:solidFill>
              </a:rPr>
              <a:t> Cesarića)</a:t>
            </a:r>
          </a:p>
          <a:p>
            <a:pPr marL="0" indent="0" algn="just">
              <a:buNone/>
            </a:pPr>
            <a:r>
              <a:rPr lang="hr-HR" dirty="0">
                <a:solidFill>
                  <a:schemeClr val="tx1"/>
                </a:solidFill>
              </a:rPr>
              <a:t>- Vijeća manjina (Gradsko vijeće srpske nacionalne manjine Požega)</a:t>
            </a:r>
          </a:p>
          <a:p>
            <a:pPr marL="0" indent="0" algn="just">
              <a:buNone/>
            </a:pPr>
            <a:r>
              <a:rPr lang="hr-HR" dirty="0">
                <a:solidFill>
                  <a:schemeClr val="tx1"/>
                </a:solidFill>
              </a:rPr>
              <a:t>- Javne ustanove u sportu (Javna ustanova za upravljanje sportskim objektima u vlasništvu Grada Požege – Sportski objekti Požega u likvidaciji)</a:t>
            </a:r>
          </a:p>
          <a:p>
            <a:pPr marL="342900" indent="-342900" algn="just">
              <a:buFontTx/>
              <a:buChar char="-"/>
            </a:pPr>
            <a:r>
              <a:rPr lang="hr-HR" dirty="0">
                <a:solidFill>
                  <a:schemeClr val="tx1"/>
                </a:solidFill>
              </a:rPr>
              <a:t>Vatrogastvo (Javna vatrogasna postrojba Grada Požege)</a:t>
            </a:r>
          </a:p>
          <a:p>
            <a:pPr marL="342900" indent="-342900" algn="just">
              <a:buFontTx/>
              <a:buChar char="-"/>
            </a:pPr>
            <a:r>
              <a:rPr lang="hr-HR" dirty="0">
                <a:solidFill>
                  <a:schemeClr val="tx1"/>
                </a:solidFill>
              </a:rPr>
              <a:t>Javna ustanova – lokalna razvojna agencija (Lokalna razvojna agencija Požega)</a:t>
            </a:r>
          </a:p>
          <a:p>
            <a:endParaRPr lang="hr-HR" dirty="0"/>
          </a:p>
        </p:txBody>
      </p:sp>
    </p:spTree>
    <p:extLst>
      <p:ext uri="{BB962C8B-B14F-4D97-AF65-F5344CB8AC3E}">
        <p14:creationId xmlns:p14="http://schemas.microsoft.com/office/powerpoint/2010/main" val="375449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676992-0D64-4E87-A221-EA5A1E41CE37}"/>
              </a:ext>
            </a:extLst>
          </p:cNvPr>
          <p:cNvSpPr>
            <a:spLocks noGrp="1"/>
          </p:cNvSpPr>
          <p:nvPr>
            <p:ph type="title"/>
          </p:nvPr>
        </p:nvSpPr>
        <p:spPr>
          <a:xfrm>
            <a:off x="310584" y="502917"/>
            <a:ext cx="11570829" cy="1507067"/>
          </a:xfrm>
        </p:spPr>
        <p:txBody>
          <a:bodyPr>
            <a:normAutofit fontScale="90000"/>
          </a:bodyPr>
          <a:lstStyle/>
          <a:p>
            <a:r>
              <a:rPr lang="hr-HR" dirty="0"/>
              <a:t>KRATKI PRIKAZ PRIJEDLOGA PRORAČUNA ZA PRORAČUNSKU GODINU 2022. I PROJEKCIJA ZA 2023. I 2024. GODINU</a:t>
            </a:r>
          </a:p>
        </p:txBody>
      </p:sp>
      <p:sp>
        <p:nvSpPr>
          <p:cNvPr id="3" name="Rezervirano mjesto sadržaja 2">
            <a:extLst>
              <a:ext uri="{FF2B5EF4-FFF2-40B4-BE49-F238E27FC236}">
                <a16:creationId xmlns:a16="http://schemas.microsoft.com/office/drawing/2014/main" id="{905B955F-B5FC-46F2-BC81-85661F1EAAF3}"/>
              </a:ext>
            </a:extLst>
          </p:cNvPr>
          <p:cNvSpPr>
            <a:spLocks noGrp="1"/>
          </p:cNvSpPr>
          <p:nvPr>
            <p:ph sz="half" idx="1"/>
          </p:nvPr>
        </p:nvSpPr>
        <p:spPr>
          <a:xfrm>
            <a:off x="310584" y="2628965"/>
            <a:ext cx="6190883" cy="4454553"/>
          </a:xfrm>
        </p:spPr>
        <p:txBody>
          <a:bodyPr>
            <a:normAutofit fontScale="92500" lnSpcReduction="20000"/>
          </a:bodyPr>
          <a:lstStyle/>
          <a:p>
            <a:pPr algn="just"/>
            <a:r>
              <a:rPr lang="hr-HR" dirty="0"/>
              <a:t>Ukupni prihodi i primici u Proračunu Grada Požege za 2022. godinu uvećani za planirane viškove iznose 194.565.000,00 kn. Od navedenog 81,57% udio je Grada Požege dok je 18,43% udio proračunskih korisnika.</a:t>
            </a:r>
          </a:p>
          <a:p>
            <a:pPr algn="just"/>
            <a:r>
              <a:rPr lang="hr-HR" dirty="0"/>
              <a:t>Ukupni rashodi i izdaci u Proračunu Grada Požege za 2022. godinu planirani su u visini planiranih prihoda i primitaka i iznose 194.565.000,00 kn.</a:t>
            </a:r>
          </a:p>
          <a:p>
            <a:pPr marL="0" indent="0">
              <a:buNone/>
            </a:pPr>
            <a:endParaRPr lang="hr-HR" dirty="0"/>
          </a:p>
          <a:p>
            <a:pPr marL="0" indent="0">
              <a:buNone/>
            </a:pPr>
            <a:endParaRPr lang="hr-HR" dirty="0"/>
          </a:p>
        </p:txBody>
      </p:sp>
      <p:sp>
        <p:nvSpPr>
          <p:cNvPr id="4" name="Rezervirano mjesto sadržaja 3">
            <a:extLst>
              <a:ext uri="{FF2B5EF4-FFF2-40B4-BE49-F238E27FC236}">
                <a16:creationId xmlns:a16="http://schemas.microsoft.com/office/drawing/2014/main" id="{8A0D86E6-4EC0-49D7-BB84-401809362A36}"/>
              </a:ext>
            </a:extLst>
          </p:cNvPr>
          <p:cNvSpPr>
            <a:spLocks noGrp="1"/>
          </p:cNvSpPr>
          <p:nvPr>
            <p:ph sz="half" idx="2"/>
          </p:nvPr>
        </p:nvSpPr>
        <p:spPr>
          <a:xfrm>
            <a:off x="6874721" y="2389967"/>
            <a:ext cx="5139379" cy="238998"/>
          </a:xfrm>
        </p:spPr>
        <p:txBody>
          <a:bodyPr anchor="t">
            <a:normAutofit fontScale="92500" lnSpcReduction="20000"/>
          </a:bodyPr>
          <a:lstStyle/>
          <a:p>
            <a:pPr marL="0" indent="0" algn="ctr">
              <a:buNone/>
            </a:pPr>
            <a:r>
              <a:rPr lang="hr-HR" sz="1400" dirty="0"/>
              <a:t>Proračun Grada Požege za razdoblje od 2021.-2024. godine </a:t>
            </a:r>
            <a:endParaRPr lang="hr-HR" dirty="0"/>
          </a:p>
        </p:txBody>
      </p:sp>
      <p:sp>
        <p:nvSpPr>
          <p:cNvPr id="7" name="Rectangle 2">
            <a:extLst>
              <a:ext uri="{FF2B5EF4-FFF2-40B4-BE49-F238E27FC236}">
                <a16:creationId xmlns:a16="http://schemas.microsoft.com/office/drawing/2014/main" id="{51A7AF12-AD51-43C7-BC6B-74D5264C8EF8}"/>
              </a:ext>
            </a:extLst>
          </p:cNvPr>
          <p:cNvSpPr>
            <a:spLocks noChangeArrowheads="1"/>
          </p:cNvSpPr>
          <p:nvPr/>
        </p:nvSpPr>
        <p:spPr bwMode="auto">
          <a:xfrm>
            <a:off x="-1"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C7601921-A354-43C1-902F-4BEF545E06F3}"/>
              </a:ext>
            </a:extLst>
          </p:cNvPr>
          <p:cNvSpPr>
            <a:spLocks noChangeArrowheads="1"/>
          </p:cNvSpPr>
          <p:nvPr/>
        </p:nvSpPr>
        <p:spPr bwMode="auto">
          <a:xfrm>
            <a:off x="6612193" y="345634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5" name="TekstniOkvir 4">
            <a:extLst>
              <a:ext uri="{FF2B5EF4-FFF2-40B4-BE49-F238E27FC236}">
                <a16:creationId xmlns:a16="http://schemas.microsoft.com/office/drawing/2014/main" id="{3FC0C73F-A4B1-44C5-94D5-D56D87B5BB67}"/>
              </a:ext>
            </a:extLst>
          </p:cNvPr>
          <p:cNvSpPr txBox="1"/>
          <p:nvPr/>
        </p:nvSpPr>
        <p:spPr>
          <a:xfrm>
            <a:off x="7158410" y="6085311"/>
            <a:ext cx="4960589" cy="369332"/>
          </a:xfrm>
          <a:prstGeom prst="rect">
            <a:avLst/>
          </a:prstGeom>
          <a:noFill/>
        </p:spPr>
        <p:txBody>
          <a:bodyPr wrap="square" rtlCol="0">
            <a:spAutoFit/>
          </a:bodyPr>
          <a:lstStyle/>
          <a:p>
            <a:r>
              <a:rPr lang="hr-HR" sz="900" dirty="0"/>
              <a:t>* Proračun Grada Požege je 2021. godine uravnotežen prenesenim rezultatima poslovanja iz prethodne godine, a 2022. godine planiranim viškom.</a:t>
            </a:r>
          </a:p>
        </p:txBody>
      </p:sp>
      <p:graphicFrame>
        <p:nvGraphicFramePr>
          <p:cNvPr id="10" name="Grafikon 9">
            <a:extLst>
              <a:ext uri="{FF2B5EF4-FFF2-40B4-BE49-F238E27FC236}">
                <a16:creationId xmlns:a16="http://schemas.microsoft.com/office/drawing/2014/main" id="{A1C608CA-922B-4F9E-BBEF-328D3BF5FD10}"/>
              </a:ext>
            </a:extLst>
          </p:cNvPr>
          <p:cNvGraphicFramePr>
            <a:graphicFrameLocks/>
          </p:cNvGraphicFramePr>
          <p:nvPr>
            <p:extLst>
              <p:ext uri="{D42A27DB-BD31-4B8C-83A1-F6EECF244321}">
                <p14:modId xmlns:p14="http://schemas.microsoft.com/office/powerpoint/2010/main" val="625400130"/>
              </p:ext>
            </p:extLst>
          </p:nvPr>
        </p:nvGraphicFramePr>
        <p:xfrm>
          <a:off x="7158410" y="2706329"/>
          <a:ext cx="4572000" cy="3212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549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F927A0-6DAB-45F6-9BC0-3ADED4D5ACCA}"/>
              </a:ext>
            </a:extLst>
          </p:cNvPr>
          <p:cNvSpPr>
            <a:spLocks noGrp="1"/>
          </p:cNvSpPr>
          <p:nvPr>
            <p:ph type="title"/>
          </p:nvPr>
        </p:nvSpPr>
        <p:spPr>
          <a:xfrm>
            <a:off x="217511" y="829869"/>
            <a:ext cx="11597271" cy="903043"/>
          </a:xfrm>
        </p:spPr>
        <p:txBody>
          <a:bodyPr>
            <a:normAutofit fontScale="90000"/>
          </a:bodyPr>
          <a:lstStyle/>
          <a:p>
            <a:r>
              <a:rPr lang="hr-HR" dirty="0"/>
              <a:t>STRUKTURA PRIHODA I PRIMITAKA PRORAČUNA I </a:t>
            </a:r>
            <a:br>
              <a:rPr lang="hr-HR" dirty="0"/>
            </a:br>
            <a:r>
              <a:rPr lang="hr-HR" dirty="0"/>
              <a:t>VLASTITIH IZVORA</a:t>
            </a:r>
          </a:p>
        </p:txBody>
      </p:sp>
      <p:sp>
        <p:nvSpPr>
          <p:cNvPr id="3" name="Rezervirano mjesto teksta 2">
            <a:extLst>
              <a:ext uri="{FF2B5EF4-FFF2-40B4-BE49-F238E27FC236}">
                <a16:creationId xmlns:a16="http://schemas.microsoft.com/office/drawing/2014/main" id="{EBF7288C-1F89-487A-B7D2-51709D2610FB}"/>
              </a:ext>
            </a:extLst>
          </p:cNvPr>
          <p:cNvSpPr>
            <a:spLocks noGrp="1"/>
          </p:cNvSpPr>
          <p:nvPr>
            <p:ph type="body" idx="1"/>
          </p:nvPr>
        </p:nvSpPr>
        <p:spPr>
          <a:xfrm>
            <a:off x="464191" y="3491296"/>
            <a:ext cx="4649787" cy="576262"/>
          </a:xfrm>
        </p:spPr>
        <p:txBody>
          <a:bodyPr/>
          <a:lstStyle/>
          <a:p>
            <a:r>
              <a:rPr lang="hr-HR" dirty="0"/>
              <a:t>PRIHODI POSLOVANJA</a:t>
            </a:r>
          </a:p>
        </p:txBody>
      </p:sp>
      <p:sp>
        <p:nvSpPr>
          <p:cNvPr id="4" name="Rezervirano mjesto sadržaja 3">
            <a:extLst>
              <a:ext uri="{FF2B5EF4-FFF2-40B4-BE49-F238E27FC236}">
                <a16:creationId xmlns:a16="http://schemas.microsoft.com/office/drawing/2014/main" id="{AACDCEB6-2EED-441D-8D1A-248A68976311}"/>
              </a:ext>
            </a:extLst>
          </p:cNvPr>
          <p:cNvSpPr>
            <a:spLocks noGrp="1"/>
          </p:cNvSpPr>
          <p:nvPr>
            <p:ph sz="half" idx="2"/>
          </p:nvPr>
        </p:nvSpPr>
        <p:spPr>
          <a:xfrm>
            <a:off x="484097" y="4287140"/>
            <a:ext cx="4937655" cy="2099345"/>
          </a:xfrm>
        </p:spPr>
        <p:txBody>
          <a:bodyPr anchor="ctr">
            <a:noAutofit/>
          </a:bodyPr>
          <a:lstStyle/>
          <a:p>
            <a:r>
              <a:rPr lang="hr-HR" sz="1600" dirty="0"/>
              <a:t>Kako prihodi poslovanja čine najveći udio ukupnih prihoda i primitaka na grafikonu je prikazana struktura iz koje je vidljivo da su pomoći i prihodi od poreza vrijednosno najznačajniji planirani prihodi.</a:t>
            </a:r>
          </a:p>
        </p:txBody>
      </p:sp>
      <p:sp>
        <p:nvSpPr>
          <p:cNvPr id="5" name="Rezervirano mjesto teksta 4">
            <a:extLst>
              <a:ext uri="{FF2B5EF4-FFF2-40B4-BE49-F238E27FC236}">
                <a16:creationId xmlns:a16="http://schemas.microsoft.com/office/drawing/2014/main" id="{386F925E-0EA0-43C5-894C-D739460DBEFC}"/>
              </a:ext>
            </a:extLst>
          </p:cNvPr>
          <p:cNvSpPr>
            <a:spLocks noGrp="1"/>
          </p:cNvSpPr>
          <p:nvPr>
            <p:ph type="body" sz="quarter" idx="3"/>
          </p:nvPr>
        </p:nvSpPr>
        <p:spPr>
          <a:xfrm>
            <a:off x="7942830" y="2791427"/>
            <a:ext cx="4070465" cy="335560"/>
          </a:xfrm>
        </p:spPr>
        <p:txBody>
          <a:bodyPr anchor="t"/>
          <a:lstStyle/>
          <a:p>
            <a:pPr algn="ctr"/>
            <a:r>
              <a:rPr lang="hr-HR" sz="1200" dirty="0"/>
              <a:t>Prihodi poslovanja u 2022. godini</a:t>
            </a:r>
          </a:p>
          <a:p>
            <a:endParaRPr lang="hr-HR" dirty="0"/>
          </a:p>
        </p:txBody>
      </p:sp>
      <p:sp>
        <p:nvSpPr>
          <p:cNvPr id="6" name="Rezervirano mjesto sadržaja 5">
            <a:extLst>
              <a:ext uri="{FF2B5EF4-FFF2-40B4-BE49-F238E27FC236}">
                <a16:creationId xmlns:a16="http://schemas.microsoft.com/office/drawing/2014/main" id="{B532EF32-A576-47F1-8905-FFC405C1154F}"/>
              </a:ext>
            </a:extLst>
          </p:cNvPr>
          <p:cNvSpPr>
            <a:spLocks noGrp="1"/>
          </p:cNvSpPr>
          <p:nvPr>
            <p:ph sz="quarter" idx="4"/>
          </p:nvPr>
        </p:nvSpPr>
        <p:spPr>
          <a:xfrm>
            <a:off x="178705" y="2047041"/>
            <a:ext cx="11597271" cy="1224669"/>
          </a:xfrm>
        </p:spPr>
        <p:txBody>
          <a:bodyPr>
            <a:normAutofit fontScale="25000" lnSpcReduction="20000"/>
          </a:bodyPr>
          <a:lstStyle/>
          <a:p>
            <a:pPr marL="0" indent="0">
              <a:buNone/>
            </a:pPr>
            <a:r>
              <a:rPr lang="hr-HR" sz="6200" dirty="0"/>
              <a:t>U Proračunu 2022. godine planirani su ukupni prihodi i primici u iznosu od 192.082.650,00 kn, a njih čine:</a:t>
            </a:r>
          </a:p>
          <a:p>
            <a:pPr lvl="1"/>
            <a:r>
              <a:rPr lang="hr-HR" sz="6200" dirty="0"/>
              <a:t>prihodi poslovanja u iznosu 190.172.650,00 kn</a:t>
            </a:r>
          </a:p>
          <a:p>
            <a:pPr lvl="1"/>
            <a:r>
              <a:rPr lang="hr-HR" sz="6200" dirty="0"/>
              <a:t>prihodi od prodaje nefinancijske imovine u iznosu od 1.890.000,00 kn </a:t>
            </a:r>
          </a:p>
          <a:p>
            <a:pPr lvl="1"/>
            <a:r>
              <a:rPr lang="hr-HR" sz="6200" dirty="0"/>
              <a:t>primici od financijske imovine i zaduživanja u iznosu od 20.000,00 kn.</a:t>
            </a:r>
            <a:r>
              <a:rPr lang="hr-HR" dirty="0"/>
              <a:t>.</a:t>
            </a:r>
          </a:p>
        </p:txBody>
      </p:sp>
      <p:sp>
        <p:nvSpPr>
          <p:cNvPr id="7" name="Rectangle 2">
            <a:extLst>
              <a:ext uri="{FF2B5EF4-FFF2-40B4-BE49-F238E27FC236}">
                <a16:creationId xmlns:a16="http://schemas.microsoft.com/office/drawing/2014/main" id="{3CBDE4DD-F3E0-4910-9699-1099A8A25A4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BE09D472-81F3-4705-B896-32FFDC219525}"/>
              </a:ext>
            </a:extLst>
          </p:cNvPr>
          <p:cNvSpPr>
            <a:spLocks noChangeArrowheads="1"/>
          </p:cNvSpPr>
          <p:nvPr/>
        </p:nvSpPr>
        <p:spPr bwMode="auto">
          <a:xfrm>
            <a:off x="5917295" y="22608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1" name="Grafikon 10">
            <a:extLst>
              <a:ext uri="{FF2B5EF4-FFF2-40B4-BE49-F238E27FC236}">
                <a16:creationId xmlns:a16="http://schemas.microsoft.com/office/drawing/2014/main" id="{F641891C-1D65-4495-BA90-2345499080C6}"/>
              </a:ext>
            </a:extLst>
          </p:cNvPr>
          <p:cNvGraphicFramePr>
            <a:graphicFrameLocks/>
          </p:cNvGraphicFramePr>
          <p:nvPr>
            <p:extLst>
              <p:ext uri="{D42A27DB-BD31-4B8C-83A1-F6EECF244321}">
                <p14:modId xmlns:p14="http://schemas.microsoft.com/office/powerpoint/2010/main" val="1363012094"/>
              </p:ext>
            </p:extLst>
          </p:nvPr>
        </p:nvGraphicFramePr>
        <p:xfrm>
          <a:off x="6095999" y="3137610"/>
          <a:ext cx="5997677" cy="36053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8436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teksta 3">
            <a:extLst>
              <a:ext uri="{FF2B5EF4-FFF2-40B4-BE49-F238E27FC236}">
                <a16:creationId xmlns:a16="http://schemas.microsoft.com/office/drawing/2014/main" id="{F8933EF5-A239-47F6-963F-417AF36E8F7C}"/>
              </a:ext>
            </a:extLst>
          </p:cNvPr>
          <p:cNvSpPr>
            <a:spLocks noGrp="1"/>
          </p:cNvSpPr>
          <p:nvPr>
            <p:ph type="body" sz="half" idx="15"/>
          </p:nvPr>
        </p:nvSpPr>
        <p:spPr/>
        <p:txBody>
          <a:bodyPr>
            <a:normAutofit fontScale="85000" lnSpcReduction="20000"/>
          </a:bodyPr>
          <a:lstStyle/>
          <a:p>
            <a:pPr marL="0" indent="0">
              <a:buNone/>
            </a:pPr>
            <a:r>
              <a:rPr lang="hr-HR" dirty="0"/>
              <a:t>Prihodi od prodaje nefinancijske imovine planirani su u iznosu 1.890.000,00 kn, od čega se na prihode Grada odnosi 1.870.000,00 kn, a na prihod proračunskog korisnika 20.000,00 kn.</a:t>
            </a:r>
          </a:p>
          <a:p>
            <a:pPr lvl="1">
              <a:buFont typeface="Courier New" panose="02070309020205020404" pitchFamily="49" charset="0"/>
              <a:buChar char="o"/>
            </a:pPr>
            <a:r>
              <a:rPr lang="hr-HR" dirty="0"/>
              <a:t>Prihodi od prodaje </a:t>
            </a:r>
            <a:r>
              <a:rPr lang="hr-HR" dirty="0" err="1"/>
              <a:t>neproizvedene</a:t>
            </a:r>
            <a:r>
              <a:rPr lang="hr-HR" dirty="0"/>
              <a:t> dugotrajne imovine planirani su u iznosu 1.550.000,00 kn, što je 0,79% planiranih prihoda Proračuna, a odnose se na prodaju poljoprivrednog i građevinskog zemljišta. </a:t>
            </a:r>
          </a:p>
          <a:p>
            <a:pPr marL="457200" lvl="1" indent="0">
              <a:buNone/>
            </a:pPr>
            <a:endParaRPr lang="hr-HR" i="1" dirty="0"/>
          </a:p>
          <a:p>
            <a:pPr lvl="1">
              <a:buFont typeface="Courier New" panose="02070309020205020404" pitchFamily="49" charset="0"/>
              <a:buChar char="o"/>
            </a:pPr>
            <a:r>
              <a:rPr lang="hr-HR" dirty="0"/>
              <a:t>Prihodi od prodaje proizvedene dugotrajne imovine planirani su u iznosu 340.000,00 kn, što je 0,17% planiranih prihoda Proračuna, a odnose se na prihode od otkupa stanova u iznosu 300.000,00 kn, prihod od prodaje postrojenja i opreme u iznosu 30.000,00 kn i na prihod proračunskog korisnika JVP od prodaje opreme za protupožarnu zaštitu u iznosu 20.000,00 kn.</a:t>
            </a:r>
          </a:p>
          <a:p>
            <a:endParaRPr lang="hr-HR" dirty="0"/>
          </a:p>
        </p:txBody>
      </p:sp>
      <p:sp>
        <p:nvSpPr>
          <p:cNvPr id="5" name="Rezervirano mjesto teksta 4">
            <a:extLst>
              <a:ext uri="{FF2B5EF4-FFF2-40B4-BE49-F238E27FC236}">
                <a16:creationId xmlns:a16="http://schemas.microsoft.com/office/drawing/2014/main" id="{3A4D0715-7119-4683-BCFC-9933DB20A82B}"/>
              </a:ext>
            </a:extLst>
          </p:cNvPr>
          <p:cNvSpPr>
            <a:spLocks noGrp="1"/>
          </p:cNvSpPr>
          <p:nvPr>
            <p:ph type="body" sz="quarter" idx="3"/>
          </p:nvPr>
        </p:nvSpPr>
        <p:spPr/>
        <p:txBody>
          <a:bodyPr/>
          <a:lstStyle/>
          <a:p>
            <a:endParaRPr lang="hr-HR" dirty="0"/>
          </a:p>
          <a:p>
            <a:r>
              <a:rPr lang="hr-HR" sz="2000" dirty="0"/>
              <a:t>PRIMICI OD FINANCIJSKE IMOVINE I ZADUŽIVANJA</a:t>
            </a:r>
          </a:p>
        </p:txBody>
      </p:sp>
      <p:sp>
        <p:nvSpPr>
          <p:cNvPr id="6" name="Rezervirano mjesto teksta 5">
            <a:extLst>
              <a:ext uri="{FF2B5EF4-FFF2-40B4-BE49-F238E27FC236}">
                <a16:creationId xmlns:a16="http://schemas.microsoft.com/office/drawing/2014/main" id="{48CDA776-F770-4F28-9FC4-C2FD2C98F058}"/>
              </a:ext>
            </a:extLst>
          </p:cNvPr>
          <p:cNvSpPr>
            <a:spLocks noGrp="1"/>
          </p:cNvSpPr>
          <p:nvPr>
            <p:ph type="body" sz="half" idx="16"/>
          </p:nvPr>
        </p:nvSpPr>
        <p:spPr/>
        <p:txBody>
          <a:bodyPr/>
          <a:lstStyle/>
          <a:p>
            <a:pPr marL="0" indent="0">
              <a:buNone/>
            </a:pPr>
            <a:r>
              <a:rPr lang="hr-HR" dirty="0"/>
              <a:t>Primici od financijske imovine i zaduživanja planirani su u iznosu od 20.000,00 kn, što je 0,01% planiranih prihoda Proračuna, a odnose se na:</a:t>
            </a:r>
          </a:p>
          <a:p>
            <a:r>
              <a:rPr lang="hr-HR" dirty="0"/>
              <a:t>Primitke (povrate) glavnice zajmova danih trgovačkim društvima i obrtnicima izvan javnog sektora - povrat kredita za žene i mlade planirane u iznosu 20.000,00 kn.</a:t>
            </a:r>
          </a:p>
        </p:txBody>
      </p:sp>
      <p:sp>
        <p:nvSpPr>
          <p:cNvPr id="7" name="Rezervirano mjesto teksta 6">
            <a:extLst>
              <a:ext uri="{FF2B5EF4-FFF2-40B4-BE49-F238E27FC236}">
                <a16:creationId xmlns:a16="http://schemas.microsoft.com/office/drawing/2014/main" id="{290A1FE9-D019-4818-95EE-EF62D4E4EF6D}"/>
              </a:ext>
            </a:extLst>
          </p:cNvPr>
          <p:cNvSpPr>
            <a:spLocks noGrp="1"/>
          </p:cNvSpPr>
          <p:nvPr>
            <p:ph type="body" sz="quarter" idx="13"/>
          </p:nvPr>
        </p:nvSpPr>
        <p:spPr/>
        <p:txBody>
          <a:bodyPr/>
          <a:lstStyle/>
          <a:p>
            <a:r>
              <a:rPr lang="hr-HR" dirty="0"/>
              <a:t>VLASTITI IZVORI</a:t>
            </a:r>
          </a:p>
        </p:txBody>
      </p:sp>
      <p:sp>
        <p:nvSpPr>
          <p:cNvPr id="8" name="Rezervirano mjesto teksta 7">
            <a:extLst>
              <a:ext uri="{FF2B5EF4-FFF2-40B4-BE49-F238E27FC236}">
                <a16:creationId xmlns:a16="http://schemas.microsoft.com/office/drawing/2014/main" id="{DC0E84FD-68FB-404C-BCEE-B64F4B259B40}"/>
              </a:ext>
            </a:extLst>
          </p:cNvPr>
          <p:cNvSpPr>
            <a:spLocks noGrp="1"/>
          </p:cNvSpPr>
          <p:nvPr>
            <p:ph type="body" sz="half" idx="17"/>
          </p:nvPr>
        </p:nvSpPr>
        <p:spPr/>
        <p:txBody>
          <a:bodyPr/>
          <a:lstStyle/>
          <a:p>
            <a:r>
              <a:rPr lang="hr-HR" dirty="0"/>
              <a:t>Vlastiti izvori se odnose na projicirani višak prihoda poslovanja u iznosu 2.482.350,00 kn od čega se na Grad Požegu odnosi 2.375.350,00 kn, a 107.000,00 kn na proračunske korisnike.</a:t>
            </a:r>
          </a:p>
        </p:txBody>
      </p:sp>
      <p:sp>
        <p:nvSpPr>
          <p:cNvPr id="11" name="Naslov 10">
            <a:extLst>
              <a:ext uri="{FF2B5EF4-FFF2-40B4-BE49-F238E27FC236}">
                <a16:creationId xmlns:a16="http://schemas.microsoft.com/office/drawing/2014/main" id="{44ADD661-D6C2-4CB7-8A4D-54C9F2F08D63}"/>
              </a:ext>
            </a:extLst>
          </p:cNvPr>
          <p:cNvSpPr>
            <a:spLocks noGrp="1"/>
          </p:cNvSpPr>
          <p:nvPr>
            <p:ph type="title"/>
          </p:nvPr>
        </p:nvSpPr>
        <p:spPr/>
        <p:txBody>
          <a:bodyPr/>
          <a:lstStyle/>
          <a:p>
            <a:r>
              <a:rPr lang="hr-HR" dirty="0"/>
              <a:t>PRIHODI I PRIMICI I VLASTITI IZVORI</a:t>
            </a:r>
          </a:p>
        </p:txBody>
      </p:sp>
      <p:sp>
        <p:nvSpPr>
          <p:cNvPr id="12" name="Rezervirano mjesto teksta 2">
            <a:extLst>
              <a:ext uri="{FF2B5EF4-FFF2-40B4-BE49-F238E27FC236}">
                <a16:creationId xmlns:a16="http://schemas.microsoft.com/office/drawing/2014/main" id="{77FD0A6B-042B-4A36-966B-784E67F0FD6E}"/>
              </a:ext>
            </a:extLst>
          </p:cNvPr>
          <p:cNvSpPr>
            <a:spLocks noGrp="1"/>
          </p:cNvSpPr>
          <p:nvPr>
            <p:ph type="body" idx="1"/>
          </p:nvPr>
        </p:nvSpPr>
        <p:spPr>
          <a:xfrm>
            <a:off x="660400" y="2336800"/>
            <a:ext cx="3070225" cy="576263"/>
          </a:xfrm>
        </p:spPr>
        <p:txBody>
          <a:bodyPr>
            <a:normAutofit fontScale="85000" lnSpcReduction="20000"/>
          </a:bodyPr>
          <a:lstStyle/>
          <a:p>
            <a:r>
              <a:rPr lang="hr-HR" dirty="0"/>
              <a:t>PRIHODI OD PRODAJE NEFINANCIJSKE IMOVINE</a:t>
            </a:r>
          </a:p>
        </p:txBody>
      </p:sp>
    </p:spTree>
    <p:extLst>
      <p:ext uri="{BB962C8B-B14F-4D97-AF65-F5344CB8AC3E}">
        <p14:creationId xmlns:p14="http://schemas.microsoft.com/office/powerpoint/2010/main" val="263484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F927A0-6DAB-45F6-9BC0-3ADED4D5ACCA}"/>
              </a:ext>
            </a:extLst>
          </p:cNvPr>
          <p:cNvSpPr>
            <a:spLocks noGrp="1"/>
          </p:cNvSpPr>
          <p:nvPr>
            <p:ph type="title"/>
          </p:nvPr>
        </p:nvSpPr>
        <p:spPr>
          <a:xfrm>
            <a:off x="273149" y="818215"/>
            <a:ext cx="11597271" cy="903043"/>
          </a:xfrm>
        </p:spPr>
        <p:txBody>
          <a:bodyPr>
            <a:normAutofit/>
          </a:bodyPr>
          <a:lstStyle/>
          <a:p>
            <a:r>
              <a:rPr lang="hr-HR" dirty="0"/>
              <a:t>STRUKTURA RASHODA I IZDATAKA PRORAČUNA</a:t>
            </a:r>
          </a:p>
        </p:txBody>
      </p:sp>
      <p:sp>
        <p:nvSpPr>
          <p:cNvPr id="3" name="Rezervirano mjesto teksta 2">
            <a:extLst>
              <a:ext uri="{FF2B5EF4-FFF2-40B4-BE49-F238E27FC236}">
                <a16:creationId xmlns:a16="http://schemas.microsoft.com/office/drawing/2014/main" id="{EBF7288C-1F89-487A-B7D2-51709D2610FB}"/>
              </a:ext>
            </a:extLst>
          </p:cNvPr>
          <p:cNvSpPr>
            <a:spLocks noGrp="1"/>
          </p:cNvSpPr>
          <p:nvPr>
            <p:ph type="body" idx="1"/>
          </p:nvPr>
        </p:nvSpPr>
        <p:spPr>
          <a:xfrm>
            <a:off x="659042" y="3429000"/>
            <a:ext cx="4649787" cy="576262"/>
          </a:xfrm>
        </p:spPr>
        <p:txBody>
          <a:bodyPr/>
          <a:lstStyle/>
          <a:p>
            <a:r>
              <a:rPr lang="hr-HR" dirty="0"/>
              <a:t>RASHODI POSLOVANJA</a:t>
            </a:r>
          </a:p>
        </p:txBody>
      </p:sp>
      <p:sp>
        <p:nvSpPr>
          <p:cNvPr id="4" name="Rezervirano mjesto sadržaja 3">
            <a:extLst>
              <a:ext uri="{FF2B5EF4-FFF2-40B4-BE49-F238E27FC236}">
                <a16:creationId xmlns:a16="http://schemas.microsoft.com/office/drawing/2014/main" id="{AACDCEB6-2EED-441D-8D1A-248A68976311}"/>
              </a:ext>
            </a:extLst>
          </p:cNvPr>
          <p:cNvSpPr>
            <a:spLocks noGrp="1"/>
          </p:cNvSpPr>
          <p:nvPr>
            <p:ph sz="half" idx="2"/>
          </p:nvPr>
        </p:nvSpPr>
        <p:spPr>
          <a:xfrm>
            <a:off x="598997" y="4239719"/>
            <a:ext cx="4937655" cy="2099345"/>
          </a:xfrm>
        </p:spPr>
        <p:txBody>
          <a:bodyPr anchor="ctr">
            <a:noAutofit/>
          </a:bodyPr>
          <a:lstStyle/>
          <a:p>
            <a:r>
              <a:rPr lang="hr-HR" dirty="0"/>
              <a:t>Rashodi poslovanja su planirani u iznosu od 114.386.400,00 kn, od čega 58.426.150,00 kn se odnosi na rashode Grada, a 55.960.250,00 kn na rashode proračunskih korisnika što je i prikazano na grafikonu.</a:t>
            </a:r>
          </a:p>
        </p:txBody>
      </p:sp>
      <p:sp>
        <p:nvSpPr>
          <p:cNvPr id="5" name="Rezervirano mjesto teksta 4">
            <a:extLst>
              <a:ext uri="{FF2B5EF4-FFF2-40B4-BE49-F238E27FC236}">
                <a16:creationId xmlns:a16="http://schemas.microsoft.com/office/drawing/2014/main" id="{386F925E-0EA0-43C5-894C-D739460DBEFC}"/>
              </a:ext>
            </a:extLst>
          </p:cNvPr>
          <p:cNvSpPr>
            <a:spLocks noGrp="1"/>
          </p:cNvSpPr>
          <p:nvPr>
            <p:ph type="body" sz="quarter" idx="3"/>
          </p:nvPr>
        </p:nvSpPr>
        <p:spPr>
          <a:xfrm>
            <a:off x="7972002" y="3499767"/>
            <a:ext cx="3560956" cy="334592"/>
          </a:xfrm>
        </p:spPr>
        <p:txBody>
          <a:bodyPr anchor="t"/>
          <a:lstStyle/>
          <a:p>
            <a:pPr algn="ctr"/>
            <a:r>
              <a:rPr lang="hr-HR" sz="1200" dirty="0"/>
              <a:t>Rashodi poslovanja u 2022. godini</a:t>
            </a:r>
          </a:p>
          <a:p>
            <a:endParaRPr lang="hr-HR" dirty="0"/>
          </a:p>
        </p:txBody>
      </p:sp>
      <p:sp>
        <p:nvSpPr>
          <p:cNvPr id="6" name="Rezervirano mjesto sadržaja 5">
            <a:extLst>
              <a:ext uri="{FF2B5EF4-FFF2-40B4-BE49-F238E27FC236}">
                <a16:creationId xmlns:a16="http://schemas.microsoft.com/office/drawing/2014/main" id="{B532EF32-A576-47F1-8905-FFC405C1154F}"/>
              </a:ext>
            </a:extLst>
          </p:cNvPr>
          <p:cNvSpPr>
            <a:spLocks noGrp="1"/>
          </p:cNvSpPr>
          <p:nvPr>
            <p:ph sz="quarter" idx="4"/>
          </p:nvPr>
        </p:nvSpPr>
        <p:spPr>
          <a:xfrm>
            <a:off x="273149" y="2003840"/>
            <a:ext cx="11597271" cy="1090568"/>
          </a:xfrm>
        </p:spPr>
        <p:txBody>
          <a:bodyPr>
            <a:normAutofit fontScale="25000" lnSpcReduction="20000"/>
          </a:bodyPr>
          <a:lstStyle/>
          <a:p>
            <a:pPr marL="0" indent="0">
              <a:buNone/>
            </a:pPr>
            <a:r>
              <a:rPr lang="hr-HR" sz="6400" dirty="0"/>
              <a:t>U Proračunu 2022. godine ukupni rashodi i izdaci su planirani u iznosu 194.565.000,00 kn, a njih čine:</a:t>
            </a:r>
          </a:p>
          <a:p>
            <a:pPr lvl="0"/>
            <a:r>
              <a:rPr lang="hr-HR" sz="6400" dirty="0"/>
              <a:t>rashodi poslovanja u iznosu 111.386.400,00 kn</a:t>
            </a:r>
          </a:p>
          <a:p>
            <a:pPr lvl="0"/>
            <a:r>
              <a:rPr lang="hr-HR" sz="6400" dirty="0"/>
              <a:t>rashodi za nabavu nefinancijske imovine u iznosu 77.053.600,00 kn</a:t>
            </a:r>
          </a:p>
          <a:p>
            <a:pPr lvl="0"/>
            <a:r>
              <a:rPr lang="hr-HR" sz="6400" dirty="0"/>
              <a:t>izdaci za financijsku imovinu i otplatu zajmova u iznosu 3.125.000,00 kn.</a:t>
            </a:r>
          </a:p>
          <a:p>
            <a:pPr marL="0" indent="0">
              <a:buNone/>
            </a:pPr>
            <a:r>
              <a:rPr lang="hr-HR" sz="6400" dirty="0"/>
              <a:t>Od navedenog iznosa 70,05% se odnosi na rashode Grada Požege, a 29,95% proračunskih korisnika.</a:t>
            </a:r>
          </a:p>
          <a:p>
            <a:endParaRPr lang="hr-HR" dirty="0"/>
          </a:p>
        </p:txBody>
      </p:sp>
      <p:sp>
        <p:nvSpPr>
          <p:cNvPr id="7" name="Rectangle 2">
            <a:extLst>
              <a:ext uri="{FF2B5EF4-FFF2-40B4-BE49-F238E27FC236}">
                <a16:creationId xmlns:a16="http://schemas.microsoft.com/office/drawing/2014/main" id="{3CBDE4DD-F3E0-4910-9699-1099A8A25A4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BE09D472-81F3-4705-B896-32FFDC219525}"/>
              </a:ext>
            </a:extLst>
          </p:cNvPr>
          <p:cNvSpPr>
            <a:spLocks noChangeArrowheads="1"/>
          </p:cNvSpPr>
          <p:nvPr/>
        </p:nvSpPr>
        <p:spPr bwMode="auto">
          <a:xfrm>
            <a:off x="5917295" y="22608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3" name="Grafikon 12">
            <a:extLst>
              <a:ext uri="{FF2B5EF4-FFF2-40B4-BE49-F238E27FC236}">
                <a16:creationId xmlns:a16="http://schemas.microsoft.com/office/drawing/2014/main" id="{9CC808D0-E94A-46BE-BA8C-CF3D75B46794}"/>
              </a:ext>
            </a:extLst>
          </p:cNvPr>
          <p:cNvGraphicFramePr>
            <a:graphicFrameLocks/>
          </p:cNvGraphicFramePr>
          <p:nvPr>
            <p:extLst>
              <p:ext uri="{D42A27DB-BD31-4B8C-83A1-F6EECF244321}">
                <p14:modId xmlns:p14="http://schemas.microsoft.com/office/powerpoint/2010/main" val="502967425"/>
              </p:ext>
            </p:extLst>
          </p:nvPr>
        </p:nvGraphicFramePr>
        <p:xfrm>
          <a:off x="7441295" y="3834359"/>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8554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07B6C1-FB8A-4E65-B11E-844C2889D3C0}"/>
              </a:ext>
            </a:extLst>
          </p:cNvPr>
          <p:cNvSpPr>
            <a:spLocks noGrp="1"/>
          </p:cNvSpPr>
          <p:nvPr>
            <p:ph type="title"/>
          </p:nvPr>
        </p:nvSpPr>
        <p:spPr/>
        <p:txBody>
          <a:bodyPr>
            <a:normAutofit/>
          </a:bodyPr>
          <a:lstStyle/>
          <a:p>
            <a:r>
              <a:rPr lang="hr-HR" sz="2800" dirty="0"/>
              <a:t>RASHODI POSLOVANJA</a:t>
            </a:r>
          </a:p>
        </p:txBody>
      </p:sp>
      <p:sp>
        <p:nvSpPr>
          <p:cNvPr id="3" name="Rezervirano mjesto teksta 2">
            <a:extLst>
              <a:ext uri="{FF2B5EF4-FFF2-40B4-BE49-F238E27FC236}">
                <a16:creationId xmlns:a16="http://schemas.microsoft.com/office/drawing/2014/main" id="{8CA9D19F-D783-4F8D-A84F-EBB105FC3070}"/>
              </a:ext>
            </a:extLst>
          </p:cNvPr>
          <p:cNvSpPr>
            <a:spLocks noGrp="1"/>
          </p:cNvSpPr>
          <p:nvPr>
            <p:ph sz="half" idx="1"/>
          </p:nvPr>
        </p:nvSpPr>
        <p:spPr>
          <a:xfrm>
            <a:off x="137651" y="2059874"/>
            <a:ext cx="11916697" cy="1438714"/>
          </a:xfrm>
        </p:spPr>
        <p:txBody>
          <a:bodyPr>
            <a:normAutofit/>
          </a:bodyPr>
          <a:lstStyle/>
          <a:p>
            <a:r>
              <a:rPr lang="hr-HR" dirty="0"/>
              <a:t>U strukturi rashoda poslovanja u Gradu Požegi najveći udio se odnosi na materijalne rashode, ostale rashode te rashode za zaposlene, a u strukturi rashoda poslovanja kod proračunskih korisnika najveći udio se odnosi na rashode za zaposlene i materijalne rashode što je prikazano i na grafikonu.</a:t>
            </a:r>
          </a:p>
          <a:p>
            <a:endParaRPr lang="hr-HR" dirty="0"/>
          </a:p>
        </p:txBody>
      </p:sp>
      <p:sp>
        <p:nvSpPr>
          <p:cNvPr id="4" name="TekstniOkvir 3">
            <a:extLst>
              <a:ext uri="{FF2B5EF4-FFF2-40B4-BE49-F238E27FC236}">
                <a16:creationId xmlns:a16="http://schemas.microsoft.com/office/drawing/2014/main" id="{91C4238F-4678-4D60-ABF1-46C96954F5C5}"/>
              </a:ext>
            </a:extLst>
          </p:cNvPr>
          <p:cNvSpPr txBox="1"/>
          <p:nvPr/>
        </p:nvSpPr>
        <p:spPr>
          <a:xfrm>
            <a:off x="4177716" y="3585796"/>
            <a:ext cx="3836565" cy="276999"/>
          </a:xfrm>
          <a:prstGeom prst="rect">
            <a:avLst/>
          </a:prstGeom>
          <a:noFill/>
        </p:spPr>
        <p:txBody>
          <a:bodyPr wrap="square" rtlCol="0">
            <a:spAutoFit/>
          </a:bodyPr>
          <a:lstStyle/>
          <a:p>
            <a:r>
              <a:rPr lang="hr-HR" sz="1200" dirty="0">
                <a:solidFill>
                  <a:schemeClr val="bg1"/>
                </a:solidFill>
              </a:rPr>
              <a:t>Struktura rashoda poslovanja u 2022. godini</a:t>
            </a:r>
          </a:p>
        </p:txBody>
      </p:sp>
      <p:graphicFrame>
        <p:nvGraphicFramePr>
          <p:cNvPr id="6" name="Grafikon 5">
            <a:extLst>
              <a:ext uri="{FF2B5EF4-FFF2-40B4-BE49-F238E27FC236}">
                <a16:creationId xmlns:a16="http://schemas.microsoft.com/office/drawing/2014/main" id="{727C8195-9725-43A5-8BFB-CC241EC5B7CB}"/>
              </a:ext>
            </a:extLst>
          </p:cNvPr>
          <p:cNvGraphicFramePr>
            <a:graphicFrameLocks/>
          </p:cNvGraphicFramePr>
          <p:nvPr>
            <p:extLst>
              <p:ext uri="{D42A27DB-BD31-4B8C-83A1-F6EECF244321}">
                <p14:modId xmlns:p14="http://schemas.microsoft.com/office/powerpoint/2010/main" val="819197955"/>
              </p:ext>
            </p:extLst>
          </p:nvPr>
        </p:nvGraphicFramePr>
        <p:xfrm>
          <a:off x="137651" y="3862795"/>
          <a:ext cx="11916697" cy="28919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5446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FABECCF3-9769-454A-B989-C205171C4FD9}"/>
              </a:ext>
            </a:extLst>
          </p:cNvPr>
          <p:cNvSpPr>
            <a:spLocks noGrp="1"/>
          </p:cNvSpPr>
          <p:nvPr>
            <p:ph type="body" idx="1"/>
          </p:nvPr>
        </p:nvSpPr>
        <p:spPr>
          <a:xfrm>
            <a:off x="256373" y="847287"/>
            <a:ext cx="5839627" cy="725259"/>
          </a:xfrm>
        </p:spPr>
        <p:txBody>
          <a:bodyPr>
            <a:normAutofit lnSpcReduction="10000"/>
          </a:bodyPr>
          <a:lstStyle/>
          <a:p>
            <a:r>
              <a:rPr lang="hr-HR" dirty="0"/>
              <a:t>RASHODI ZA NABAVU NEFINANCIJSKE IMOVINE</a:t>
            </a:r>
          </a:p>
        </p:txBody>
      </p:sp>
      <p:sp>
        <p:nvSpPr>
          <p:cNvPr id="4" name="Rezervirano mjesto sadržaja 3">
            <a:extLst>
              <a:ext uri="{FF2B5EF4-FFF2-40B4-BE49-F238E27FC236}">
                <a16:creationId xmlns:a16="http://schemas.microsoft.com/office/drawing/2014/main" id="{7B4D0DEB-45AB-4AFF-BC68-A114176345D1}"/>
              </a:ext>
            </a:extLst>
          </p:cNvPr>
          <p:cNvSpPr>
            <a:spLocks noGrp="1"/>
          </p:cNvSpPr>
          <p:nvPr>
            <p:ph sz="half" idx="2"/>
          </p:nvPr>
        </p:nvSpPr>
        <p:spPr>
          <a:xfrm>
            <a:off x="256372" y="1904044"/>
            <a:ext cx="5839628" cy="4582215"/>
          </a:xfrm>
        </p:spPr>
        <p:txBody>
          <a:bodyPr>
            <a:noAutofit/>
          </a:bodyPr>
          <a:lstStyle/>
          <a:p>
            <a:r>
              <a:rPr lang="hr-HR" sz="1550" dirty="0"/>
              <a:t>Rashodi za nabavu nefinancijske imovine planirani su u iznosu od 77.053.600,00 kn, s struktura je prikazana u grafikonu.</a:t>
            </a:r>
          </a:p>
          <a:p>
            <a:pPr algn="just">
              <a:lnSpc>
                <a:spcPct val="107000"/>
              </a:lnSpc>
              <a:spcAft>
                <a:spcPts val="0"/>
              </a:spcAft>
            </a:pPr>
            <a:r>
              <a:rPr lang="hr-HR" sz="1550" dirty="0">
                <a:ea typeface="Times New Roman" panose="02020603050405020304" pitchFamily="18" charset="0"/>
                <a:cs typeface="Times New Roman" panose="02020603050405020304" pitchFamily="18" charset="0"/>
              </a:rPr>
              <a:t>Vrijednosno značajniji projekti koji su planirani u rashodima za nabavu proizvedene dugotrajne imovine su: Rekonstrukcija i dogradnja DRC </a:t>
            </a:r>
            <a:r>
              <a:rPr lang="hr-HR" sz="1550" dirty="0" err="1">
                <a:ea typeface="Times New Roman" panose="02020603050405020304" pitchFamily="18" charset="0"/>
                <a:cs typeface="Times New Roman" panose="02020603050405020304" pitchFamily="18" charset="0"/>
              </a:rPr>
              <a:t>Vidovci</a:t>
            </a:r>
            <a:r>
              <a:rPr lang="hr-HR" sz="1550" dirty="0">
                <a:ea typeface="Times New Roman" panose="02020603050405020304" pitchFamily="18" charset="0"/>
                <a:cs typeface="Times New Roman" panose="02020603050405020304" pitchFamily="18" charset="0"/>
              </a:rPr>
              <a:t> (2.600.000,00kn), Požeške bolte (4.750.000,00kn), Izgradnja i dodatna ulaganja u prometnice i mostove (2.752.500,00kn), Izgradnja dvorane uz OŠ Antuna Kanižlića (10.500.000,00kn), Rekonstrukcija Trga sv. Trojstva (5.400.000,00 kn), Izgradnja zgrade povijesnog arhiva (1.000.000,00kn) i drugi.</a:t>
            </a:r>
          </a:p>
          <a:p>
            <a:pPr>
              <a:lnSpc>
                <a:spcPct val="107000"/>
              </a:lnSpc>
              <a:spcAft>
                <a:spcPts val="0"/>
              </a:spcAft>
            </a:pPr>
            <a:r>
              <a:rPr lang="hr-HR" sz="1550" dirty="0">
                <a:ea typeface="Times New Roman" panose="02020603050405020304" pitchFamily="18" charset="0"/>
                <a:cs typeface="Times New Roman" panose="02020603050405020304" pitchFamily="18" charset="0"/>
              </a:rPr>
              <a:t>Vrijednosno značajniji projekti koji su planirani u rashodima za dodatna  ulaganja  na nefinancijskoj imovini  su: Požeške bolte  (15.728.000,00 kn), Izgradnja  i  dodatna  ulaganja  u prometnice i mostove (9.211.350,00 kn),Izgradnja tribine na stadionu Slavonije (2.200.000,00 kn), Izgradnja </a:t>
            </a:r>
            <a:r>
              <a:rPr lang="hr-HR" sz="1550" dirty="0" err="1">
                <a:ea typeface="Times New Roman" panose="02020603050405020304" pitchFamily="18" charset="0"/>
                <a:cs typeface="Times New Roman" panose="02020603050405020304" pitchFamily="18" charset="0"/>
              </a:rPr>
              <a:t>infrastruktu</a:t>
            </a:r>
            <a:r>
              <a:rPr lang="hr-HR" sz="1550" dirty="0">
                <a:ea typeface="Times New Roman" panose="02020603050405020304" pitchFamily="18" charset="0"/>
                <a:cs typeface="Times New Roman" panose="02020603050405020304" pitchFamily="18" charset="0"/>
              </a:rPr>
              <a:t>- </a:t>
            </a:r>
            <a:r>
              <a:rPr lang="hr-HR" sz="1550" dirty="0" err="1">
                <a:ea typeface="Times New Roman" panose="02020603050405020304" pitchFamily="18" charset="0"/>
                <a:cs typeface="Times New Roman" panose="02020603050405020304" pitchFamily="18" charset="0"/>
              </a:rPr>
              <a:t>re</a:t>
            </a:r>
            <a:r>
              <a:rPr lang="hr-HR" sz="1550" dirty="0">
                <a:ea typeface="Times New Roman" panose="02020603050405020304" pitchFamily="18" charset="0"/>
                <a:cs typeface="Times New Roman" panose="02020603050405020304" pitchFamily="18" charset="0"/>
              </a:rPr>
              <a:t> u poduzetničkoj zoni (4.150.000,00 kn) i drugi. </a:t>
            </a:r>
            <a:endParaRPr lang="hr-HR" sz="1550" dirty="0"/>
          </a:p>
        </p:txBody>
      </p:sp>
      <p:sp>
        <p:nvSpPr>
          <p:cNvPr id="5" name="Rezervirano mjesto teksta 4">
            <a:extLst>
              <a:ext uri="{FF2B5EF4-FFF2-40B4-BE49-F238E27FC236}">
                <a16:creationId xmlns:a16="http://schemas.microsoft.com/office/drawing/2014/main" id="{85B6B50E-2249-4298-BFBB-C8BB0FB5FAAA}"/>
              </a:ext>
            </a:extLst>
          </p:cNvPr>
          <p:cNvSpPr>
            <a:spLocks noGrp="1"/>
          </p:cNvSpPr>
          <p:nvPr>
            <p:ph type="body" sz="quarter" idx="3"/>
          </p:nvPr>
        </p:nvSpPr>
        <p:spPr>
          <a:xfrm>
            <a:off x="6622195" y="4382000"/>
            <a:ext cx="5568383" cy="576262"/>
          </a:xfrm>
        </p:spPr>
        <p:txBody>
          <a:bodyPr>
            <a:normAutofit/>
          </a:bodyPr>
          <a:lstStyle/>
          <a:p>
            <a:r>
              <a:rPr lang="hr-HR" dirty="0"/>
              <a:t>IZDACI ZA FINANCIJSKU IMOVINU</a:t>
            </a:r>
          </a:p>
        </p:txBody>
      </p:sp>
      <p:sp>
        <p:nvSpPr>
          <p:cNvPr id="6" name="Rezervirano mjesto sadržaja 5">
            <a:extLst>
              <a:ext uri="{FF2B5EF4-FFF2-40B4-BE49-F238E27FC236}">
                <a16:creationId xmlns:a16="http://schemas.microsoft.com/office/drawing/2014/main" id="{0AEE91C6-17B8-43F9-95A8-83AAA211D87A}"/>
              </a:ext>
            </a:extLst>
          </p:cNvPr>
          <p:cNvSpPr>
            <a:spLocks noGrp="1"/>
          </p:cNvSpPr>
          <p:nvPr>
            <p:ph sz="quarter" idx="4"/>
          </p:nvPr>
        </p:nvSpPr>
        <p:spPr>
          <a:xfrm>
            <a:off x="6486886" y="5125439"/>
            <a:ext cx="5568384" cy="1360820"/>
          </a:xfrm>
        </p:spPr>
        <p:txBody>
          <a:bodyPr>
            <a:normAutofit/>
          </a:bodyPr>
          <a:lstStyle/>
          <a:p>
            <a:r>
              <a:rPr lang="hr-HR" sz="1550" dirty="0"/>
              <a:t>Izdaci za financijsku imovinu i otplatu zajmova u 2022. godini su planirani u iznosu 3.125.000,00 kn, a odnose se na otplatu dugoročnog kredita iz 2016. godine radi ulaganja u kapitalne investicije.</a:t>
            </a:r>
          </a:p>
        </p:txBody>
      </p:sp>
      <p:sp>
        <p:nvSpPr>
          <p:cNvPr id="7" name="Rectangle 2">
            <a:extLst>
              <a:ext uri="{FF2B5EF4-FFF2-40B4-BE49-F238E27FC236}">
                <a16:creationId xmlns:a16="http://schemas.microsoft.com/office/drawing/2014/main" id="{94CD2CD6-174B-4FE0-B39C-524515524A90}"/>
              </a:ext>
            </a:extLst>
          </p:cNvPr>
          <p:cNvSpPr>
            <a:spLocks noChangeArrowheads="1"/>
          </p:cNvSpPr>
          <p:nvPr/>
        </p:nvSpPr>
        <p:spPr bwMode="auto">
          <a:xfrm>
            <a:off x="6367245" y="847287"/>
            <a:ext cx="1438522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sp>
        <p:nvSpPr>
          <p:cNvPr id="9" name="TekstniOkvir 8">
            <a:extLst>
              <a:ext uri="{FF2B5EF4-FFF2-40B4-BE49-F238E27FC236}">
                <a16:creationId xmlns:a16="http://schemas.microsoft.com/office/drawing/2014/main" id="{5C596CDA-D532-4A91-A752-686A52282ACF}"/>
              </a:ext>
            </a:extLst>
          </p:cNvPr>
          <p:cNvSpPr txBox="1"/>
          <p:nvPr/>
        </p:nvSpPr>
        <p:spPr>
          <a:xfrm>
            <a:off x="6877146" y="310351"/>
            <a:ext cx="5058482" cy="276999"/>
          </a:xfrm>
          <a:prstGeom prst="rect">
            <a:avLst/>
          </a:prstGeom>
          <a:noFill/>
        </p:spPr>
        <p:txBody>
          <a:bodyPr wrap="square" rtlCol="0">
            <a:spAutoFit/>
          </a:bodyPr>
          <a:lstStyle/>
          <a:p>
            <a:r>
              <a:rPr lang="hr-HR" sz="1200" dirty="0"/>
              <a:t>Struktura rashoda za nabavu nefinancijske imovine u 2022. godini</a:t>
            </a:r>
          </a:p>
        </p:txBody>
      </p:sp>
      <p:graphicFrame>
        <p:nvGraphicFramePr>
          <p:cNvPr id="10" name="Grafikon 9">
            <a:extLst>
              <a:ext uri="{FF2B5EF4-FFF2-40B4-BE49-F238E27FC236}">
                <a16:creationId xmlns:a16="http://schemas.microsoft.com/office/drawing/2014/main" id="{0BC07392-6983-4C77-B2FC-D30D4C83EF8D}"/>
              </a:ext>
            </a:extLst>
          </p:cNvPr>
          <p:cNvGraphicFramePr>
            <a:graphicFrameLocks/>
          </p:cNvGraphicFramePr>
          <p:nvPr>
            <p:extLst>
              <p:ext uri="{D42A27DB-BD31-4B8C-83A1-F6EECF244321}">
                <p14:modId xmlns:p14="http://schemas.microsoft.com/office/powerpoint/2010/main" val="185559067"/>
              </p:ext>
            </p:extLst>
          </p:nvPr>
        </p:nvGraphicFramePr>
        <p:xfrm>
          <a:off x="6730350" y="780728"/>
          <a:ext cx="4934883" cy="3390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9526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8E732FA-A36A-4855-BC41-2FADFA3CF356}"/>
              </a:ext>
            </a:extLst>
          </p:cNvPr>
          <p:cNvSpPr>
            <a:spLocks noGrp="1"/>
          </p:cNvSpPr>
          <p:nvPr>
            <p:ph type="title"/>
          </p:nvPr>
        </p:nvSpPr>
        <p:spPr>
          <a:xfrm>
            <a:off x="231206" y="947175"/>
            <a:ext cx="11689550" cy="629952"/>
          </a:xfrm>
        </p:spPr>
        <p:txBody>
          <a:bodyPr>
            <a:normAutofit/>
          </a:bodyPr>
          <a:lstStyle/>
          <a:p>
            <a:r>
              <a:rPr lang="hr-HR" dirty="0"/>
              <a:t>RASHODI PO FUNKCIJSKOJ KLASIFIKACIJI</a:t>
            </a:r>
          </a:p>
        </p:txBody>
      </p:sp>
      <p:sp>
        <p:nvSpPr>
          <p:cNvPr id="3" name="Rezervirano mjesto sadržaja 2">
            <a:extLst>
              <a:ext uri="{FF2B5EF4-FFF2-40B4-BE49-F238E27FC236}">
                <a16:creationId xmlns:a16="http://schemas.microsoft.com/office/drawing/2014/main" id="{2CE41926-83EB-4C8A-AB01-53CA5574509A}"/>
              </a:ext>
            </a:extLst>
          </p:cNvPr>
          <p:cNvSpPr>
            <a:spLocks noGrp="1"/>
          </p:cNvSpPr>
          <p:nvPr>
            <p:ph sz="half" idx="1"/>
          </p:nvPr>
        </p:nvSpPr>
        <p:spPr>
          <a:xfrm>
            <a:off x="231206" y="2008116"/>
            <a:ext cx="11689550" cy="1050718"/>
          </a:xfrm>
        </p:spPr>
        <p:txBody>
          <a:bodyPr>
            <a:normAutofit lnSpcReduction="10000"/>
          </a:bodyPr>
          <a:lstStyle/>
          <a:p>
            <a:pPr marL="0" indent="0">
              <a:buNone/>
            </a:pPr>
            <a:r>
              <a:rPr lang="hr-HR" dirty="0"/>
              <a:t>Ukoliko se rashodi promatraju prema funkcijskoj klasifikaciji može se zaključiti da se najviše rashoda planira za obrazovanje, potom rekreaciju, kulturu i religiju te usluge unapređenja stanovanja i zajednice.</a:t>
            </a:r>
          </a:p>
          <a:p>
            <a:endParaRPr lang="hr-HR" dirty="0"/>
          </a:p>
        </p:txBody>
      </p:sp>
      <p:sp>
        <p:nvSpPr>
          <p:cNvPr id="4" name="Rezervirano mjesto sadržaja 3">
            <a:extLst>
              <a:ext uri="{FF2B5EF4-FFF2-40B4-BE49-F238E27FC236}">
                <a16:creationId xmlns:a16="http://schemas.microsoft.com/office/drawing/2014/main" id="{1A05A989-A238-401B-B605-1E1F4FA4C3C3}"/>
              </a:ext>
            </a:extLst>
          </p:cNvPr>
          <p:cNvSpPr>
            <a:spLocks noGrp="1"/>
          </p:cNvSpPr>
          <p:nvPr>
            <p:ph sz="half" idx="2"/>
          </p:nvPr>
        </p:nvSpPr>
        <p:spPr>
          <a:xfrm>
            <a:off x="3628760" y="3324134"/>
            <a:ext cx="4934479" cy="260059"/>
          </a:xfrm>
        </p:spPr>
        <p:txBody>
          <a:bodyPr anchor="t">
            <a:normAutofit lnSpcReduction="10000"/>
          </a:bodyPr>
          <a:lstStyle/>
          <a:p>
            <a:pPr marL="0" indent="0" algn="ctr">
              <a:buNone/>
            </a:pPr>
            <a:r>
              <a:rPr lang="hr-HR" sz="1200" dirty="0"/>
              <a:t>Rashodi u 2022. godini prema funkcijskoj klasifikaciji</a:t>
            </a:r>
          </a:p>
        </p:txBody>
      </p:sp>
      <p:sp>
        <p:nvSpPr>
          <p:cNvPr id="5" name="Rectangle 2">
            <a:extLst>
              <a:ext uri="{FF2B5EF4-FFF2-40B4-BE49-F238E27FC236}">
                <a16:creationId xmlns:a16="http://schemas.microsoft.com/office/drawing/2014/main" id="{057F31D7-CFEF-48C5-BDA3-353D053E1B13}"/>
              </a:ext>
            </a:extLst>
          </p:cNvPr>
          <p:cNvSpPr>
            <a:spLocks noChangeArrowheads="1"/>
          </p:cNvSpPr>
          <p:nvPr/>
        </p:nvSpPr>
        <p:spPr bwMode="auto">
          <a:xfrm>
            <a:off x="847288" y="2533475"/>
            <a:ext cx="1990230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graphicFrame>
        <p:nvGraphicFramePr>
          <p:cNvPr id="9" name="Grafikon 8">
            <a:extLst>
              <a:ext uri="{FF2B5EF4-FFF2-40B4-BE49-F238E27FC236}">
                <a16:creationId xmlns:a16="http://schemas.microsoft.com/office/drawing/2014/main" id="{997FF7A3-A348-4E1E-A017-F479C58BF3E7}"/>
              </a:ext>
            </a:extLst>
          </p:cNvPr>
          <p:cNvGraphicFramePr>
            <a:graphicFrameLocks/>
          </p:cNvGraphicFramePr>
          <p:nvPr>
            <p:extLst>
              <p:ext uri="{D42A27DB-BD31-4B8C-83A1-F6EECF244321}">
                <p14:modId xmlns:p14="http://schemas.microsoft.com/office/powerpoint/2010/main" val="3361301065"/>
              </p:ext>
            </p:extLst>
          </p:nvPr>
        </p:nvGraphicFramePr>
        <p:xfrm>
          <a:off x="141339" y="3669889"/>
          <a:ext cx="11863848" cy="29865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44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a:extLst>
              <a:ext uri="{FF2B5EF4-FFF2-40B4-BE49-F238E27FC236}">
                <a16:creationId xmlns:a16="http://schemas.microsoft.com/office/drawing/2014/main" id="{7864E213-A7F4-4277-BA2E-EBD5ACD2F2EF}"/>
              </a:ext>
            </a:extLst>
          </p:cNvPr>
          <p:cNvSpPr txBox="1"/>
          <p:nvPr/>
        </p:nvSpPr>
        <p:spPr>
          <a:xfrm>
            <a:off x="176169" y="671119"/>
            <a:ext cx="4018326" cy="1569660"/>
          </a:xfrm>
          <a:prstGeom prst="rect">
            <a:avLst/>
          </a:prstGeom>
          <a:noFill/>
        </p:spPr>
        <p:txBody>
          <a:bodyPr wrap="square" rtlCol="0">
            <a:spAutoFit/>
          </a:bodyPr>
          <a:lstStyle/>
          <a:p>
            <a:r>
              <a:rPr lang="hr-HR" sz="3200" dirty="0"/>
              <a:t>RASHODI PO ORGANIZACIJSKOJ KLASIFIKACIJI</a:t>
            </a:r>
          </a:p>
        </p:txBody>
      </p:sp>
      <p:graphicFrame>
        <p:nvGraphicFramePr>
          <p:cNvPr id="5" name="Tablica 4">
            <a:extLst>
              <a:ext uri="{FF2B5EF4-FFF2-40B4-BE49-F238E27FC236}">
                <a16:creationId xmlns:a16="http://schemas.microsoft.com/office/drawing/2014/main" id="{93E88249-3141-469A-8A88-D423A53B1D11}"/>
              </a:ext>
            </a:extLst>
          </p:cNvPr>
          <p:cNvGraphicFramePr>
            <a:graphicFrameLocks noGrp="1"/>
          </p:cNvGraphicFramePr>
          <p:nvPr>
            <p:extLst>
              <p:ext uri="{D42A27DB-BD31-4B8C-83A1-F6EECF244321}">
                <p14:modId xmlns:p14="http://schemas.microsoft.com/office/powerpoint/2010/main" val="947573463"/>
              </p:ext>
            </p:extLst>
          </p:nvPr>
        </p:nvGraphicFramePr>
        <p:xfrm>
          <a:off x="3845285" y="-1234"/>
          <a:ext cx="8304443" cy="7089456"/>
        </p:xfrm>
        <a:graphic>
          <a:graphicData uri="http://schemas.openxmlformats.org/drawingml/2006/table">
            <a:tbl>
              <a:tblPr>
                <a:tableStyleId>{3C2FFA5D-87B4-456A-9821-1D502468CF0F}</a:tableStyleId>
              </a:tblPr>
              <a:tblGrid>
                <a:gridCol w="2018141">
                  <a:extLst>
                    <a:ext uri="{9D8B030D-6E8A-4147-A177-3AD203B41FA5}">
                      <a16:colId xmlns:a16="http://schemas.microsoft.com/office/drawing/2014/main" val="725616307"/>
                    </a:ext>
                  </a:extLst>
                </a:gridCol>
                <a:gridCol w="2095434">
                  <a:extLst>
                    <a:ext uri="{9D8B030D-6E8A-4147-A177-3AD203B41FA5}">
                      <a16:colId xmlns:a16="http://schemas.microsoft.com/office/drawing/2014/main" val="2237237017"/>
                    </a:ext>
                  </a:extLst>
                </a:gridCol>
                <a:gridCol w="2095434">
                  <a:extLst>
                    <a:ext uri="{9D8B030D-6E8A-4147-A177-3AD203B41FA5}">
                      <a16:colId xmlns:a16="http://schemas.microsoft.com/office/drawing/2014/main" val="2492476371"/>
                    </a:ext>
                  </a:extLst>
                </a:gridCol>
                <a:gridCol w="2095434">
                  <a:extLst>
                    <a:ext uri="{9D8B030D-6E8A-4147-A177-3AD203B41FA5}">
                      <a16:colId xmlns:a16="http://schemas.microsoft.com/office/drawing/2014/main" val="2745775756"/>
                    </a:ext>
                  </a:extLst>
                </a:gridCol>
              </a:tblGrid>
              <a:tr h="271963">
                <a:tc>
                  <a:txBody>
                    <a:bodyPr/>
                    <a:lstStyle/>
                    <a:p>
                      <a:pPr algn="ctr" fontAlgn="ct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PRORAČUN 2022.</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PROJEKCIJA 2023.</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PROJEKCIJA 2024.</a:t>
                      </a:r>
                      <a:endParaRPr lang="hr-HR" sz="1050" b="1"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451963214"/>
                  </a:ext>
                </a:extLst>
              </a:tr>
              <a:tr h="271963">
                <a:tc>
                  <a:txBody>
                    <a:bodyPr/>
                    <a:lstStyle/>
                    <a:p>
                      <a:pPr algn="l" fontAlgn="ctr"/>
                      <a:r>
                        <a:rPr lang="hr-HR" sz="1100" u="none" strike="noStrike" dirty="0">
                          <a:effectLst/>
                        </a:rPr>
                        <a:t>UKUPNO RASHODI / IZDACI</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194.565.000,00</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189.130.500,00</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159.685.400,00</a:t>
                      </a:r>
                      <a:endParaRPr lang="hr-HR" sz="1100" b="1"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3647691192"/>
                  </a:ext>
                </a:extLst>
              </a:tr>
              <a:tr h="328623">
                <a:tc>
                  <a:txBody>
                    <a:bodyPr/>
                    <a:lstStyle/>
                    <a:p>
                      <a:pPr algn="l" fontAlgn="ctr"/>
                      <a:r>
                        <a:rPr lang="hr-HR" sz="1100" u="none" strike="noStrike" dirty="0">
                          <a:effectLst/>
                        </a:rPr>
                        <a:t>RAZDJEL  001 UPRAVNI ODJEL ZA FINANCIJE</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12.792.000,00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12.752.000,00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12.682.000,00</a:t>
                      </a:r>
                      <a:endParaRPr lang="hr-HR" sz="110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964749470"/>
                  </a:ext>
                </a:extLst>
              </a:tr>
              <a:tr h="328623">
                <a:tc>
                  <a:txBody>
                    <a:bodyPr/>
                    <a:lstStyle/>
                    <a:p>
                      <a:pPr algn="l" fontAlgn="ctr"/>
                      <a:r>
                        <a:rPr lang="hr-HR" sz="1050" u="none" strike="noStrike" dirty="0">
                          <a:effectLst/>
                        </a:rPr>
                        <a:t>GLAVA  00101 UPRAVNI ODJEL ZA FINANCIJE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12.792.000,00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12.752.000,00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12.682.000,00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175685223"/>
                  </a:ext>
                </a:extLst>
              </a:tr>
              <a:tr h="407946">
                <a:tc>
                  <a:txBody>
                    <a:bodyPr/>
                    <a:lstStyle/>
                    <a:p>
                      <a:pPr algn="l" fontAlgn="ctr"/>
                      <a:r>
                        <a:rPr lang="hr-HR" sz="1100" u="none" strike="noStrike" dirty="0">
                          <a:effectLst/>
                        </a:rPr>
                        <a:t>RAZDJEL  002 UPRAVNI ODJEL ZA SAMOUPRAVU</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3.660.000,00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3.490.000,00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3.640.000,00</a:t>
                      </a:r>
                      <a:endParaRPr lang="hr-HR" sz="110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821915712"/>
                  </a:ext>
                </a:extLst>
              </a:tr>
              <a:tr h="407946">
                <a:tc>
                  <a:txBody>
                    <a:bodyPr/>
                    <a:lstStyle/>
                    <a:p>
                      <a:pPr algn="l" fontAlgn="ctr"/>
                      <a:r>
                        <a:rPr lang="hr-HR" sz="1050" u="none" strike="noStrike" dirty="0">
                          <a:effectLst/>
                        </a:rPr>
                        <a:t>GLAVA  00201 UPRAVNI ODJEL ZA SAMOUPRAVU</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3.660.000,00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3.490.000,00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3.640.000,00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374401057"/>
                  </a:ext>
                </a:extLst>
              </a:tr>
              <a:tr h="490167">
                <a:tc>
                  <a:txBody>
                    <a:bodyPr/>
                    <a:lstStyle/>
                    <a:p>
                      <a:pPr algn="l" fontAlgn="ctr"/>
                      <a:r>
                        <a:rPr lang="hr-HR" sz="1050" u="none" strike="noStrike" dirty="0">
                          <a:effectLst/>
                        </a:rPr>
                        <a:t>RAZDJEL  003 UPRAVNI ODJEL ZA KOMUNALNE DJELATNOSTI I GOSPODARENJE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108.161.850,00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104.324.150,00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74.548.650,00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3755700440"/>
                  </a:ext>
                </a:extLst>
              </a:tr>
              <a:tr h="490167">
                <a:tc>
                  <a:txBody>
                    <a:bodyPr/>
                    <a:lstStyle/>
                    <a:p>
                      <a:pPr algn="l" fontAlgn="ctr"/>
                      <a:r>
                        <a:rPr lang="hr-HR" sz="1100" u="none" strike="noStrike" dirty="0">
                          <a:effectLst/>
                        </a:rPr>
                        <a:t>RAZDJEL  00301 UPRAVNI ODJEL ZA KOMUNALNE DJELATNOSTI I GOSPODARENJE</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102.123.000,00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98.444.250,00</a:t>
                      </a:r>
                      <a:endParaRPr lang="hr-HR" sz="110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u="none" strike="noStrike" dirty="0">
                          <a:effectLst/>
                        </a:rPr>
                        <a:t>68.805.150,00</a:t>
                      </a:r>
                      <a:endParaRPr lang="hr-HR" sz="110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629072036"/>
                  </a:ext>
                </a:extLst>
              </a:tr>
              <a:tr h="271963">
                <a:tc>
                  <a:txBody>
                    <a:bodyPr/>
                    <a:lstStyle/>
                    <a:p>
                      <a:pPr algn="l" fontAlgn="ctr"/>
                      <a:r>
                        <a:rPr lang="hr-HR" sz="1050" u="none" strike="noStrike" dirty="0">
                          <a:effectLst/>
                        </a:rPr>
                        <a:t>GLAVA  00302 VATROGASTVO</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4.071.400,00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4.070.400,00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4.070.400,00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515913662"/>
                  </a:ext>
                </a:extLst>
              </a:tr>
              <a:tr h="328623">
                <a:tc>
                  <a:txBody>
                    <a:bodyPr/>
                    <a:lstStyle/>
                    <a:p>
                      <a:pPr algn="l" fontAlgn="ctr"/>
                      <a:r>
                        <a:rPr lang="hr-HR" sz="1050" u="none" strike="noStrike" dirty="0">
                          <a:effectLst/>
                        </a:rPr>
                        <a:t>GLAVA  00303 LOKALNA RAZVOJNA AGENCIJA POŽEGA </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1.967.450,00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1.809.500,00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1.673.100,00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208550952"/>
                  </a:ext>
                </a:extLst>
              </a:tr>
              <a:tr h="3286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hr-HR" sz="1100" u="none" strike="noStrike" dirty="0">
                          <a:effectLst/>
                        </a:rPr>
                        <a:t>RAZDJEL  004 UPRAVNI ODJEL ZA DRUŠTVENE DJELATNOSTI</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68.001.150,00</a:t>
                      </a: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66.614.350,00</a:t>
                      </a: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66.864.750,00</a:t>
                      </a:r>
                    </a:p>
                  </a:txBody>
                  <a:tcPr marL="5486" marR="5486" marT="5486" marB="0" anchor="ctr"/>
                </a:tc>
                <a:extLst>
                  <a:ext uri="{0D108BD9-81ED-4DB2-BD59-A6C34878D82A}">
                    <a16:rowId xmlns:a16="http://schemas.microsoft.com/office/drawing/2014/main" val="351746912"/>
                  </a:ext>
                </a:extLst>
              </a:tr>
              <a:tr h="3286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hr-HR" sz="1050" u="none" strike="noStrike" dirty="0">
                          <a:effectLst/>
                        </a:rPr>
                        <a:t>GLAVA  00402 JAVNE USTANOVE U KULTURI</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8.040.250,00</a:t>
                      </a: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7.341.450,00</a:t>
                      </a: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7.591.850,00</a:t>
                      </a:r>
                    </a:p>
                  </a:txBody>
                  <a:tcPr marL="5486" marR="5486" marT="5486" marB="0" anchor="ctr"/>
                </a:tc>
                <a:extLst>
                  <a:ext uri="{0D108BD9-81ED-4DB2-BD59-A6C34878D82A}">
                    <a16:rowId xmlns:a16="http://schemas.microsoft.com/office/drawing/2014/main" val="1700368163"/>
                  </a:ext>
                </a:extLst>
              </a:tr>
              <a:tr h="543929">
                <a:tc>
                  <a:txBody>
                    <a:bodyPr/>
                    <a:lstStyle/>
                    <a:p>
                      <a:pPr algn="l" fontAlgn="ctr"/>
                      <a:r>
                        <a:rPr lang="hr-HR" sz="1050" u="none" strike="noStrike" dirty="0">
                          <a:effectLst/>
                        </a:rPr>
                        <a:t>GLAVA  00403 JAVNE USTANOVE PREDŠKOLSKOG ODGOJA</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8.496.050,00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8.455.050,00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8.455.050,00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185975348"/>
                  </a:ext>
                </a:extLst>
              </a:tr>
              <a:tr h="651710">
                <a:tc>
                  <a:txBody>
                    <a:bodyPr/>
                    <a:lstStyle/>
                    <a:p>
                      <a:pPr algn="l" fontAlgn="ctr"/>
                      <a:r>
                        <a:rPr lang="hr-HR" sz="1050" u="none" strike="noStrike" dirty="0">
                          <a:effectLst/>
                        </a:rPr>
                        <a:t>GLAVA  00404 JAVNE USTANOVE ODGOJA I OBRAZOVANJA - OSNOVNE ŠKOLE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37.063.150,00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36.780.150,00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36.780.150,00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876635278"/>
                  </a:ext>
                </a:extLst>
              </a:tr>
              <a:tr h="271963">
                <a:tc>
                  <a:txBody>
                    <a:bodyPr/>
                    <a:lstStyle/>
                    <a:p>
                      <a:pPr algn="l" fontAlgn="ctr"/>
                      <a:r>
                        <a:rPr lang="hr-HR" sz="1050" u="none" strike="noStrike" dirty="0">
                          <a:effectLst/>
                        </a:rPr>
                        <a:t>GLAVA  00405 VIJEĆA MANJINA</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85.000,00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85.000,00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a:effectLst/>
                        </a:rPr>
                        <a:t>85.000,00</a:t>
                      </a:r>
                      <a:endParaRPr lang="hr-HR" sz="1050" b="0" i="0" u="none" strike="noStrike">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685019816"/>
                  </a:ext>
                </a:extLst>
              </a:tr>
              <a:tr h="490167">
                <a:tc>
                  <a:txBody>
                    <a:bodyPr/>
                    <a:lstStyle/>
                    <a:p>
                      <a:pPr algn="l" fontAlgn="ctr"/>
                      <a:r>
                        <a:rPr lang="hr-HR" sz="1050" u="none" strike="noStrike" dirty="0">
                          <a:effectLst/>
                        </a:rPr>
                        <a:t>GLAVA  00406 JAVNA USTANOVA U ŠPORTU-U LIKVIDACIJI</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374.000,00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714638069"/>
                  </a:ext>
                </a:extLst>
              </a:tr>
              <a:tr h="32249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hr-HR" sz="1100" u="none" strike="noStrike" dirty="0">
                          <a:effectLst/>
                        </a:rPr>
                        <a:t>RAZDJEL  005 UPRAVNI ODJEL ZA IMOVINSKO-PRAVNE POSLOVE</a:t>
                      </a:r>
                      <a:endParaRPr lang="hr-HR" sz="110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1.950.000,00</a:t>
                      </a: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1.950.000,00</a:t>
                      </a:r>
                    </a:p>
                  </a:txBody>
                  <a:tcPr marL="5486" marR="5486" marT="5486" marB="0" anchor="ctr"/>
                </a:tc>
                <a:tc>
                  <a:txBody>
                    <a:bodyPr/>
                    <a:lstStyle/>
                    <a:p>
                      <a:pPr algn="r" fontAlgn="ctr"/>
                      <a:r>
                        <a:rPr lang="hr-HR" sz="1100" b="0" i="0" u="none" strike="noStrike" dirty="0">
                          <a:solidFill>
                            <a:srgbClr val="000000"/>
                          </a:solidFill>
                          <a:effectLst/>
                          <a:latin typeface="Calibri" panose="020F0502020204030204" pitchFamily="34" charset="0"/>
                        </a:rPr>
                        <a:t>1.950.000,00</a:t>
                      </a:r>
                    </a:p>
                  </a:txBody>
                  <a:tcPr marL="5486" marR="5486" marT="5486" marB="0" anchor="ctr"/>
                </a:tc>
                <a:extLst>
                  <a:ext uri="{0D108BD9-81ED-4DB2-BD59-A6C34878D82A}">
                    <a16:rowId xmlns:a16="http://schemas.microsoft.com/office/drawing/2014/main" val="2379440391"/>
                  </a:ext>
                </a:extLst>
              </a:tr>
              <a:tr h="32249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hr-HR" sz="1050" u="none" strike="noStrike" dirty="0">
                          <a:effectLst/>
                        </a:rPr>
                        <a:t>GLAVA  00501 UPRAVNI ODJEL ZA IMOVINSKO PRAVNE POSLOVE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1.950.000,00</a:t>
                      </a: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1.950.000,00</a:t>
                      </a:r>
                    </a:p>
                  </a:txBody>
                  <a:tcPr marL="5486" marR="5486" marT="5486" marB="0" anchor="ctr"/>
                </a:tc>
                <a:tc>
                  <a:txBody>
                    <a:bodyPr/>
                    <a:lstStyle/>
                    <a:p>
                      <a:pPr algn="r" fontAlgn="ctr"/>
                      <a:r>
                        <a:rPr lang="hr-HR" sz="1050" b="0" i="0" u="none" strike="noStrike" dirty="0">
                          <a:solidFill>
                            <a:srgbClr val="000000"/>
                          </a:solidFill>
                          <a:effectLst/>
                          <a:latin typeface="Calibri" panose="020F0502020204030204" pitchFamily="34" charset="0"/>
                        </a:rPr>
                        <a:t>1.950.000,00</a:t>
                      </a:r>
                    </a:p>
                  </a:txBody>
                  <a:tcPr marL="5486" marR="5486" marT="5486" marB="0" anchor="ctr"/>
                </a:tc>
                <a:extLst>
                  <a:ext uri="{0D108BD9-81ED-4DB2-BD59-A6C34878D82A}">
                    <a16:rowId xmlns:a16="http://schemas.microsoft.com/office/drawing/2014/main" val="1344702866"/>
                  </a:ext>
                </a:extLst>
              </a:tr>
            </a:tbl>
          </a:graphicData>
        </a:graphic>
      </p:graphicFrame>
    </p:spTree>
    <p:extLst>
      <p:ext uri="{BB962C8B-B14F-4D97-AF65-F5344CB8AC3E}">
        <p14:creationId xmlns:p14="http://schemas.microsoft.com/office/powerpoint/2010/main" val="396601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576CF5-2277-4C32-89D8-0C0082A4B020}"/>
              </a:ext>
            </a:extLst>
          </p:cNvPr>
          <p:cNvSpPr>
            <a:spLocks noGrp="1"/>
          </p:cNvSpPr>
          <p:nvPr>
            <p:ph type="title"/>
          </p:nvPr>
        </p:nvSpPr>
        <p:spPr>
          <a:xfrm>
            <a:off x="680323" y="753228"/>
            <a:ext cx="9613857" cy="1080938"/>
          </a:xfrm>
        </p:spPr>
        <p:txBody>
          <a:bodyPr/>
          <a:lstStyle/>
          <a:p>
            <a:r>
              <a:rPr lang="hr-HR" dirty="0"/>
              <a:t>RASHODI PO IZVORIMA FINANCIRANJA</a:t>
            </a:r>
          </a:p>
        </p:txBody>
      </p:sp>
      <p:graphicFrame>
        <p:nvGraphicFramePr>
          <p:cNvPr id="18" name="Grafikon 17">
            <a:extLst>
              <a:ext uri="{FF2B5EF4-FFF2-40B4-BE49-F238E27FC236}">
                <a16:creationId xmlns:a16="http://schemas.microsoft.com/office/drawing/2014/main" id="{FCDCDED0-ABC9-4266-A4B5-82D08A865D3B}"/>
              </a:ext>
            </a:extLst>
          </p:cNvPr>
          <p:cNvGraphicFramePr>
            <a:graphicFrameLocks/>
          </p:cNvGraphicFramePr>
          <p:nvPr>
            <p:extLst>
              <p:ext uri="{D42A27DB-BD31-4B8C-83A1-F6EECF244321}">
                <p14:modId xmlns:p14="http://schemas.microsoft.com/office/powerpoint/2010/main" val="2167971747"/>
              </p:ext>
            </p:extLst>
          </p:nvPr>
        </p:nvGraphicFramePr>
        <p:xfrm>
          <a:off x="329681" y="2216021"/>
          <a:ext cx="11532637" cy="4436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410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DD7BFF8-0CBD-473C-9EFF-197E0F36649A}"/>
              </a:ext>
            </a:extLst>
          </p:cNvPr>
          <p:cNvSpPr>
            <a:spLocks noGrp="1"/>
          </p:cNvSpPr>
          <p:nvPr>
            <p:ph type="title"/>
          </p:nvPr>
        </p:nvSpPr>
        <p:spPr>
          <a:xfrm>
            <a:off x="385449" y="887172"/>
            <a:ext cx="11421101" cy="655119"/>
          </a:xfrm>
        </p:spPr>
        <p:txBody>
          <a:bodyPr>
            <a:normAutofit/>
          </a:bodyPr>
          <a:lstStyle/>
          <a:p>
            <a:r>
              <a:rPr lang="hr-HR" dirty="0"/>
              <a:t>UVODNA RIJEČ GRADONAČELNIKA</a:t>
            </a:r>
          </a:p>
        </p:txBody>
      </p:sp>
      <p:sp>
        <p:nvSpPr>
          <p:cNvPr id="3" name="Rezervirano mjesto sadržaja 2">
            <a:extLst>
              <a:ext uri="{FF2B5EF4-FFF2-40B4-BE49-F238E27FC236}">
                <a16:creationId xmlns:a16="http://schemas.microsoft.com/office/drawing/2014/main" id="{AF0DD814-6080-40C6-AF43-2EFB67649A22}"/>
              </a:ext>
            </a:extLst>
          </p:cNvPr>
          <p:cNvSpPr>
            <a:spLocks noGrp="1"/>
          </p:cNvSpPr>
          <p:nvPr>
            <p:ph idx="1"/>
          </p:nvPr>
        </p:nvSpPr>
        <p:spPr>
          <a:xfrm>
            <a:off x="221704" y="2602642"/>
            <a:ext cx="11421101" cy="3219317"/>
          </a:xfrm>
        </p:spPr>
        <p:txBody>
          <a:bodyPr>
            <a:normAutofit/>
          </a:bodyPr>
          <a:lstStyle/>
          <a:p>
            <a:pPr algn="just"/>
            <a:endParaRPr lang="hr-HR" dirty="0"/>
          </a:p>
          <a:p>
            <a:pPr algn="just"/>
            <a:r>
              <a:rPr lang="hr-HR" dirty="0"/>
              <a:t>Proračunska transparentnost i sudjelovanje građana u donošenju Proračuna iznimno je važna za razvoj lokalne sredine.</a:t>
            </a:r>
          </a:p>
          <a:p>
            <a:pPr algn="just"/>
            <a:endParaRPr lang="hr-HR" dirty="0"/>
          </a:p>
          <a:p>
            <a:pPr lvl="0" algn="just"/>
            <a:r>
              <a:rPr lang="hr-HR" dirty="0">
                <a:solidFill>
                  <a:prstClr val="white"/>
                </a:solidFill>
              </a:rPr>
              <a:t>Kako bi se građani što bolje informirali o proračunu Grada Požege i potakli na participiranje, izrađen je ovaj Vodič za građane koji će ukratko prezentirati strukturu proračuna, predstaviti i pojasniti planirane prihode i rashode i  osnovne smjernice Grada.</a:t>
            </a:r>
          </a:p>
          <a:p>
            <a:pPr algn="just"/>
            <a:endParaRPr lang="hr-HR" dirty="0"/>
          </a:p>
        </p:txBody>
      </p:sp>
    </p:spTree>
    <p:extLst>
      <p:ext uri="{BB962C8B-B14F-4D97-AF65-F5344CB8AC3E}">
        <p14:creationId xmlns:p14="http://schemas.microsoft.com/office/powerpoint/2010/main" val="2946542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E4DC1F-DFA8-4F97-A218-6E28969F0795}"/>
              </a:ext>
            </a:extLst>
          </p:cNvPr>
          <p:cNvSpPr>
            <a:spLocks noGrp="1"/>
          </p:cNvSpPr>
          <p:nvPr>
            <p:ph type="title"/>
          </p:nvPr>
        </p:nvSpPr>
        <p:spPr>
          <a:xfrm>
            <a:off x="284588" y="916037"/>
            <a:ext cx="11741938" cy="753534"/>
          </a:xfrm>
        </p:spPr>
        <p:txBody>
          <a:bodyPr>
            <a:normAutofit/>
          </a:bodyPr>
          <a:lstStyle/>
          <a:p>
            <a:r>
              <a:rPr lang="hr-HR" dirty="0"/>
              <a:t>NAMJENSKI I NENAMJENSKI PRIHODI</a:t>
            </a:r>
          </a:p>
        </p:txBody>
      </p:sp>
      <p:sp>
        <p:nvSpPr>
          <p:cNvPr id="3" name="Rezervirano mjesto teksta 2">
            <a:extLst>
              <a:ext uri="{FF2B5EF4-FFF2-40B4-BE49-F238E27FC236}">
                <a16:creationId xmlns:a16="http://schemas.microsoft.com/office/drawing/2014/main" id="{F44B4FA0-339F-4C19-83EE-55952B890132}"/>
              </a:ext>
            </a:extLst>
          </p:cNvPr>
          <p:cNvSpPr>
            <a:spLocks noGrp="1"/>
          </p:cNvSpPr>
          <p:nvPr>
            <p:ph type="body" idx="1"/>
          </p:nvPr>
        </p:nvSpPr>
        <p:spPr>
          <a:xfrm>
            <a:off x="280356" y="3429000"/>
            <a:ext cx="4495017" cy="491057"/>
          </a:xfrm>
        </p:spPr>
        <p:txBody>
          <a:bodyPr/>
          <a:lstStyle/>
          <a:p>
            <a:r>
              <a:rPr lang="hr-HR" dirty="0"/>
              <a:t>NENAMJENSKI PRIHODI</a:t>
            </a:r>
          </a:p>
        </p:txBody>
      </p:sp>
      <p:sp>
        <p:nvSpPr>
          <p:cNvPr id="4" name="Rezervirano mjesto sadržaja 3">
            <a:extLst>
              <a:ext uri="{FF2B5EF4-FFF2-40B4-BE49-F238E27FC236}">
                <a16:creationId xmlns:a16="http://schemas.microsoft.com/office/drawing/2014/main" id="{7E0EA49C-26BE-40C7-93F1-EB4D0B1427E3}"/>
              </a:ext>
            </a:extLst>
          </p:cNvPr>
          <p:cNvSpPr>
            <a:spLocks noGrp="1"/>
          </p:cNvSpPr>
          <p:nvPr>
            <p:ph sz="half" idx="2"/>
          </p:nvPr>
        </p:nvSpPr>
        <p:spPr>
          <a:xfrm>
            <a:off x="161241" y="4218858"/>
            <a:ext cx="11401494" cy="2433869"/>
          </a:xfrm>
        </p:spPr>
        <p:txBody>
          <a:bodyPr>
            <a:normAutofit fontScale="92500"/>
          </a:bodyPr>
          <a:lstStyle/>
          <a:p>
            <a:r>
              <a:rPr lang="hr-HR" dirty="0"/>
              <a:t>Nenamjenskim prihodima, od kojih su vrijednosno najznačajniji porez i prirez na dohodak, moguće je financirati sve vrste rashoda, a u Gradu Požegi uglavnom se troše za:</a:t>
            </a:r>
          </a:p>
          <a:p>
            <a:pPr lvl="1"/>
            <a:r>
              <a:rPr lang="hr-HR" dirty="0"/>
              <a:t>otplatu kredita</a:t>
            </a:r>
          </a:p>
          <a:p>
            <a:pPr lvl="1"/>
            <a:r>
              <a:rPr lang="hr-HR" dirty="0"/>
              <a:t>javne potrebe</a:t>
            </a:r>
          </a:p>
          <a:p>
            <a:pPr lvl="1"/>
            <a:r>
              <a:rPr lang="hr-HR" dirty="0"/>
              <a:t>rashode poslovanja (rashodi za zaposlene i materijalni rashodi Grada i proračunskih korisnika)</a:t>
            </a:r>
          </a:p>
          <a:p>
            <a:pPr lvl="1"/>
            <a:r>
              <a:rPr lang="hr-HR" dirty="0"/>
              <a:t>projekte i druge rashode.</a:t>
            </a:r>
          </a:p>
          <a:p>
            <a:endParaRPr lang="hr-HR" dirty="0"/>
          </a:p>
        </p:txBody>
      </p:sp>
      <p:sp>
        <p:nvSpPr>
          <p:cNvPr id="6" name="Rezervirano mjesto sadržaja 5">
            <a:extLst>
              <a:ext uri="{FF2B5EF4-FFF2-40B4-BE49-F238E27FC236}">
                <a16:creationId xmlns:a16="http://schemas.microsoft.com/office/drawing/2014/main" id="{93A9B8FF-5B64-41B1-9858-1AE88C7E39B5}"/>
              </a:ext>
            </a:extLst>
          </p:cNvPr>
          <p:cNvSpPr>
            <a:spLocks noGrp="1"/>
          </p:cNvSpPr>
          <p:nvPr>
            <p:ph sz="quarter" idx="4"/>
          </p:nvPr>
        </p:nvSpPr>
        <p:spPr>
          <a:xfrm>
            <a:off x="165473" y="2082662"/>
            <a:ext cx="11861053" cy="1346338"/>
          </a:xfrm>
        </p:spPr>
        <p:txBody>
          <a:bodyPr>
            <a:normAutofit fontScale="92500" lnSpcReduction="10000"/>
          </a:bodyPr>
          <a:lstStyle/>
          <a:p>
            <a:r>
              <a:rPr lang="hr-HR" dirty="0"/>
              <a:t>Jedno od najvažnijih načela proračuna je da isti mora biti uravnotežen, odnosno ukupna visina planiranih prihoda mora biti istovjetna ukupnoj visini planiranih rashoda. </a:t>
            </a:r>
          </a:p>
          <a:p>
            <a:r>
              <a:rPr lang="hr-HR" dirty="0"/>
              <a:t>Određeni rashodi mogu se financirati isključivo iz određenih prihoda, odnosno iz namjenskih prihoda.</a:t>
            </a:r>
          </a:p>
          <a:p>
            <a:endParaRPr lang="hr-HR" dirty="0"/>
          </a:p>
        </p:txBody>
      </p:sp>
    </p:spTree>
    <p:extLst>
      <p:ext uri="{BB962C8B-B14F-4D97-AF65-F5344CB8AC3E}">
        <p14:creationId xmlns:p14="http://schemas.microsoft.com/office/powerpoint/2010/main" val="3828305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F44B4FA0-339F-4C19-83EE-55952B890132}"/>
              </a:ext>
            </a:extLst>
          </p:cNvPr>
          <p:cNvSpPr>
            <a:spLocks noGrp="1"/>
          </p:cNvSpPr>
          <p:nvPr>
            <p:ph type="body" idx="1"/>
          </p:nvPr>
        </p:nvSpPr>
        <p:spPr>
          <a:xfrm>
            <a:off x="179902" y="1055819"/>
            <a:ext cx="4495017" cy="491057"/>
          </a:xfrm>
        </p:spPr>
        <p:txBody>
          <a:bodyPr/>
          <a:lstStyle/>
          <a:p>
            <a:r>
              <a:rPr lang="hr-HR" dirty="0"/>
              <a:t>NAMJENSKI PRIHODI</a:t>
            </a:r>
          </a:p>
        </p:txBody>
      </p:sp>
      <p:sp>
        <p:nvSpPr>
          <p:cNvPr id="4" name="Rezervirano mjesto sadržaja 3">
            <a:extLst>
              <a:ext uri="{FF2B5EF4-FFF2-40B4-BE49-F238E27FC236}">
                <a16:creationId xmlns:a16="http://schemas.microsoft.com/office/drawing/2014/main" id="{7E0EA49C-26BE-40C7-93F1-EB4D0B1427E3}"/>
              </a:ext>
            </a:extLst>
          </p:cNvPr>
          <p:cNvSpPr>
            <a:spLocks noGrp="1"/>
          </p:cNvSpPr>
          <p:nvPr>
            <p:ph sz="half" idx="2"/>
          </p:nvPr>
        </p:nvSpPr>
        <p:spPr>
          <a:xfrm>
            <a:off x="145690" y="2122809"/>
            <a:ext cx="11769502" cy="4389959"/>
          </a:xfrm>
        </p:spPr>
        <p:txBody>
          <a:bodyPr>
            <a:normAutofit fontScale="70000" lnSpcReduction="20000"/>
          </a:bodyPr>
          <a:lstStyle/>
          <a:p>
            <a:pPr algn="just"/>
            <a:r>
              <a:rPr lang="hr-HR" dirty="0"/>
              <a:t>Vrijednosno najznačajniji namjenski prihod proračuna, osim pomoći, je prihod od komunalne naknade, koji se prema zakonskim odredbama koristi za održavanje komunalne infrastrukture, za financiranje građenja objekata i uređaja komunalne infrastrukture, za građenje i održavanje na objektima predškolskog, školskog, zdravstvenog i  socijalnog sadržaja, za financiranje građenja i održavanja javnih građevina sportske i kulturne namjene te ulaganja u prostorno-plansku dokumentaciju.</a:t>
            </a:r>
          </a:p>
          <a:p>
            <a:pPr algn="just"/>
            <a:r>
              <a:rPr lang="hr-HR" dirty="0"/>
              <a:t>U Proračunu Grada Požege za 2022. godinu prihod od komunalne naknade planiran je u visini 10.000.000,00 kn, a planiran je utrošiti se sukladno odluci na: održavanje nerazvrstanih cesta, održavanje javnih površina na kojima nije dopušten promet motornim vozilima, održavanje građevina javne odvodnje oborinskih voda, održavanje javnih zelenih površina, održavanje građevina, uređaja i predmeta javne namjene, održavanje groblja, održavanje čistoće javnih površina, ostale komunalne usluge – čišćenje deponija i građevinskih parcela, održavanje javne rasvjete,  </a:t>
            </a:r>
            <a:r>
              <a:rPr lang="hr-HR" dirty="0">
                <a:effectLst/>
                <a:ea typeface="Times New Roman" panose="02020603050405020304" pitchFamily="18" charset="0"/>
              </a:rPr>
              <a:t>dezinfekcija, dezinsekcija, deratizacija, te sukladno prethodno navedenim zakonskim odredbama na poslove građenja i održavanja javnih građevina u vlasništvu Grada Požege i u dokumentaciju.</a:t>
            </a:r>
            <a:endParaRPr lang="hr-HR" dirty="0"/>
          </a:p>
          <a:p>
            <a:r>
              <a:rPr lang="hr-HR" dirty="0"/>
              <a:t>Osim komunalne naknade, drugi manje vrijednosno značajni namjenski prihodi koriste se kako slijedi:</a:t>
            </a:r>
          </a:p>
          <a:p>
            <a:pPr lvl="1"/>
            <a:r>
              <a:rPr lang="hr-HR" dirty="0"/>
              <a:t>prihodi od prodaje imovine – za kapitalna ulaganja, odnosno investicije</a:t>
            </a:r>
          </a:p>
          <a:p>
            <a:pPr lvl="1"/>
            <a:r>
              <a:rPr lang="hr-HR" dirty="0"/>
              <a:t>prihodi od komunalnog doprinosa – za gradnju objekata i uređaja komunalne infrastrukture</a:t>
            </a:r>
          </a:p>
          <a:p>
            <a:pPr lvl="1"/>
            <a:r>
              <a:rPr lang="hr-HR" dirty="0"/>
              <a:t>prihodi od spomeničke rente – za zaštitu i očuvanje kulturnih dobava (projekt očuvanje spomeničkih vrijednosti, fasada i dr.)</a:t>
            </a:r>
          </a:p>
          <a:p>
            <a:pPr lvl="1"/>
            <a:r>
              <a:rPr lang="hr-HR" dirty="0"/>
              <a:t>prihodi od naknade za zadržavanje nezakonito izgrađenih zgrada u prostoru – za geodetsko-katastarske usluge, ostale intelektualne usluge</a:t>
            </a:r>
          </a:p>
          <a:p>
            <a:pPr lvl="1"/>
            <a:r>
              <a:rPr lang="hr-HR" dirty="0"/>
              <a:t>Prihodi od grobne naknade – za uređenje groblja, itd.</a:t>
            </a:r>
          </a:p>
        </p:txBody>
      </p:sp>
    </p:spTree>
    <p:extLst>
      <p:ext uri="{BB962C8B-B14F-4D97-AF65-F5344CB8AC3E}">
        <p14:creationId xmlns:p14="http://schemas.microsoft.com/office/powerpoint/2010/main" val="753852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8" y="605507"/>
            <a:ext cx="11615942" cy="1507067"/>
          </a:xfrm>
        </p:spPr>
        <p:txBody>
          <a:bodyPr>
            <a:normAutofit/>
          </a:bodyPr>
          <a:lstStyle/>
          <a:p>
            <a:r>
              <a:rPr lang="hr-HR" sz="3200" dirty="0"/>
              <a:t>RASHODI PO UPRAVNIM ODJELIMA I PROGRAMIMA – </a:t>
            </a:r>
            <a:br>
              <a:rPr lang="hr-HR" sz="3200" dirty="0"/>
            </a:br>
            <a:r>
              <a:rPr lang="hr-HR" sz="3200" dirty="0"/>
              <a:t>UPRAVNI ODJEL ZA FINANCIJE  PRORAČUN</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288028" y="2112574"/>
            <a:ext cx="11615943" cy="3954119"/>
          </a:xfrm>
        </p:spPr>
        <p:txBody>
          <a:bodyPr>
            <a:normAutofit lnSpcReduction="10000"/>
          </a:bodyPr>
          <a:lstStyle/>
          <a:p>
            <a:pPr marL="0" indent="0">
              <a:buNone/>
            </a:pPr>
            <a:r>
              <a:rPr lang="hr-HR" dirty="0"/>
              <a:t>Razdjel 001 – Upravni odjel za financije i proračun</a:t>
            </a:r>
          </a:p>
          <a:p>
            <a:pPr marL="0" indent="0">
              <a:buNone/>
            </a:pPr>
            <a:r>
              <a:rPr lang="hr-HR" dirty="0"/>
              <a:t>   </a:t>
            </a:r>
            <a:r>
              <a:rPr lang="hr-HR" sz="1400" dirty="0"/>
              <a:t>Upravni odjel za financije i proračun u svojoj nadležnosti ima slijedeće aktivnosti:</a:t>
            </a:r>
          </a:p>
          <a:p>
            <a:pPr algn="just"/>
            <a:r>
              <a:rPr lang="hr-HR" sz="1400" dirty="0">
                <a:effectLst/>
                <a:latin typeface="+mj-lt"/>
                <a:ea typeface="Times New Roman" panose="02020603050405020304" pitchFamily="18" charset="0"/>
              </a:rPr>
              <a:t>obavlja poslove u svezi s propisivanjem i naplatom poreza Grada Požege, politikom planiranja i ostvarivanja prihoda, izradom nacrta proračuna i rebalansa proračuna, praćenjem provedbe proračuna, izradom polugodišnjeg i godišnjeg obračuna proračuna, izradom periodičnih i godišnjeg financijskog izvještaja, financijskom evidencijom imovine, sastavljanjem bilance imovine, vođenjem knjigovodstvene evidencije o svim računima koji čine proračun, poslovima financijskog poslovanja, likvidature, blagajne, obračuna plaća, osiguranja zaposlenih, te poslove naplate odštetnih zahtjeva. Odjel obavlja poslove računovodstvene evidencije, obračuna, isplata plaće i drugih obveza, izrade financijskih izvještaja za proračunske korisnike Grada Požege koji rade u sustavu lokalne riznice, osim za osnovne škole. </a:t>
            </a:r>
          </a:p>
          <a:p>
            <a:pPr algn="just"/>
            <a:r>
              <a:rPr lang="hr-HR" sz="1400" dirty="0">
                <a:effectLst/>
                <a:latin typeface="+mj-lt"/>
                <a:ea typeface="Times New Roman" panose="02020603050405020304" pitchFamily="18" charset="0"/>
              </a:rPr>
              <a:t>osim navedenog, Odjel obavlja i poslove javne nabave koji se odnose na utvrđivanje ukupnih potreba za nabavom roba, radova i usluga, uspostavljanje baze podataka o zahtjevima za nabavu po nabavnim kategorijama, planiranje i provedbu postupaka javne nabave, izradu dokumentacije za nadmetanje i druge potrebne dokumentacije, provođenje postupaka javne nabave, objave javne nabave, sklapanje i praćenje izvršenja ugovora o javnoj nabavi i okvirnih sporazuma, provođenje postupaka središnje javne nabave za korisnike središnje javne nabave sukladno ovlaštenju nadležnih tijela, vođenje registra ugovora o javnoj nabavi i okvirnih sporazuma te druge poslove sukladno propisima. </a:t>
            </a:r>
          </a:p>
          <a:p>
            <a:pPr algn="just"/>
            <a:r>
              <a:rPr lang="hr-HR" sz="1400" dirty="0"/>
              <a:t>za program Redovna djelatnost planirani su rashodi u iznosu 12.792.000,00 kn za ostvarivanje osnovne aktivnosti svih upravnih tijela kroz rashode za zaposlene, materijalne i financijske rashode, te otplatu kamata i glavnice primljenih kredita radi ispunjenja učinkovitog i djelotvornog pružanja javnih usluga.</a:t>
            </a:r>
          </a:p>
        </p:txBody>
      </p:sp>
    </p:spTree>
    <p:extLst>
      <p:ext uri="{BB962C8B-B14F-4D97-AF65-F5344CB8AC3E}">
        <p14:creationId xmlns:p14="http://schemas.microsoft.com/office/powerpoint/2010/main" val="1444295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8C2988-6C05-4E2D-B346-AAB4804BB552}"/>
              </a:ext>
            </a:extLst>
          </p:cNvPr>
          <p:cNvSpPr>
            <a:spLocks noGrp="1"/>
          </p:cNvSpPr>
          <p:nvPr>
            <p:ph type="title"/>
          </p:nvPr>
        </p:nvSpPr>
        <p:spPr/>
        <p:txBody>
          <a:bodyPr/>
          <a:lstStyle/>
          <a:p>
            <a:r>
              <a:rPr lang="hr-HR" sz="3600" dirty="0"/>
              <a:t>RASHODI PO UPRAVNIM ODJELIMA – UPRAVNI ODJEL ZA SAMOUPRAVU</a:t>
            </a:r>
            <a:endParaRPr lang="hr-HR" dirty="0"/>
          </a:p>
        </p:txBody>
      </p:sp>
      <p:sp>
        <p:nvSpPr>
          <p:cNvPr id="3" name="Rezervirano mjesto sadržaja 2">
            <a:extLst>
              <a:ext uri="{FF2B5EF4-FFF2-40B4-BE49-F238E27FC236}">
                <a16:creationId xmlns:a16="http://schemas.microsoft.com/office/drawing/2014/main" id="{8C472E76-E645-4E6F-A0FF-655C43C774B0}"/>
              </a:ext>
            </a:extLst>
          </p:cNvPr>
          <p:cNvSpPr>
            <a:spLocks noGrp="1"/>
          </p:cNvSpPr>
          <p:nvPr>
            <p:ph idx="1"/>
          </p:nvPr>
        </p:nvSpPr>
        <p:spPr/>
        <p:txBody>
          <a:bodyPr>
            <a:normAutofit lnSpcReduction="10000"/>
          </a:bodyPr>
          <a:lstStyle/>
          <a:p>
            <a:pPr marL="0" indent="0" algn="just">
              <a:buNone/>
            </a:pPr>
            <a:r>
              <a:rPr lang="hr-HR" dirty="0">
                <a:effectLst/>
                <a:latin typeface="+mj-lt"/>
                <a:ea typeface="Times New Roman" panose="02020603050405020304" pitchFamily="18" charset="0"/>
              </a:rPr>
              <a:t>Razdjel 002 – Upravni odjel za samoupravu</a:t>
            </a:r>
          </a:p>
          <a:p>
            <a:pPr algn="just"/>
            <a:r>
              <a:rPr lang="hr-HR" sz="1800" dirty="0">
                <a:effectLst/>
                <a:latin typeface="+mj-lt"/>
                <a:ea typeface="Times New Roman" panose="02020603050405020304" pitchFamily="18" charset="0"/>
              </a:rPr>
              <a:t>Upravni odjel za samoupravu, sukladno Odluci o ustrojstvu upravnih tijela Grada Požege (Službene novine Grada Požege, broj: 19/13., 8/14., 9/16., 14/16., 19/18., 12/21. i 22/21.), organizira aktivnosti Gradonačelnika i zamjenika gradonačelnika, koordinira njihove odnose s javnošću, koordinira medijsku promidžbu Grada Požege, obavlja poslove protokola, gradskog informatičkog sustava i uređivanja web. stranica Grada Požege, suradnje s udrugama i humanitarnim organizacijama na području Grada Požege, ostvarivanja prava na pristup informacijama (sukladno posebnim propisima). Nadalje, ovaj Upravni odjel obavlja pravne i druge stručne i administrativno-tehničke poslove vezano uz  rad Gradskog vijeća Grada Požege, radnih tijela Gradskog vijeća, Gradonačelnika Grada Požege i Stručno-savjetodavnog tijela, te poslove u svezi s provedbom izbora, u smislu posebnih propisa, uključujući i izbore za tijela mjesne samouprave, poslove vezane uz radne odnose službenika i namještenika upravnih tijela, poslove pisarnice, obavlja poslove redakcije i službene objave akata Grada Požege kao i poslove održavanja radnih prostorija i druge pomoćno-tehničke poslove.</a:t>
            </a:r>
          </a:p>
          <a:p>
            <a:endParaRPr lang="hr-HR" dirty="0"/>
          </a:p>
        </p:txBody>
      </p:sp>
    </p:spTree>
    <p:extLst>
      <p:ext uri="{BB962C8B-B14F-4D97-AF65-F5344CB8AC3E}">
        <p14:creationId xmlns:p14="http://schemas.microsoft.com/office/powerpoint/2010/main" val="3001074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FD95B23-DC71-4ED8-B266-96BF4E3FDC6C}"/>
              </a:ext>
            </a:extLst>
          </p:cNvPr>
          <p:cNvSpPr>
            <a:spLocks noGrp="1"/>
          </p:cNvSpPr>
          <p:nvPr>
            <p:ph type="title"/>
          </p:nvPr>
        </p:nvSpPr>
        <p:spPr/>
        <p:txBody>
          <a:bodyPr/>
          <a:lstStyle/>
          <a:p>
            <a:r>
              <a:rPr lang="hr-HR" sz="3600" dirty="0"/>
              <a:t>RASHODI PO UPRAVNIM ODJELIMA – UPRAVNI ODJEL ZA SAMOUPRAVU</a:t>
            </a:r>
            <a:endParaRPr lang="hr-HR" dirty="0"/>
          </a:p>
        </p:txBody>
      </p:sp>
      <p:sp>
        <p:nvSpPr>
          <p:cNvPr id="3" name="Rezervirano mjesto sadržaja 2">
            <a:extLst>
              <a:ext uri="{FF2B5EF4-FFF2-40B4-BE49-F238E27FC236}">
                <a16:creationId xmlns:a16="http://schemas.microsoft.com/office/drawing/2014/main" id="{9B892856-7275-47B1-8436-EA1985B59B9E}"/>
              </a:ext>
            </a:extLst>
          </p:cNvPr>
          <p:cNvSpPr>
            <a:spLocks noGrp="1"/>
          </p:cNvSpPr>
          <p:nvPr>
            <p:ph idx="1"/>
          </p:nvPr>
        </p:nvSpPr>
        <p:spPr/>
        <p:txBody>
          <a:bodyPr>
            <a:normAutofit fontScale="92500" lnSpcReduction="20000"/>
          </a:bodyPr>
          <a:lstStyle/>
          <a:p>
            <a:pPr algn="just"/>
            <a:r>
              <a:rPr lang="hr-HR" dirty="0"/>
              <a:t>za program Redovna djelatnost upravnih tijela planirani su rashodi u iznosu 3.453.000,00 kn za ostvarivanje osnovne aktivnosti svih upravnih tijela kroz materijalne rashode i naknade građanima i kućanstvima na temelju osiguranja i druge naknade, nabavu opreme i izbori za mjesne odbore.</a:t>
            </a:r>
          </a:p>
          <a:p>
            <a:pPr algn="just"/>
            <a:r>
              <a:rPr lang="hr-HR" dirty="0"/>
              <a:t>za program Obilježavanje Dana Grada planirani su rashodi u iznosu 115.000,00 kn.</a:t>
            </a:r>
          </a:p>
          <a:p>
            <a:pPr algn="just"/>
            <a:r>
              <a:rPr lang="hr-HR" dirty="0"/>
              <a:t>za program Političke stranke planirani su rashodi u iznosu 69.000,00 kn.</a:t>
            </a:r>
          </a:p>
          <a:p>
            <a:pPr algn="just"/>
            <a:r>
              <a:rPr lang="hr-HR" dirty="0"/>
              <a:t>za program Dječje gradsko vijeće planirani su rashodi u iznosu 3.000,00 kn.</a:t>
            </a:r>
          </a:p>
          <a:p>
            <a:pPr algn="just"/>
            <a:r>
              <a:rPr lang="hr-HR" dirty="0"/>
              <a:t>za program Savjet mladih grada Požege planirani su u iznosu 20.000,00 kn.</a:t>
            </a:r>
          </a:p>
        </p:txBody>
      </p:sp>
    </p:spTree>
    <p:extLst>
      <p:ext uri="{BB962C8B-B14F-4D97-AF65-F5344CB8AC3E}">
        <p14:creationId xmlns:p14="http://schemas.microsoft.com/office/powerpoint/2010/main" val="1890916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8" y="795670"/>
            <a:ext cx="11615942" cy="936737"/>
          </a:xfrm>
        </p:spPr>
        <p:txBody>
          <a:bodyPr>
            <a:normAutofit fontScale="90000"/>
          </a:bodyPr>
          <a:lstStyle/>
          <a:p>
            <a:r>
              <a:rPr lang="hr-HR" dirty="0"/>
              <a:t>RASHODI PO UPRAVNIM ODJELIMA – UPRAVNI ODJEL ZA KOMUNALNE DJELATNOSTI I GOSPODARENJE</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288028" y="2198400"/>
            <a:ext cx="11615943" cy="4562885"/>
          </a:xfrm>
        </p:spPr>
        <p:txBody>
          <a:bodyPr>
            <a:normAutofit fontScale="70000" lnSpcReduction="20000"/>
          </a:bodyPr>
          <a:lstStyle/>
          <a:p>
            <a:pPr lvl="0"/>
            <a:r>
              <a:rPr lang="hr-HR" sz="2600" dirty="0"/>
              <a:t>Razdjel 003 – Upravni odjel za komunalne djelatnosti i gospodarenje</a:t>
            </a:r>
          </a:p>
          <a:p>
            <a:pPr marL="0" lvl="0" indent="0">
              <a:buNone/>
            </a:pPr>
            <a:r>
              <a:rPr lang="hr-HR" dirty="0"/>
              <a:t>           </a:t>
            </a:r>
            <a:r>
              <a:rPr lang="hr-HR" sz="2100" dirty="0"/>
              <a:t>Upravni odjel za komunalne djelatnosti i gospodarenje ustrojen je u četiri odsjeka, i to: Odsjek za komunalni sustav i komunalno gospodarstvo, Odsjek za graditeljstvo, prostorno uređenje, zaštitu okoliša i održavanje gradskih objekata, Odsjek za gospodarstvo, poduzetništvo i europske integracije i Odsjek za provedbu ITU mehanizama (ITU PT) i kroz navedene odsjeke  realizira slijedeće programe:  </a:t>
            </a:r>
          </a:p>
          <a:p>
            <a:pPr lvl="1" algn="just"/>
            <a:r>
              <a:rPr lang="hr-HR" dirty="0"/>
              <a:t>programom Osnovna aktivnost upravnih tijela planirani su rashodi u iznosu od 240.000,00 kn za podmirenje aktivnosti koje nije bilo moguće predvidjeti, povrata iz proračuna i naknade po obračunu Fonda za zaštitu okoliša.</a:t>
            </a:r>
          </a:p>
          <a:p>
            <a:pPr lvl="1" algn="just"/>
            <a:r>
              <a:rPr lang="hr-HR" dirty="0"/>
              <a:t>program Veterinarsko-zdravstvena zaštita planiran u iznosu 1.520.000,00kn, odnosi se na troškove za zbrinjavanje pasa, sufinanciranje na temelju Odluke o sufinanciranju sterilizacije i kastracije pasa i mačaka i označavanja pasa mikročipom i projektiranje i izgradnja objekta za smještaj i skrb o napuštenim životinjama.</a:t>
            </a:r>
          </a:p>
          <a:p>
            <a:pPr lvl="1" algn="just"/>
            <a:r>
              <a:rPr lang="hr-HR" dirty="0"/>
              <a:t>programi održavanja planirani su u iznosu 11.918.000,00 kn, a obuhvaćaju program Održavanje komunalne infrastrukture (održavanje prometnica i mostova, održavanje i potrošnja javne rasvjete, održavanje javne higijene i zelenila, održavanje vodoprivrednih objekata i groblja), program Održavanje poslovnih, stambenih prostora, opreme i drugo te održavanja sportskih objekata i program Održavanje spomeničkih vrijednosti (usluga održavanja objekata te dodjela kapitalnih donacija i pomoći za uređenje fasada u povijesnoj jezgri Grada)</a:t>
            </a:r>
          </a:p>
          <a:p>
            <a:pPr lvl="1" algn="just"/>
            <a:r>
              <a:rPr lang="hr-HR" dirty="0"/>
              <a:t>programi ulaganja su planirani u iznosu 41.941.350,00 kn, a obuhvaćaju program Kapitalna ulaganja u komunalnu infrastrukturu (provođenje projekata izgradnje i dodatnog ulaganja u prometnice i mostove, izgradnja javne rasvjete, uređenje groblja, Aglomeracija Požega, Aglomeracija Požega-Pleternica, izgradnja komunalnih objekata na lokaciji </a:t>
            </a:r>
            <a:r>
              <a:rPr lang="hr-HR" dirty="0" err="1"/>
              <a:t>Vinogradine</a:t>
            </a:r>
            <a:r>
              <a:rPr lang="hr-HR" dirty="0"/>
              <a:t>, izgradnja infrastrukture u poduzetničkoj zoni, nabava urbane opreme), program Kapitalna ulaganja u poslovne, stambene objekte, opremu i drugo (opremanje dječjih igrališta, ulaganje u sportske objekte i terene, zgradu Gradskog kazališta, kapelice, društvene domove, autobusna stajališta, poslovne i stambene prostore, uređenje Trga sv. Terezije, rekonstrukcija Rekreacijskog centra, rekonstrukcija starog grada, rekonstrukcija stropnog oslika u kući Arch, izgradnja dvorane uz OŠ Antuna Kanižlića, ulaganja u nogometni teren na stadionu NK Slavonija, izgradnja dječjeg vrtića u </a:t>
            </a:r>
            <a:r>
              <a:rPr lang="hr-HR" dirty="0" err="1"/>
              <a:t>Mihaljevcima</a:t>
            </a:r>
            <a:r>
              <a:rPr lang="hr-HR" dirty="0"/>
              <a:t>, izgradnja zgrade povijesnog arhiva, izgradnja dječjeg vrtića u Požegi), program Ulaganje u prostorno-plansku dokumentaciju, te program Sanacija klizišta.</a:t>
            </a:r>
          </a:p>
        </p:txBody>
      </p:sp>
    </p:spTree>
    <p:extLst>
      <p:ext uri="{BB962C8B-B14F-4D97-AF65-F5344CB8AC3E}">
        <p14:creationId xmlns:p14="http://schemas.microsoft.com/office/powerpoint/2010/main" val="718664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9" y="778086"/>
            <a:ext cx="11615942" cy="936737"/>
          </a:xfrm>
        </p:spPr>
        <p:txBody>
          <a:bodyPr>
            <a:normAutofit fontScale="90000"/>
          </a:bodyPr>
          <a:lstStyle/>
          <a:p>
            <a:r>
              <a:rPr lang="hr-HR" dirty="0"/>
              <a:t>RASHODI PO UPRAVNIM ODJELIMA – UPRAVNI ODJEL ZA KOMUNALNE DJELATNOSTI I GOSPODARENJE</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165589" y="2189285"/>
            <a:ext cx="11860822" cy="4783015"/>
          </a:xfrm>
        </p:spPr>
        <p:txBody>
          <a:bodyPr>
            <a:normAutofit fontScale="62500" lnSpcReduction="20000"/>
          </a:bodyPr>
          <a:lstStyle/>
          <a:p>
            <a:pPr lvl="1"/>
            <a:r>
              <a:rPr lang="hr-HR" dirty="0"/>
              <a:t>programi gospodarstva su planirani u iznosu 3.832.100,00 kn, a obuhvaćaju programe: Poticanje malog gospodarstva, Poticaji u poljoprivredi, Subvencije trgovačkim društvima, Elementarne nepogode, Poticanje zapošljavanja i razvoja poduzetništva, Javni radovi u komunalnom gospodarstvu i Subvencije građanima za uklanjanje azbestnog pokrova</a:t>
            </a:r>
          </a:p>
          <a:p>
            <a:pPr lvl="1"/>
            <a:r>
              <a:rPr lang="hr-HR" dirty="0"/>
              <a:t>za program donacija DVD-u i Vatrogasnoj zajednici planirano je 619.400.000,00 kn te za djelatnost civilne zaštite 70.000,00 kn </a:t>
            </a:r>
          </a:p>
          <a:p>
            <a:pPr lvl="1"/>
            <a:r>
              <a:rPr lang="hr-HR" dirty="0"/>
              <a:t>projekti financirani iz državnog proračuna, izvanproračunskih korisnika, sredstava EU i drugih izvora planirani su u iznosu 41.982.150,00 kn, a odnose se na slijedeće programe:</a:t>
            </a:r>
          </a:p>
          <a:p>
            <a:pPr lvl="2"/>
            <a:r>
              <a:rPr lang="hr-HR" dirty="0"/>
              <a:t>Kapitalna ulaganja u poslovne, stambene prostore, opremu i drugo kroz EU (projekti: Rekonstrukcija i dogradnju DRC </a:t>
            </a:r>
            <a:r>
              <a:rPr lang="hr-HR" dirty="0" err="1"/>
              <a:t>Vidovci</a:t>
            </a:r>
            <a:r>
              <a:rPr lang="hr-HR" dirty="0"/>
              <a:t>, Požeške bolte, Izgradnja tribine na stadionu Slavonije, Rasvjeta u dvorani Tomislav </a:t>
            </a:r>
            <a:r>
              <a:rPr lang="hr-HR" dirty="0" err="1"/>
              <a:t>Pirc</a:t>
            </a:r>
            <a:r>
              <a:rPr lang="hr-HR" dirty="0"/>
              <a:t>, Rekonstrukcija Trga sv. Trojstva)</a:t>
            </a:r>
          </a:p>
          <a:p>
            <a:pPr lvl="2"/>
            <a:r>
              <a:rPr lang="hr-HR" dirty="0"/>
              <a:t>Osiguranje pomoćnika u nastavi za osobe s poteškoćama u razvoju (projekti: Petica za dvoje V. Faza, Petica za dvoje VI. Faza)</a:t>
            </a:r>
          </a:p>
          <a:p>
            <a:pPr lvl="2"/>
            <a:r>
              <a:rPr lang="hr-HR" dirty="0"/>
              <a:t>Poticanje ruralnog razvoja (projekt Lokalna akcijska grupa – LAG)</a:t>
            </a:r>
          </a:p>
          <a:p>
            <a:pPr lvl="2"/>
            <a:r>
              <a:rPr lang="hr-HR" dirty="0"/>
              <a:t>Ulaganje u razvoj ljudskih potencijala(projekt Pronađi me – </a:t>
            </a:r>
            <a:r>
              <a:rPr lang="hr-HR" dirty="0" err="1"/>
              <a:t>Neet</a:t>
            </a:r>
            <a:r>
              <a:rPr lang="hr-HR" dirty="0"/>
              <a:t> vodilja)</a:t>
            </a:r>
          </a:p>
          <a:p>
            <a:pPr lvl="2"/>
            <a:r>
              <a:rPr lang="hr-HR" dirty="0"/>
              <a:t>Zaželi - zapošljavanje žena (projekti: PUK 50, PUK </a:t>
            </a:r>
            <a:r>
              <a:rPr lang="hr-HR" dirty="0" err="1"/>
              <a:t>III.faza</a:t>
            </a:r>
            <a:r>
              <a:rPr lang="hr-HR" dirty="0"/>
              <a:t>)</a:t>
            </a:r>
          </a:p>
          <a:p>
            <a:pPr lvl="2"/>
            <a:r>
              <a:rPr lang="hr-HR" dirty="0"/>
              <a:t>Program unapređenja usluga za djecu u sustavu ranog i predškolskog odgoja i obrazovanja (Požeški </a:t>
            </a:r>
            <a:r>
              <a:rPr lang="hr-HR" dirty="0" err="1"/>
              <a:t>limači</a:t>
            </a:r>
            <a:r>
              <a:rPr lang="hr-HR" dirty="0"/>
              <a:t> </a:t>
            </a:r>
            <a:r>
              <a:rPr lang="hr-HR" dirty="0" err="1"/>
              <a:t>II.faza</a:t>
            </a:r>
            <a:r>
              <a:rPr lang="hr-HR" dirty="0"/>
              <a:t>)</a:t>
            </a:r>
          </a:p>
          <a:p>
            <a:pPr lvl="2"/>
            <a:r>
              <a:rPr lang="hr-HR" dirty="0"/>
              <a:t>Nabava spremnika za odvojeno prikupljanje komunalnog otpada (projekt: Nabava spremnika za odvojeno prikupljanje komunalnog otpada u dječjim vrtićima )</a:t>
            </a:r>
          </a:p>
          <a:p>
            <a:pPr lvl="2"/>
            <a:r>
              <a:rPr lang="hr-HR" dirty="0"/>
              <a:t>Energetska obnova zgrade prekršajnog suda u ulici Matije Gupca</a:t>
            </a:r>
          </a:p>
          <a:p>
            <a:pPr lvl="2"/>
            <a:r>
              <a:rPr lang="hr-HR" dirty="0"/>
              <a:t>Školske prehrane (projekti: Naša školska užina II., Naša školska užina III., Naša školska užina IV.)</a:t>
            </a:r>
          </a:p>
          <a:p>
            <a:pPr lvl="2"/>
            <a:r>
              <a:rPr lang="hr-HR" dirty="0"/>
              <a:t>Implementacija sustava video nadzora javnih površina</a:t>
            </a:r>
          </a:p>
          <a:p>
            <a:pPr lvl="2"/>
            <a:r>
              <a:rPr lang="hr-HR" dirty="0"/>
              <a:t>Programi prekogranične suradnje za projekt Ulaganje u partnerska područja Požega-Kreševo</a:t>
            </a:r>
          </a:p>
          <a:p>
            <a:pPr lvl="2"/>
            <a:r>
              <a:rPr lang="hr-HR" dirty="0"/>
              <a:t>Ulaganje u </a:t>
            </a:r>
            <a:r>
              <a:rPr lang="hr-HR" dirty="0" err="1"/>
              <a:t>stem</a:t>
            </a:r>
            <a:r>
              <a:rPr lang="hr-HR" dirty="0"/>
              <a:t> područja (projekti: </a:t>
            </a:r>
            <a:r>
              <a:rPr lang="hr-HR" dirty="0" err="1"/>
              <a:t>Stem</a:t>
            </a:r>
            <a:r>
              <a:rPr lang="hr-HR" dirty="0"/>
              <a:t> – </a:t>
            </a:r>
            <a:r>
              <a:rPr lang="hr-HR" dirty="0" err="1"/>
              <a:t>musiclab</a:t>
            </a:r>
            <a:r>
              <a:rPr lang="hr-HR" dirty="0"/>
              <a:t>, </a:t>
            </a:r>
            <a:r>
              <a:rPr lang="hr-HR" dirty="0" err="1"/>
              <a:t>Stem-bets</a:t>
            </a:r>
            <a:r>
              <a:rPr lang="hr-HR" dirty="0"/>
              <a:t>)</a:t>
            </a:r>
          </a:p>
          <a:p>
            <a:pPr lvl="2"/>
            <a:r>
              <a:rPr lang="hr-HR" dirty="0"/>
              <a:t>Online </a:t>
            </a:r>
            <a:r>
              <a:rPr lang="hr-HR" dirty="0" err="1"/>
              <a:t>youth</a:t>
            </a:r>
            <a:r>
              <a:rPr lang="hr-HR" dirty="0"/>
              <a:t> Big band Croatia</a:t>
            </a:r>
          </a:p>
          <a:p>
            <a:pPr lvl="2"/>
            <a:r>
              <a:rPr lang="hr-HR" dirty="0"/>
              <a:t>Čitam</a:t>
            </a:r>
          </a:p>
          <a:p>
            <a:pPr lvl="2"/>
            <a:r>
              <a:rPr lang="hr-HR" dirty="0"/>
              <a:t>Zdravi odabir </a:t>
            </a:r>
          </a:p>
          <a:p>
            <a:pPr lvl="1" algn="just"/>
            <a:r>
              <a:rPr lang="hr-HR" dirty="0"/>
              <a:t>Programom vatrogastva obuhvaćen je proračunski korisnik Javna vatrogasna postrojba Grada Požege za koji su planirana sredstva u iznosu 4.071.400,00 kn za obavljanje redovne djelatnosti, odnosno za provođenje mjera zaštite od požara i zaštite i spašavanja.</a:t>
            </a:r>
          </a:p>
          <a:p>
            <a:pPr lvl="1" algn="just"/>
            <a:r>
              <a:rPr lang="hr-HR" dirty="0"/>
              <a:t>Programom Javnih ustanova – lokalne razvojne agencije obuhvaćen je proračunski korisnik Lokalna razvojna agencija Požega za koji su planirana sredstva u iznosu 1.967.450,00 kn za obavljanje redovne djelatnosti. Temeljna djelatnost agencije odnosi se na planiranje projekata i razvoj strategije za jačanje položaja lokalne jedinice promicanjem malog i srednjeg poduzetništva na području Požege.</a:t>
            </a:r>
          </a:p>
          <a:p>
            <a:pPr lvl="0"/>
            <a:endParaRPr lang="hr-HR" sz="1900" dirty="0"/>
          </a:p>
        </p:txBody>
      </p:sp>
    </p:spTree>
    <p:extLst>
      <p:ext uri="{BB962C8B-B14F-4D97-AF65-F5344CB8AC3E}">
        <p14:creationId xmlns:p14="http://schemas.microsoft.com/office/powerpoint/2010/main" val="3335076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F56D7E-6B23-4A9D-9B82-1CEFC5184A8E}"/>
              </a:ext>
            </a:extLst>
          </p:cNvPr>
          <p:cNvSpPr>
            <a:spLocks noGrp="1"/>
          </p:cNvSpPr>
          <p:nvPr>
            <p:ph type="title"/>
          </p:nvPr>
        </p:nvSpPr>
        <p:spPr/>
        <p:txBody>
          <a:bodyPr/>
          <a:lstStyle/>
          <a:p>
            <a:r>
              <a:rPr lang="hr-HR" sz="3600" dirty="0"/>
              <a:t>RASHODI PO UPRAVNIM ODJELIMA – UPRAVNI ODJEL ZA DRUŠTVENE DJELATNOSTI</a:t>
            </a:r>
            <a:endParaRPr lang="hr-HR" dirty="0"/>
          </a:p>
        </p:txBody>
      </p:sp>
      <p:sp>
        <p:nvSpPr>
          <p:cNvPr id="3" name="Rezervirano mjesto sadržaja 2">
            <a:extLst>
              <a:ext uri="{FF2B5EF4-FFF2-40B4-BE49-F238E27FC236}">
                <a16:creationId xmlns:a16="http://schemas.microsoft.com/office/drawing/2014/main" id="{0D12D70A-6335-45D7-8DAE-A19F2D7F33FE}"/>
              </a:ext>
            </a:extLst>
          </p:cNvPr>
          <p:cNvSpPr>
            <a:spLocks noGrp="1"/>
          </p:cNvSpPr>
          <p:nvPr>
            <p:ph idx="1"/>
          </p:nvPr>
        </p:nvSpPr>
        <p:spPr/>
        <p:txBody>
          <a:bodyPr>
            <a:normAutofit fontScale="55000" lnSpcReduction="20000"/>
          </a:bodyPr>
          <a:lstStyle/>
          <a:p>
            <a:pPr marL="0" lvl="0" indent="0">
              <a:buNone/>
            </a:pPr>
            <a:r>
              <a:rPr lang="hr-HR" sz="2900" dirty="0"/>
              <a:t>Razdjel 004 – Upravni odjel za društvene djelatnosti </a:t>
            </a:r>
          </a:p>
          <a:p>
            <a:pPr marL="0" lvl="0" indent="0">
              <a:buNone/>
            </a:pPr>
            <a:r>
              <a:rPr lang="hr-HR" sz="2600" dirty="0"/>
              <a:t>             </a:t>
            </a:r>
            <a:r>
              <a:rPr lang="hr-HR" sz="2200" dirty="0"/>
              <a:t>Upravni odjel za društvene djelatnosti u svojoj nadležnosti ima poslove koji se odnose na osiguravanje potreba stanovnika u području skrbi o djeci, odgoja i obrazovanja, socijalne skrbi, zdravstva i umirovljenika kao i područja kulture, sporta, udruga, tehničke kulture, turizma, vjerskih zajednica i nacionalnih manjina. Svoje aktivnosti realizira kroz slijedeće programe:</a:t>
            </a:r>
          </a:p>
          <a:p>
            <a:pPr lvl="1" algn="just"/>
            <a:r>
              <a:rPr lang="hr-HR" sz="2300" dirty="0"/>
              <a:t>programi u kulturi su planirani u iznosu 8.860.250,00 kn kroz Program javnih potreba u kulturi kojim su utvrđene aktivnosti i projekti od značaja za Grad Požegu kao i za njegovu promociju na svim razinama međužupanijske i međunarodne suradnje, te sufinancirani programi i aktivnosti koji se odnose na djelovanje udruga i društava registriranih na području kulture i kulturne projekte (donacije udrugama u kulturi i ostalim kulturnim događanjima, obuka mažoretkinja, Festival ''Aurea fest'', znanstveno istraživački i umjetnički rad HAZU)  kao i programi proračunskih korisnika (Gradski muzej Požega, Gradska knjižnica Požega i  Gradsko kazalište Požega) kojima je osnivač Grad Požega i koji su u sustavu lokalne riznice Grada Požege.</a:t>
            </a:r>
          </a:p>
          <a:p>
            <a:pPr lvl="1" algn="just"/>
            <a:r>
              <a:rPr lang="hr-HR" sz="2300" dirty="0"/>
              <a:t>programi odgoja i obrazovanja su planirani u iznosu 49.181.700,00 kn kroz Program javnih potreba u predškolskom odgoju i školstvu u Gradu. Ovim programom obuhvaćen je program Stipendija, školarina i drugih naknada kojim se stipendiraju studenti u pojedinačnom mjesečnom iznosu 1.000,00 kn i nadareni učenici srednjih škola u pojedinačnom mjesečnom iznosu 500,00 kn prema provedenim natječajima,  boravak djece u dječjim vrtićima na području grada Požege, a kojima nije osnivač Grad Požega (Dječji vrtić sv. Leopold Mandić, Dječji vrtić Radost, Dječji vrtić Šareni svijet) sa pojedinačnim mjesečnim iznosom 800,00 kn, te subvencioniranje obrta za čuvanje djece sa pojedinačnim mjesečnim iznosom 600,00 kn po djetetu.  Programom Sufinanciranja Osnovne katoličke škole sufinanciranju se materijalni troškovi i troškovi rada nastavnika u produženom boravku u istoimenoj školi, te program Medni dan u svim osnovnim školama. Kroz ovaj Program sufinancira se Glazbena škola Požega za pomoć pri kupnji glazbenog instrumenta, Gimnazija Požega za materijalne troškove, te Studentski centar Veleučilišta u Požegi za prehranu studenata. Programom odgoja i obrazovanja obuhvaćen je proračunski korisnik Dječji vrtić Požega te osnovne škole kojima je osnivač Grad Požega – OŠ Antuna Kanižlića, OŠ Dobriše Cesarića i OŠ Julija Kempfa.</a:t>
            </a:r>
          </a:p>
          <a:p>
            <a:endParaRPr lang="hr-HR" dirty="0"/>
          </a:p>
        </p:txBody>
      </p:sp>
    </p:spTree>
    <p:extLst>
      <p:ext uri="{BB962C8B-B14F-4D97-AF65-F5344CB8AC3E}">
        <p14:creationId xmlns:p14="http://schemas.microsoft.com/office/powerpoint/2010/main" val="1634729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9B255AC-4B4C-449D-BC1D-EA096C4F88B5}"/>
              </a:ext>
            </a:extLst>
          </p:cNvPr>
          <p:cNvSpPr>
            <a:spLocks noGrp="1"/>
          </p:cNvSpPr>
          <p:nvPr>
            <p:ph type="title"/>
          </p:nvPr>
        </p:nvSpPr>
        <p:spPr/>
        <p:txBody>
          <a:bodyPr/>
          <a:lstStyle/>
          <a:p>
            <a:r>
              <a:rPr lang="hr-HR" sz="3600" dirty="0"/>
              <a:t>RASHODI PO UPRAVNIM ODJELIMA – UPRAVNI ODJEL ZA DRUŠTVENE DJELATNOSTI</a:t>
            </a:r>
            <a:endParaRPr lang="hr-HR" dirty="0"/>
          </a:p>
        </p:txBody>
      </p:sp>
      <p:sp>
        <p:nvSpPr>
          <p:cNvPr id="3" name="Rezervirano mjesto sadržaja 2">
            <a:extLst>
              <a:ext uri="{FF2B5EF4-FFF2-40B4-BE49-F238E27FC236}">
                <a16:creationId xmlns:a16="http://schemas.microsoft.com/office/drawing/2014/main" id="{A61ADDE2-F101-4AA7-BE07-EA479658BB2E}"/>
              </a:ext>
            </a:extLst>
          </p:cNvPr>
          <p:cNvSpPr>
            <a:spLocks noGrp="1"/>
          </p:cNvSpPr>
          <p:nvPr>
            <p:ph idx="1"/>
          </p:nvPr>
        </p:nvSpPr>
        <p:spPr/>
        <p:txBody>
          <a:bodyPr>
            <a:normAutofit fontScale="55000" lnSpcReduction="20000"/>
          </a:bodyPr>
          <a:lstStyle/>
          <a:p>
            <a:pPr marL="742950" lvl="1" indent="-285750" algn="just"/>
            <a:r>
              <a:rPr lang="hr-HR" sz="2300" dirty="0">
                <a:latin typeface="Trebuchet MS (tijelo)"/>
              </a:rPr>
              <a:t>programi u sportu su planirani u iznosu 5.082.000,00 kn kroz Program javnih potreba u sportu u Gradu Požegi kojim su utvrđeni oblici i opseg djelatnosti koji su od interesa za Grad Požegu radi poticanja i promicanja sporta. Kroz program Športskih aktivnosti sufinancira se rad sportskih udruga i društava na području Grada kroz donacije sredstava Požeškom športskom savezu za plaće, materijalne rashode, zajedničke programe sporta, suce, kotizacije i prijevoze, rad sportskih udruga osoba s invaliditetom, rad ostalih sportskih udruga te zajedničke programe HOO i lokalne zajednice za nabavu kapitalne opreme. Programom Športskih priredbi i manifestacija dodjeljuju se donacije udrugama i društvima za održavanje sportskih priredbi i manifestacija. Programom u sportu obuhvaćen je i proračunski korisnik Javna ustanova za upravljanje sportskim objektima čiji je zadatak održavanje sportskih objekata, sportskih terena i gradskog bazena, vođenje brige o dodjeli termina za utakmice i treninge klubova, upravljanje objektima uz sportske objekte i </a:t>
            </a:r>
            <a:r>
              <a:rPr lang="hr-HR" sz="2300" dirty="0"/>
              <a:t>slično.</a:t>
            </a:r>
            <a:r>
              <a:rPr lang="hr-HR" sz="2300" dirty="0">
                <a:effectLst/>
                <a:ea typeface="Times New Roman" panose="02020603050405020304" pitchFamily="18" charset="0"/>
              </a:rPr>
              <a:t> U rujnu 2021. godine donesena je Odluka o prestanku Javne ustanove Sportski objekti Požega (Službene novine Grada Požege, broj: 16/21.), te se kroz ovaj proračun u 2022. godini planiraju aktivnosti potrebne za obavljanje djelatnosti do okončanja postupka likvidacije.</a:t>
            </a:r>
            <a:endParaRPr lang="hr-HR" sz="2400" dirty="0">
              <a:solidFill>
                <a:srgbClr val="FF0000"/>
              </a:solidFill>
            </a:endParaRPr>
          </a:p>
          <a:p>
            <a:pPr marL="742950" lvl="1" indent="-285750" algn="just">
              <a:buFont typeface="Arial" panose="020B0604020202020204" pitchFamily="34" charset="0"/>
              <a:buChar char="•"/>
            </a:pPr>
            <a:r>
              <a:rPr lang="hr-HR" sz="2400" dirty="0">
                <a:latin typeface="Trebuchet MS (tijelo)"/>
              </a:rPr>
              <a:t>programi socijalne skrbi planirani su u iznosu 3.619.200,00 kn kroz Program javnih potreba u socijalnoj skrbi u Gradu Požegi kojim su utvrđena prava na pomoći iz socijalne skrbi za podmirenje osnovnih životnih potreba socijalno ugroženih, nemoćnih, drugih osoba socijalnih i drugih okolnosti, te donacije Gradskom društvu Crvenog križa, humanitarnim udrugama, udrugama s osobama s invaliditetom i udrugama proizašlim iz Domovinskog rata.</a:t>
            </a:r>
          </a:p>
          <a:p>
            <a:pPr marL="742950" lvl="1" indent="-285750" algn="just">
              <a:buFont typeface="Arial" panose="020B0604020202020204" pitchFamily="34" charset="0"/>
              <a:buChar char="•"/>
            </a:pPr>
            <a:r>
              <a:rPr lang="hr-HR" sz="2400" dirty="0">
                <a:latin typeface="Trebuchet MS (tijelo)"/>
              </a:rPr>
              <a:t>programi u turizmu i ostalih udruga i društava građana su planirani u iznosu 1.258.000,00  kn kroz Program javnih potreba u turizmu i ostalih udruga i društava, a odnose se na sufinanciranje Turističke zajednice za redovnu djelatnost te priredbe i manifestacije od značaja za Grad Požegu, financiranje političkih stranaka koje su zastupljene u Gradskom vijeću, sufinanciranje Društva naša djeca, vjerskih zajednica te ostalih udruga i društava građana. Ovim programom je obuhvaćen i proračunski korisnik Vijeće srpske nacionalne manjine Grada Požege.</a:t>
            </a:r>
          </a:p>
          <a:p>
            <a:endParaRPr lang="hr-HR" dirty="0"/>
          </a:p>
        </p:txBody>
      </p:sp>
    </p:spTree>
    <p:extLst>
      <p:ext uri="{BB962C8B-B14F-4D97-AF65-F5344CB8AC3E}">
        <p14:creationId xmlns:p14="http://schemas.microsoft.com/office/powerpoint/2010/main" val="1165773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42B453-C6A8-4952-A112-69206C93DD95}"/>
              </a:ext>
            </a:extLst>
          </p:cNvPr>
          <p:cNvSpPr>
            <a:spLocks noGrp="1"/>
          </p:cNvSpPr>
          <p:nvPr>
            <p:ph type="title"/>
          </p:nvPr>
        </p:nvSpPr>
        <p:spPr/>
        <p:txBody>
          <a:bodyPr/>
          <a:lstStyle/>
          <a:p>
            <a:r>
              <a:rPr lang="hr-HR" sz="3600" dirty="0"/>
              <a:t>RASHODI PO UPRAVNIM ODJELIMA – UPRAVNI ODJEL ZA IMOVINSKO PRAVNE POSLOVE</a:t>
            </a:r>
            <a:endParaRPr lang="hr-HR" dirty="0"/>
          </a:p>
        </p:txBody>
      </p:sp>
      <p:sp>
        <p:nvSpPr>
          <p:cNvPr id="3" name="Rezervirano mjesto sadržaja 2">
            <a:extLst>
              <a:ext uri="{FF2B5EF4-FFF2-40B4-BE49-F238E27FC236}">
                <a16:creationId xmlns:a16="http://schemas.microsoft.com/office/drawing/2014/main" id="{6036D1D6-44D7-4BF6-BAF0-035DC88BB2BD}"/>
              </a:ext>
            </a:extLst>
          </p:cNvPr>
          <p:cNvSpPr>
            <a:spLocks noGrp="1"/>
          </p:cNvSpPr>
          <p:nvPr>
            <p:ph idx="1"/>
          </p:nvPr>
        </p:nvSpPr>
        <p:spPr>
          <a:xfrm>
            <a:off x="680321" y="2336873"/>
            <a:ext cx="9613861" cy="4213396"/>
          </a:xfrm>
        </p:spPr>
        <p:txBody>
          <a:bodyPr>
            <a:normAutofit lnSpcReduction="10000"/>
          </a:bodyPr>
          <a:lstStyle/>
          <a:p>
            <a:pPr marL="0" indent="0">
              <a:buNone/>
            </a:pPr>
            <a:r>
              <a:rPr lang="hr-HR" sz="1800" dirty="0">
                <a:latin typeface="+mj-lt"/>
              </a:rPr>
              <a:t>Razdjel 005 – Upravni odjel za imovinsko – pravne poslove</a:t>
            </a:r>
            <a:endParaRPr lang="hr-HR" sz="1800" dirty="0">
              <a:effectLst/>
              <a:latin typeface="+mj-lt"/>
              <a:ea typeface="Times New Roman" panose="02020603050405020304" pitchFamily="18" charset="0"/>
            </a:endParaRPr>
          </a:p>
          <a:p>
            <a:pPr algn="just"/>
            <a:r>
              <a:rPr lang="hr-HR" sz="1500" dirty="0">
                <a:effectLst/>
                <a:latin typeface="+mj-lt"/>
                <a:ea typeface="Times New Roman" panose="02020603050405020304" pitchFamily="18" charset="0"/>
              </a:rPr>
              <a:t>U Upravnom odjelu za imovinsko-pravne poslove obavljaju se poslovi u svezi upravljanjem, stjecanjem, otuđivanjem, davanjem na upravljanje zemljišta, zgrada, poslovnih prostora, stanova i drugih nekretnina u vlasništvu Grada Požege (osim poslova u svezi raspolaganja javnim površinama i javno-prometnim površinama u vlasništvu Grada Požege), poslovi evidencije nekretnina i uknjižba prava vlasništva na nekretninama Grada Požege, poslovi uređenja zemljišta, imovinsko-pravni poslovi vezani uz provedbu dokumenata prostornog uređenja i gradnje, poslovi vezani uz zahtjeve fizičkih i pravnih osoba radi priznavanja prava vlasništva na nekretninama Grada Požege, poslovi po zahtjevima stranaka nakon provedene legalizacije bespravno izgrađenih objekata, provođenje postupaka radi sufinanciranja kulturnih dobara na području grada, postupanje po zahtjevima vezanim za pravo prvokupa na kulturnim dobrima, stručni poslovi osnivanja stvarnih i osobnih služnosti pravnim poslom na nekretninama Grada.</a:t>
            </a:r>
          </a:p>
          <a:p>
            <a:pPr algn="just"/>
            <a:r>
              <a:rPr lang="hr-HR" sz="1500" dirty="0">
                <a:latin typeface="+mj-lt"/>
              </a:rPr>
              <a:t>za program Redovna djelatnost planirani su rashodi u iznosu 700.000,00 kn a </a:t>
            </a:r>
            <a:r>
              <a:rPr lang="hr-HR" sz="1500" dirty="0">
                <a:effectLst/>
                <a:latin typeface="+mj-lt"/>
                <a:ea typeface="Times New Roman" panose="02020603050405020304" pitchFamily="18" charset="0"/>
              </a:rPr>
              <a:t>odnose se na troškove nastale za provođenje postupaka pred sudskim i upravnim tijelima. Provode se postupci javnih natječaja prodaje, zakupa i najma nekretnina u vlasništvu Grada te se sklapaju ugovori. Vrši se procjena vrijednosti nekretnina. </a:t>
            </a:r>
          </a:p>
          <a:p>
            <a:pPr algn="just"/>
            <a:r>
              <a:rPr lang="hr-HR" sz="1500" dirty="0">
                <a:latin typeface="+mj-lt"/>
                <a:ea typeface="Times New Roman" panose="02020603050405020304" pitchFamily="18" charset="0"/>
              </a:rPr>
              <a:t>Za program Otkup zemljišta i objekata planirani su rashodi u iznosu 1.250.000,00 kn, z</a:t>
            </a:r>
            <a:r>
              <a:rPr lang="hr-HR" sz="1500" dirty="0">
                <a:effectLst/>
                <a:latin typeface="+mj-lt"/>
                <a:ea typeface="Times New Roman" panose="02020603050405020304" pitchFamily="18" charset="0"/>
              </a:rPr>
              <a:t>bog rješavanja imovinsko-pravnih poslova, a u svrhu realizacije određenih projekata izgradnje predviđena su sredstva otkup zemljišta. Sredstva su predviđena za otkup objekata ukoliko se zbog realizacije drugih planiranih projekata ukaže potreba.</a:t>
            </a:r>
          </a:p>
          <a:p>
            <a:pPr algn="just"/>
            <a:endParaRPr lang="hr-HR" sz="1800" dirty="0">
              <a:effectLst/>
              <a:latin typeface="+mj-lt"/>
              <a:ea typeface="Times New Roman" panose="02020603050405020304" pitchFamily="18" charset="0"/>
            </a:endParaRPr>
          </a:p>
          <a:p>
            <a:pPr algn="just"/>
            <a:endParaRPr lang="hr-HR" sz="1800" dirty="0">
              <a:effectLst/>
              <a:latin typeface="Times New Roman" panose="02020603050405020304" pitchFamily="18" charset="0"/>
              <a:ea typeface="Times New Roman" panose="02020603050405020304" pitchFamily="18" charset="0"/>
            </a:endParaRPr>
          </a:p>
          <a:p>
            <a:endParaRPr lang="hr-HR" dirty="0"/>
          </a:p>
        </p:txBody>
      </p:sp>
    </p:spTree>
    <p:extLst>
      <p:ext uri="{BB962C8B-B14F-4D97-AF65-F5344CB8AC3E}">
        <p14:creationId xmlns:p14="http://schemas.microsoft.com/office/powerpoint/2010/main" val="2920342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FF2C56E-CE94-4279-8C40-CB4A1E2EF7DE}"/>
              </a:ext>
            </a:extLst>
          </p:cNvPr>
          <p:cNvSpPr>
            <a:spLocks noGrp="1"/>
          </p:cNvSpPr>
          <p:nvPr>
            <p:ph type="title"/>
          </p:nvPr>
        </p:nvSpPr>
        <p:spPr>
          <a:xfrm>
            <a:off x="327983" y="753228"/>
            <a:ext cx="9613861" cy="1080938"/>
          </a:xfrm>
        </p:spPr>
        <p:txBody>
          <a:bodyPr/>
          <a:lstStyle/>
          <a:p>
            <a:r>
              <a:rPr lang="hr-HR" dirty="0"/>
              <a:t>UVODNA RIJEČ GRADONAČELNIKA</a:t>
            </a:r>
          </a:p>
        </p:txBody>
      </p:sp>
      <p:sp>
        <p:nvSpPr>
          <p:cNvPr id="3" name="Pravokutnik 2">
            <a:extLst>
              <a:ext uri="{FF2B5EF4-FFF2-40B4-BE49-F238E27FC236}">
                <a16:creationId xmlns:a16="http://schemas.microsoft.com/office/drawing/2014/main" id="{BF3B175D-14F6-4282-BE6F-55010A0FC4CB}"/>
              </a:ext>
            </a:extLst>
          </p:cNvPr>
          <p:cNvSpPr/>
          <p:nvPr/>
        </p:nvSpPr>
        <p:spPr>
          <a:xfrm>
            <a:off x="86686" y="2197715"/>
            <a:ext cx="10261860" cy="4247317"/>
          </a:xfrm>
          <a:prstGeom prst="rect">
            <a:avLst/>
          </a:prstGeom>
        </p:spPr>
        <p:txBody>
          <a:bodyPr wrap="square">
            <a:spAutoFit/>
          </a:bodyPr>
          <a:lstStyle/>
          <a:p>
            <a:pPr marL="285750" indent="-285750" algn="just">
              <a:buFont typeface="Arial" panose="020B0604020202020204" pitchFamily="34" charset="0"/>
              <a:buChar char="•"/>
            </a:pPr>
            <a:r>
              <a:rPr lang="hr-HR" dirty="0"/>
              <a:t>Osnovni opći cilj u provođenju planiranih politika Grada Požege za predstojeće razdoblje definiran Strategijom razvoja Grada Požege 2015.-2020., kojoj je produljeno važenje, je stvoriti preduvjete za ujednačen društveno-gospodarski razvoj grada Požege i okolnih područja, vodeći prvenstveno računa o potrebama stanovništva, jačajući lokalno gospodarstvo te poštujući tradicijske i prirodne vrijednosti. Istim dokumentom definirana su tri strateška cilja, koja se planiraju realizirati kroz niz projekata i aktivnosti.</a:t>
            </a:r>
          </a:p>
          <a:p>
            <a:pPr algn="just"/>
            <a:endParaRPr lang="hr-HR" b="1" dirty="0"/>
          </a:p>
          <a:p>
            <a:pPr marL="285750" indent="-285750" algn="just">
              <a:buFont typeface="Arial" panose="020B0604020202020204" pitchFamily="34" charset="0"/>
              <a:buChar char="•"/>
            </a:pPr>
            <a:r>
              <a:rPr lang="hr-HR" b="1" dirty="0"/>
              <a:t>Prvim strateškim ciljem </a:t>
            </a:r>
            <a:r>
              <a:rPr lang="hr-HR" dirty="0"/>
              <a:t>želi se omogućiti rast gospodarstva i otvaranje novih radnih mjesta u skladu s potrebama stanovnika i poduzetnika grada Požege.</a:t>
            </a:r>
          </a:p>
          <a:p>
            <a:pPr algn="just"/>
            <a:endParaRPr lang="hr-HR" b="1" dirty="0"/>
          </a:p>
          <a:p>
            <a:pPr marL="285750" indent="-285750" algn="just">
              <a:buFont typeface="Arial" panose="020B0604020202020204" pitchFamily="34" charset="0"/>
              <a:buChar char="•"/>
            </a:pPr>
            <a:r>
              <a:rPr lang="hr-HR" b="1" dirty="0"/>
              <a:t>Drugim strateškim ciljem </a:t>
            </a:r>
            <a:r>
              <a:rPr lang="hr-HR" dirty="0"/>
              <a:t>želi se osigurati kvalitetno i održivo (ekološki prihvatljivo) upravljanje prostorom grada uz adekvatno riješenu temeljnu infrastrukturu.</a:t>
            </a:r>
          </a:p>
          <a:p>
            <a:pPr algn="just"/>
            <a:endParaRPr lang="hr-HR" b="1" dirty="0"/>
          </a:p>
          <a:p>
            <a:pPr marL="285750" indent="-285750" algn="just">
              <a:buFont typeface="Arial" panose="020B0604020202020204" pitchFamily="34" charset="0"/>
              <a:buChar char="•"/>
            </a:pPr>
            <a:r>
              <a:rPr lang="hr-HR" b="1" dirty="0"/>
              <a:t>Trećim strateškim ciljem </a:t>
            </a:r>
            <a:r>
              <a:rPr lang="hr-HR" dirty="0"/>
              <a:t>želi se osigurati bolju kvalitetu života, javnih usluge te socijalnu uključenost svih skupina stanovništva grada. </a:t>
            </a:r>
          </a:p>
        </p:txBody>
      </p:sp>
    </p:spTree>
    <p:extLst>
      <p:ext uri="{BB962C8B-B14F-4D97-AF65-F5344CB8AC3E}">
        <p14:creationId xmlns:p14="http://schemas.microsoft.com/office/powerpoint/2010/main" val="4149511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6FE2F2A-BA49-478C-B9FB-4697624639D9}"/>
              </a:ext>
            </a:extLst>
          </p:cNvPr>
          <p:cNvSpPr>
            <a:spLocks noGrp="1"/>
          </p:cNvSpPr>
          <p:nvPr>
            <p:ph type="title"/>
          </p:nvPr>
        </p:nvSpPr>
        <p:spPr>
          <a:xfrm>
            <a:off x="491266" y="852310"/>
            <a:ext cx="8534400" cy="705453"/>
          </a:xfrm>
        </p:spPr>
        <p:txBody>
          <a:bodyPr/>
          <a:lstStyle/>
          <a:p>
            <a:r>
              <a:rPr lang="hr-HR" dirty="0"/>
              <a:t>KONTAKTI I KORISNE INFORMACIJE</a:t>
            </a:r>
          </a:p>
        </p:txBody>
      </p:sp>
      <p:sp>
        <p:nvSpPr>
          <p:cNvPr id="5" name="AutoShape 2">
            <a:extLst>
              <a:ext uri="{FF2B5EF4-FFF2-40B4-BE49-F238E27FC236}">
                <a16:creationId xmlns:a16="http://schemas.microsoft.com/office/drawing/2014/main" id="{826519A8-85B6-4F23-837D-5965B4805741}"/>
              </a:ext>
            </a:extLst>
          </p:cNvPr>
          <p:cNvSpPr>
            <a:spLocks noChangeArrowheads="1"/>
          </p:cNvSpPr>
          <p:nvPr/>
        </p:nvSpPr>
        <p:spPr bwMode="auto">
          <a:xfrm>
            <a:off x="586969" y="2349417"/>
            <a:ext cx="2497866" cy="296124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Trg Sv. Trojstva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034/311 300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034/311 344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2">
                  <a:extLst>
                    <a:ext uri="{A12FA001-AC4F-418D-AE19-62706E023703}">
                      <ahyp:hlinkClr xmlns:ahyp="http://schemas.microsoft.com/office/drawing/2018/hyperlinkcolor" val="tx"/>
                    </a:ext>
                  </a:extLst>
                </a:hlinkClick>
              </a:rPr>
              <a:t>info@pozega.hr</a:t>
            </a:r>
            <a:r>
              <a:rPr kumimoji="0" lang="hr-HR" altLang="sr-Latn-RS" sz="1200" b="0" i="0" u="none" strike="noStrike" cap="none" normalizeH="0" baseline="0" dirty="0">
                <a:ln>
                  <a:noFill/>
                </a:ln>
                <a:solidFill>
                  <a:schemeClr val="bg1"/>
                </a:solidFill>
                <a:effectLst/>
                <a:latin typeface="Arial Narrow" panose="020B0606020202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3">
                  <a:extLst>
                    <a:ext uri="{A12FA001-AC4F-418D-AE19-62706E023703}">
                      <ahyp:hlinkClr xmlns:ahyp="http://schemas.microsoft.com/office/drawing/2018/hyperlinkcolor" val="tx"/>
                    </a:ext>
                  </a:extLst>
                </a:hlinkClick>
              </a:rPr>
              <a:t>gradonacelnik@pozega.hr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95699596710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MB: 02575957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IBAN: HR8123600001835100008</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Administrativna tajnica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4">
                  <a:extLst>
                    <a:ext uri="{A12FA001-AC4F-418D-AE19-62706E023703}">
                      <ahyp:hlinkClr xmlns:ahyp="http://schemas.microsoft.com/office/drawing/2018/hyperlinkcolor" val="tx"/>
                    </a:ext>
                  </a:extLst>
                </a:hlinkClick>
              </a:rPr>
              <a:t>tajnica@pozega.hr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p:txBody>
      </p:sp>
      <p:sp>
        <p:nvSpPr>
          <p:cNvPr id="6" name="AutoShape 3">
            <a:extLst>
              <a:ext uri="{FF2B5EF4-FFF2-40B4-BE49-F238E27FC236}">
                <a16:creationId xmlns:a16="http://schemas.microsoft.com/office/drawing/2014/main" id="{876F3608-B87E-4EF7-9AF3-BDB1744851CF}"/>
              </a:ext>
            </a:extLst>
          </p:cNvPr>
          <p:cNvSpPr>
            <a:spLocks noChangeArrowheads="1"/>
          </p:cNvSpPr>
          <p:nvPr/>
        </p:nvSpPr>
        <p:spPr bwMode="auto">
          <a:xfrm>
            <a:off x="3644085" y="4303349"/>
            <a:ext cx="2695575"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samoupravu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Ljiljana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Bilen</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034/311 302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5">
                  <a:extLst>
                    <a:ext uri="{A12FA001-AC4F-418D-AE19-62706E023703}">
                      <ahyp:hlinkClr xmlns:ahyp="http://schemas.microsoft.com/office/drawing/2018/hyperlinkcolor" val="tx"/>
                    </a:ext>
                  </a:extLst>
                </a:hlinkClick>
              </a:rPr>
              <a:t>ljiljana.bilen@pozega.hr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p:txBody>
      </p:sp>
      <p:sp>
        <p:nvSpPr>
          <p:cNvPr id="7" name="AutoShape 4">
            <a:extLst>
              <a:ext uri="{FF2B5EF4-FFF2-40B4-BE49-F238E27FC236}">
                <a16:creationId xmlns:a16="http://schemas.microsoft.com/office/drawing/2014/main" id="{32E65D4E-04DD-4256-A307-7152D468F017}"/>
              </a:ext>
            </a:extLst>
          </p:cNvPr>
          <p:cNvSpPr>
            <a:spLocks noChangeArrowheads="1"/>
          </p:cNvSpPr>
          <p:nvPr/>
        </p:nvSpPr>
        <p:spPr bwMode="auto">
          <a:xfrm>
            <a:off x="7079004" y="5310659"/>
            <a:ext cx="3581924" cy="1375047"/>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komunalne djelatnosti i gospodarenje</a:t>
            </a: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a:t>
            </a:r>
            <a:r>
              <a:rPr lang="hr-HR" altLang="sr-Latn-RS" sz="1200" dirty="0">
                <a:solidFill>
                  <a:schemeClr val="bg1"/>
                </a:solidFill>
                <a:latin typeface="Arial Narrow" panose="020B0606020202030204" pitchFamily="34" charset="0"/>
              </a:rPr>
              <a:t>Andreja Menđel</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034/311 333</a:t>
            </a: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sng" strike="noStrike" cap="none" normalizeH="0" baseline="0" dirty="0">
                <a:ln>
                  <a:noFill/>
                </a:ln>
                <a:solidFill>
                  <a:schemeClr val="accent1">
                    <a:lumMod val="75000"/>
                  </a:schemeClr>
                </a:solidFill>
                <a:effectLst/>
                <a:latin typeface="Arial Narrow" panose="020B0606020202030204" pitchFamily="34" charset="0"/>
              </a:rPr>
              <a:t>andreja.mendjel</a:t>
            </a:r>
            <a:r>
              <a:rPr kumimoji="0" lang="hr-HR" altLang="sr-Latn-RS" sz="1200" b="0" i="0" u="sng" strike="noStrike" cap="none" normalizeH="0" baseline="0" dirty="0">
                <a:ln>
                  <a:noFill/>
                </a:ln>
                <a:solidFill>
                  <a:schemeClr val="accent1">
                    <a:lumMod val="75000"/>
                  </a:schemeClr>
                </a:solidFill>
                <a:effectLst/>
                <a:latin typeface="Arial Narrow" panose="020B0606020202030204" pitchFamily="34" charset="0"/>
                <a:hlinkClick r:id="rId6">
                  <a:extLst>
                    <a:ext uri="{A12FA001-AC4F-418D-AE19-62706E023703}">
                      <ahyp:hlinkClr xmlns:ahyp="http://schemas.microsoft.com/office/drawing/2018/hyperlinkcolor" val="tx"/>
                    </a:ext>
                  </a:extLst>
                </a:hlinkClick>
              </a:rPr>
              <a:t>@pozega.hr</a:t>
            </a:r>
            <a:endParaRPr kumimoji="0" lang="hr-HR" altLang="sr-Latn-RS" sz="1200" b="0" i="0" u="sng" strike="noStrike" cap="none" normalizeH="0" baseline="0" dirty="0">
              <a:ln>
                <a:noFill/>
              </a:ln>
              <a:solidFill>
                <a:schemeClr val="accent1">
                  <a:lumMod val="75000"/>
                </a:schemeClr>
              </a:solidFill>
              <a:effectLst/>
              <a:latin typeface="Arial Narrow" panose="020B0606020202030204" pitchFamily="34" charset="0"/>
            </a:endParaRPr>
          </a:p>
        </p:txBody>
      </p:sp>
      <p:sp>
        <p:nvSpPr>
          <p:cNvPr id="8" name="AutoShape 5">
            <a:extLst>
              <a:ext uri="{FF2B5EF4-FFF2-40B4-BE49-F238E27FC236}">
                <a16:creationId xmlns:a16="http://schemas.microsoft.com/office/drawing/2014/main" id="{CB7D827C-E848-4646-A179-A9C6DA5AEB0B}"/>
              </a:ext>
            </a:extLst>
          </p:cNvPr>
          <p:cNvSpPr>
            <a:spLocks noChangeArrowheads="1"/>
          </p:cNvSpPr>
          <p:nvPr/>
        </p:nvSpPr>
        <p:spPr bwMode="auto">
          <a:xfrm>
            <a:off x="8164007" y="3714689"/>
            <a:ext cx="2695575"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financije i proračun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Branka </a:t>
            </a:r>
            <a:r>
              <a:rPr kumimoji="0" lang="hr-HR" altLang="sr-Latn-RS" sz="1200" b="0" i="0" u="none" strike="noStrike" cap="none" normalizeH="0" baseline="0" dirty="0" err="1">
                <a:ln>
                  <a:noFill/>
                </a:ln>
                <a:solidFill>
                  <a:schemeClr val="bg1"/>
                </a:solidFill>
                <a:effectLst/>
                <a:latin typeface="Arial Narrow" panose="020B0606020202030204" pitchFamily="34" charset="0"/>
              </a:rPr>
              <a:t>Bulaja</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034/311 312</a:t>
            </a:r>
          </a:p>
          <a:p>
            <a:pPr marL="0" marR="0" lvl="0" indent="0" algn="l" defTabSz="914400" rtl="0" eaLnBrk="0" fontAlgn="base" latinLnBrk="0" hangingPunct="0">
              <a:lnSpc>
                <a:spcPct val="100000"/>
              </a:lnSpc>
              <a:spcBef>
                <a:spcPct val="0"/>
              </a:spcBef>
              <a:spcAft>
                <a:spcPts val="80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7">
                  <a:extLst>
                    <a:ext uri="{A12FA001-AC4F-418D-AE19-62706E023703}">
                      <ahyp:hlinkClr xmlns:ahyp="http://schemas.microsoft.com/office/drawing/2018/hyperlinkcolor" val="tx"/>
                    </a:ext>
                  </a:extLst>
                </a:hlinkClick>
              </a:rPr>
              <a:t>branka.bulaja@pozega.hr</a:t>
            </a:r>
            <a:endParaRPr kumimoji="0" lang="sr-Latn-RS" altLang="sr-Latn-RS" sz="1800" b="0" i="0" u="none" strike="noStrike" cap="none" normalizeH="0" baseline="0" dirty="0">
              <a:ln>
                <a:noFill/>
              </a:ln>
              <a:solidFill>
                <a:schemeClr val="accent1">
                  <a:lumMod val="75000"/>
                </a:schemeClr>
              </a:solidFill>
              <a:effectLst/>
              <a:latin typeface="Arial" panose="020B0604020202020204" pitchFamily="34" charset="0"/>
            </a:endParaRPr>
          </a:p>
        </p:txBody>
      </p:sp>
      <p:sp>
        <p:nvSpPr>
          <p:cNvPr id="10" name="AutoShape 7">
            <a:extLst>
              <a:ext uri="{FF2B5EF4-FFF2-40B4-BE49-F238E27FC236}">
                <a16:creationId xmlns:a16="http://schemas.microsoft.com/office/drawing/2014/main" id="{CB4D33B0-A984-4422-A1FA-4E474E7A1D76}"/>
              </a:ext>
            </a:extLst>
          </p:cNvPr>
          <p:cNvSpPr>
            <a:spLocks noChangeArrowheads="1"/>
          </p:cNvSpPr>
          <p:nvPr/>
        </p:nvSpPr>
        <p:spPr bwMode="auto">
          <a:xfrm>
            <a:off x="3885147" y="2634853"/>
            <a:ext cx="3478547"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imovinsko pravne poslove</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Pročelnica</a:t>
            </a:r>
            <a:r>
              <a:rPr kumimoji="0" lang="hr-HR" altLang="sr-Latn-RS" sz="1200" b="0" i="0" u="none" strike="noStrike" cap="none" normalizeH="0" baseline="0" dirty="0">
                <a:ln>
                  <a:noFill/>
                </a:ln>
                <a:solidFill>
                  <a:schemeClr val="bg1"/>
                </a:solidFill>
                <a:effectLst/>
                <a:latin typeface="Arial Narrow" panose="020B0606020202030204" pitchFamily="34" charset="0"/>
              </a:rPr>
              <a:t>: Klara Miličević</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034/311 324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8">
                  <a:extLst>
                    <a:ext uri="{A12FA001-AC4F-418D-AE19-62706E023703}">
                      <ahyp:hlinkClr xmlns:ahyp="http://schemas.microsoft.com/office/drawing/2018/hyperlinkcolor" val="tx"/>
                    </a:ext>
                  </a:extLst>
                </a:hlinkClick>
              </a:rPr>
              <a:t>klara.milicevic@pozega.hr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p:txBody>
      </p:sp>
      <p:sp>
        <p:nvSpPr>
          <p:cNvPr id="11" name="AutoShape 5">
            <a:extLst>
              <a:ext uri="{FF2B5EF4-FFF2-40B4-BE49-F238E27FC236}">
                <a16:creationId xmlns:a16="http://schemas.microsoft.com/office/drawing/2014/main" id="{27D9A977-392B-429C-9376-473F5896076A}"/>
              </a:ext>
            </a:extLst>
          </p:cNvPr>
          <p:cNvSpPr>
            <a:spLocks noChangeArrowheads="1"/>
          </p:cNvSpPr>
          <p:nvPr/>
        </p:nvSpPr>
        <p:spPr bwMode="auto">
          <a:xfrm>
            <a:off x="7759379" y="2118719"/>
            <a:ext cx="2695575"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a:t>
            </a:r>
            <a:r>
              <a:rPr lang="hr-HR" altLang="sr-Latn-RS" sz="1200" dirty="0">
                <a:solidFill>
                  <a:schemeClr val="bg1"/>
                </a:solidFill>
                <a:latin typeface="Arial Narrow" panose="020B0606020202030204" pitchFamily="34" charset="0"/>
              </a:rPr>
              <a:t>društvene djelatnosti</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a:t>
            </a:r>
            <a:r>
              <a:rPr lang="hr-HR" altLang="sr-Latn-RS" sz="1200" dirty="0">
                <a:solidFill>
                  <a:schemeClr val="bg1"/>
                </a:solidFill>
                <a:latin typeface="Arial Narrow" panose="020B0606020202030204" pitchFamily="34" charset="0"/>
              </a:rPr>
              <a:t>Maja Petrović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034/311 335</a:t>
            </a:r>
          </a:p>
          <a:p>
            <a:pPr marL="0" marR="0" lvl="0" indent="0" algn="l" defTabSz="914400" rtl="0" eaLnBrk="0" fontAlgn="base" latinLnBrk="0" hangingPunct="0">
              <a:lnSpc>
                <a:spcPct val="100000"/>
              </a:lnSpc>
              <a:spcBef>
                <a:spcPct val="0"/>
              </a:spcBef>
              <a:spcAft>
                <a:spcPts val="80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lang="hr-HR" altLang="sr-Latn-RS" sz="1200" u="sng" dirty="0">
                <a:solidFill>
                  <a:schemeClr val="accent1">
                    <a:lumMod val="75000"/>
                  </a:schemeClr>
                </a:solidFill>
                <a:latin typeface="Arial Narrow" panose="020B0606020202030204" pitchFamily="34" charset="0"/>
              </a:rPr>
              <a:t>maja.petrovic1</a:t>
            </a:r>
            <a:r>
              <a:rPr kumimoji="0" lang="hr-HR" altLang="sr-Latn-RS" sz="1200" b="0" i="0" u="sng" strike="noStrike" cap="none" normalizeH="0" baseline="0" dirty="0">
                <a:ln>
                  <a:noFill/>
                </a:ln>
                <a:solidFill>
                  <a:schemeClr val="accent1">
                    <a:lumMod val="75000"/>
                  </a:schemeClr>
                </a:solidFill>
                <a:effectLst/>
                <a:latin typeface="Arial Narrow" panose="020B0606020202030204" pitchFamily="34" charset="0"/>
                <a:hlinkClick r:id="rId7">
                  <a:extLst>
                    <a:ext uri="{A12FA001-AC4F-418D-AE19-62706E023703}">
                      <ahyp:hlinkClr xmlns:ahyp="http://schemas.microsoft.com/office/drawing/2018/hyperlinkcolor" val="tx"/>
                    </a:ext>
                  </a:extLst>
                </a:hlinkClick>
              </a:rPr>
              <a:t>@pozega.hr</a:t>
            </a:r>
            <a:endParaRPr kumimoji="0" lang="sr-Latn-RS" altLang="sr-Latn-RS" sz="1800" b="0" i="0" u="sng" strike="noStrike" cap="none" normalizeH="0" baseline="0" dirty="0">
              <a:ln>
                <a:noFill/>
              </a:ln>
              <a:solidFill>
                <a:schemeClr val="accent1">
                  <a:lumMod val="75000"/>
                </a:schemeClr>
              </a:solidFill>
              <a:effectLst/>
              <a:latin typeface="Arial" panose="020B0604020202020204" pitchFamily="34" charset="0"/>
            </a:endParaRPr>
          </a:p>
        </p:txBody>
      </p:sp>
    </p:spTree>
    <p:extLst>
      <p:ext uri="{BB962C8B-B14F-4D97-AF65-F5344CB8AC3E}">
        <p14:creationId xmlns:p14="http://schemas.microsoft.com/office/powerpoint/2010/main" val="3765986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2622D1-F759-4E3E-B82C-57477F4A613B}"/>
              </a:ext>
            </a:extLst>
          </p:cNvPr>
          <p:cNvSpPr>
            <a:spLocks noGrp="1"/>
          </p:cNvSpPr>
          <p:nvPr>
            <p:ph type="title"/>
          </p:nvPr>
        </p:nvSpPr>
        <p:spPr>
          <a:xfrm>
            <a:off x="196697" y="852115"/>
            <a:ext cx="5814460" cy="789343"/>
          </a:xfrm>
        </p:spPr>
        <p:txBody>
          <a:bodyPr/>
          <a:lstStyle/>
          <a:p>
            <a:r>
              <a:rPr lang="hr-HR" dirty="0"/>
              <a:t>PRORAČUNSKI KORISNICI</a:t>
            </a:r>
          </a:p>
        </p:txBody>
      </p:sp>
      <p:sp>
        <p:nvSpPr>
          <p:cNvPr id="3" name="AutoShape 2">
            <a:extLst>
              <a:ext uri="{FF2B5EF4-FFF2-40B4-BE49-F238E27FC236}">
                <a16:creationId xmlns:a16="http://schemas.microsoft.com/office/drawing/2014/main" id="{E5BFA0E7-76B9-4A95-A9E2-9261AF8955AF}"/>
              </a:ext>
            </a:extLst>
          </p:cNvPr>
          <p:cNvSpPr>
            <a:spLocks noChangeArrowheads="1"/>
          </p:cNvSpPr>
          <p:nvPr/>
        </p:nvSpPr>
        <p:spPr bwMode="auto">
          <a:xfrm>
            <a:off x="8820930" y="1488609"/>
            <a:ext cx="3014532" cy="1741538"/>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GRADSKI MUZEJ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Matice hrvatske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46708631522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034/272 130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034/276 017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2">
                  <a:extLst>
                    <a:ext uri="{A12FA001-AC4F-418D-AE19-62706E023703}">
                      <ahyp:hlinkClr xmlns:ahyp="http://schemas.microsoft.com/office/drawing/2018/hyperlinkcolor" val="tx"/>
                    </a:ext>
                  </a:extLst>
                </a:hlinkClick>
              </a:rPr>
              <a:t>info@gmp.hr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Mirela </a:t>
            </a:r>
            <a:r>
              <a:rPr kumimoji="0" lang="hr-HR" altLang="sr-Latn-RS" sz="1200" b="0" i="0" u="none" strike="noStrike" cap="none" normalizeH="0" baseline="0" dirty="0" err="1">
                <a:ln>
                  <a:noFill/>
                </a:ln>
                <a:solidFill>
                  <a:schemeClr val="bg1"/>
                </a:solidFill>
                <a:effectLst/>
                <a:latin typeface="Arial Narrow" panose="020B0606020202030204" pitchFamily="34" charset="0"/>
              </a:rPr>
              <a:t>Pavličić</a:t>
            </a:r>
            <a:r>
              <a:rPr kumimoji="0" lang="hr-HR" altLang="sr-Latn-RS" sz="1200" b="0" i="0" u="none" strike="noStrike" cap="none" normalizeH="0" baseline="0" dirty="0">
                <a:ln>
                  <a:noFill/>
                </a:ln>
                <a:solidFill>
                  <a:schemeClr val="bg1"/>
                </a:solidFill>
                <a:effectLst/>
                <a:latin typeface="Arial Narrow" panose="020B0606020202030204" pitchFamily="34" charset="0"/>
              </a:rPr>
              <a:t> </a:t>
            </a:r>
            <a:r>
              <a:rPr kumimoji="0" lang="hr-HR" altLang="sr-Latn-RS" sz="1200" b="0" i="0" u="none" strike="noStrike" cap="none" normalizeH="0" baseline="0" dirty="0" err="1">
                <a:ln>
                  <a:noFill/>
                </a:ln>
                <a:solidFill>
                  <a:schemeClr val="bg1"/>
                </a:solidFill>
                <a:effectLst/>
                <a:latin typeface="Arial Narrow" panose="020B0606020202030204" pitchFamily="34" charset="0"/>
              </a:rPr>
              <a:t>Hein</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4" name="AutoShape 3">
            <a:extLst>
              <a:ext uri="{FF2B5EF4-FFF2-40B4-BE49-F238E27FC236}">
                <a16:creationId xmlns:a16="http://schemas.microsoft.com/office/drawing/2014/main" id="{35F4F428-CCD9-4BC7-AFEC-43EF03D6D3BB}"/>
              </a:ext>
            </a:extLst>
          </p:cNvPr>
          <p:cNvSpPr>
            <a:spLocks noChangeArrowheads="1"/>
          </p:cNvSpPr>
          <p:nvPr/>
        </p:nvSpPr>
        <p:spPr bwMode="auto">
          <a:xfrm>
            <a:off x="196697" y="1710856"/>
            <a:ext cx="2822387"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GRADSKA KNJIŽNICA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Antuna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Kanižlića</a:t>
            </a:r>
            <a:r>
              <a:rPr kumimoji="0" lang="hr-HR" altLang="sr-Latn-RS" sz="1200" b="0" i="0" u="none" strike="noStrike" cap="none" normalizeH="0" baseline="0" dirty="0">
                <a:ln>
                  <a:noFill/>
                </a:ln>
                <a:solidFill>
                  <a:schemeClr val="bg1"/>
                </a:solidFill>
                <a:effectLst/>
                <a:latin typeface="Arial Narrow" panose="020B0606020202030204" pitchFamily="34" charset="0"/>
              </a:rPr>
              <a:t>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99361425113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034/275 394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034/312 072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rPr>
              <a:t>: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3">
                  <a:extLst>
                    <a:ext uri="{A12FA001-AC4F-418D-AE19-62706E023703}">
                      <ahyp:hlinkClr xmlns:ahyp="http://schemas.microsoft.com/office/drawing/2018/hyperlinkcolor" val="tx"/>
                    </a:ext>
                  </a:extLst>
                </a:hlinkClick>
              </a:rPr>
              <a:t>gkpz@gkpz.hr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Aleksandra Šutalo</a:t>
            </a:r>
          </a:p>
        </p:txBody>
      </p:sp>
      <p:sp>
        <p:nvSpPr>
          <p:cNvPr id="5" name="AutoShape 4">
            <a:extLst>
              <a:ext uri="{FF2B5EF4-FFF2-40B4-BE49-F238E27FC236}">
                <a16:creationId xmlns:a16="http://schemas.microsoft.com/office/drawing/2014/main" id="{D30C1153-68E6-4DCE-A473-42B153330415}"/>
              </a:ext>
            </a:extLst>
          </p:cNvPr>
          <p:cNvSpPr>
            <a:spLocks noChangeArrowheads="1"/>
          </p:cNvSpPr>
          <p:nvPr/>
        </p:nvSpPr>
        <p:spPr bwMode="auto">
          <a:xfrm>
            <a:off x="5722229" y="659934"/>
            <a:ext cx="3014532"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GRADSKO KAZALIŠTE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Trg Sv. Trojstva 20,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79173679205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034/312 247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034/272 481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4">
                  <a:extLst>
                    <a:ext uri="{A12FA001-AC4F-418D-AE19-62706E023703}">
                      <ahyp:hlinkClr xmlns:ahyp="http://schemas.microsoft.com/office/drawing/2018/hyperlinkcolor" val="tx"/>
                    </a:ext>
                  </a:extLst>
                </a:hlinkClick>
              </a:rPr>
              <a:t>tajnistvo@gkp.hr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Valentina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Neferović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6" name="AutoShape 5">
            <a:extLst>
              <a:ext uri="{FF2B5EF4-FFF2-40B4-BE49-F238E27FC236}">
                <a16:creationId xmlns:a16="http://schemas.microsoft.com/office/drawing/2014/main" id="{8EBCAC85-F437-4C3C-8B51-1B7EC40F7F3B}"/>
              </a:ext>
            </a:extLst>
          </p:cNvPr>
          <p:cNvSpPr>
            <a:spLocks noChangeArrowheads="1"/>
          </p:cNvSpPr>
          <p:nvPr/>
        </p:nvSpPr>
        <p:spPr bwMode="auto">
          <a:xfrm>
            <a:off x="847905" y="3489795"/>
            <a:ext cx="2695575" cy="14287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DJEČJI VRTIĆ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err="1">
                <a:ln>
                  <a:noFill/>
                </a:ln>
                <a:solidFill>
                  <a:schemeClr val="bg1"/>
                </a:solidFill>
                <a:effectLst/>
                <a:latin typeface="Arial Narrow" panose="020B0606020202030204" pitchFamily="34" charset="0"/>
              </a:rPr>
              <a:t>Rudinska</a:t>
            </a:r>
            <a:r>
              <a:rPr kumimoji="0" lang="hr-HR" altLang="sr-Latn-RS" sz="1200" b="0" i="0" u="none" strike="noStrike" cap="none" normalizeH="0" baseline="0" dirty="0">
                <a:ln>
                  <a:noFill/>
                </a:ln>
                <a:solidFill>
                  <a:schemeClr val="bg1"/>
                </a:solidFill>
                <a:effectLst/>
                <a:latin typeface="Arial Narrow" panose="020B0606020202030204" pitchFamily="34" charset="0"/>
              </a:rPr>
              <a:t> 8,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30492723401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034/273 663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5">
                  <a:extLst>
                    <a:ext uri="{A12FA001-AC4F-418D-AE19-62706E023703}">
                      <ahyp:hlinkClr xmlns:ahyp="http://schemas.microsoft.com/office/drawing/2018/hyperlinkcolor" val="tx"/>
                    </a:ext>
                  </a:extLst>
                </a:hlinkClick>
              </a:rPr>
              <a:t>djvrticipozega@gmail.com</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Sanela Kovačević</a:t>
            </a:r>
          </a:p>
        </p:txBody>
      </p:sp>
      <p:sp>
        <p:nvSpPr>
          <p:cNvPr id="7" name="AutoShape 6">
            <a:extLst>
              <a:ext uri="{FF2B5EF4-FFF2-40B4-BE49-F238E27FC236}">
                <a16:creationId xmlns:a16="http://schemas.microsoft.com/office/drawing/2014/main" id="{FC08C9AA-52F0-4F63-89E8-6D744A6D5D57}"/>
              </a:ext>
            </a:extLst>
          </p:cNvPr>
          <p:cNvSpPr>
            <a:spLocks noChangeArrowheads="1"/>
          </p:cNvSpPr>
          <p:nvPr/>
        </p:nvSpPr>
        <p:spPr bwMode="auto">
          <a:xfrm>
            <a:off x="3153752" y="2122117"/>
            <a:ext cx="2897865"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JAVNA VATROGASNA POSTROJBA GRADA POŽEGE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Industrijska 44,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83816714601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034/272 280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034/272 075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6">
                  <a:extLst>
                    <a:ext uri="{A12FA001-AC4F-418D-AE19-62706E023703}">
                      <ahyp:hlinkClr xmlns:ahyp="http://schemas.microsoft.com/office/drawing/2018/hyperlinkcolor" val="tx"/>
                    </a:ext>
                  </a:extLst>
                </a:hlinkClick>
              </a:rPr>
              <a:t>jvp.grada.pozege@po.t-com.hr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Zapovjednik: </a:t>
            </a:r>
            <a:r>
              <a:rPr lang="hr-HR" altLang="sr-Latn-RS" sz="1200" dirty="0">
                <a:solidFill>
                  <a:schemeClr val="bg1"/>
                </a:solidFill>
                <a:latin typeface="Arial Narrow" panose="020B0606020202030204" pitchFamily="34" charset="0"/>
              </a:rPr>
              <a:t>Dalibor </a:t>
            </a:r>
            <a:r>
              <a:rPr lang="hr-HR" altLang="sr-Latn-RS" sz="1200" dirty="0" err="1">
                <a:solidFill>
                  <a:schemeClr val="bg1"/>
                </a:solidFill>
                <a:latin typeface="Arial Narrow" panose="020B0606020202030204" pitchFamily="34" charset="0"/>
              </a:rPr>
              <a:t>Hrunka</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8" name="AutoShape 7">
            <a:extLst>
              <a:ext uri="{FF2B5EF4-FFF2-40B4-BE49-F238E27FC236}">
                <a16:creationId xmlns:a16="http://schemas.microsoft.com/office/drawing/2014/main" id="{23B2E13C-E6EE-494C-A4AC-7FC5E73B8DEF}"/>
              </a:ext>
            </a:extLst>
          </p:cNvPr>
          <p:cNvSpPr>
            <a:spLocks noChangeArrowheads="1"/>
          </p:cNvSpPr>
          <p:nvPr/>
        </p:nvSpPr>
        <p:spPr bwMode="auto">
          <a:xfrm>
            <a:off x="5757256" y="2859447"/>
            <a:ext cx="3063674" cy="1832883"/>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JAVNA USTANOVA – SPORTSKI OBJEKTI - U LIKVIDACIJI Antuna Kanižlića 14a,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33155407334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034/272 100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034/272 100</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Email: </a:t>
            </a:r>
            <a:r>
              <a:rPr lang="hr-HR" altLang="sr-Latn-RS" sz="1200" dirty="0">
                <a:solidFill>
                  <a:schemeClr val="accent1">
                    <a:lumMod val="75000"/>
                  </a:schemeClr>
                </a:solidFill>
                <a:latin typeface="Arial Narrow" panose="020B0606020202030204" pitchFamily="34" charset="0"/>
                <a:hlinkClick r:id="rId7">
                  <a:extLst>
                    <a:ext uri="{A12FA001-AC4F-418D-AE19-62706E023703}">
                      <ahyp:hlinkClr xmlns:ahyp="http://schemas.microsoft.com/office/drawing/2018/hyperlinkcolor" val="tx"/>
                    </a:ext>
                  </a:extLst>
                </a:hlinkClick>
              </a:rPr>
              <a:t>sportski-objekti@pozega.hr</a:t>
            </a:r>
            <a:endParaRPr lang="hr-HR" altLang="sr-Latn-RS" sz="1200" dirty="0">
              <a:solidFill>
                <a:schemeClr val="accent1">
                  <a:lumMod val="75000"/>
                </a:schemeClr>
              </a:solidFill>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Likvidator: Matea Čeliković</a:t>
            </a:r>
          </a:p>
        </p:txBody>
      </p:sp>
      <p:sp>
        <p:nvSpPr>
          <p:cNvPr id="9" name="AutoShape 8">
            <a:extLst>
              <a:ext uri="{FF2B5EF4-FFF2-40B4-BE49-F238E27FC236}">
                <a16:creationId xmlns:a16="http://schemas.microsoft.com/office/drawing/2014/main" id="{67DCDA73-CAF0-443F-9C0C-1EDF69656A61}"/>
              </a:ext>
            </a:extLst>
          </p:cNvPr>
          <p:cNvSpPr>
            <a:spLocks noChangeArrowheads="1"/>
          </p:cNvSpPr>
          <p:nvPr/>
        </p:nvSpPr>
        <p:spPr bwMode="auto">
          <a:xfrm>
            <a:off x="8548637" y="3489795"/>
            <a:ext cx="3286825"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ANTUNA KANIŽLIĆA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Antuna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Kanižlića</a:t>
            </a:r>
            <a:r>
              <a:rPr kumimoji="0" lang="hr-HR" altLang="sr-Latn-RS" sz="1200" b="0" i="0" u="none" strike="noStrike" cap="none" normalizeH="0" baseline="0" dirty="0">
                <a:ln>
                  <a:noFill/>
                </a:ln>
                <a:solidFill>
                  <a:schemeClr val="bg1"/>
                </a:solidFill>
                <a:effectLst/>
                <a:latin typeface="Arial Narrow" panose="020B0606020202030204" pitchFamily="34" charset="0"/>
              </a:rPr>
              <a:t> 2,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03089519494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034/312 030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034/273 681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8">
                  <a:extLst>
                    <a:ext uri="{A12FA001-AC4F-418D-AE19-62706E023703}">
                      <ahyp:hlinkClr xmlns:ahyp="http://schemas.microsoft.com/office/drawing/2018/hyperlinkcolor" val="tx"/>
                    </a:ext>
                  </a:extLst>
                </a:hlinkClick>
              </a:rPr>
              <a:t>akanizlica@os-akanizlica-pozega.skole.hr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Marija Samardžija</a:t>
            </a:r>
          </a:p>
        </p:txBody>
      </p:sp>
      <p:sp>
        <p:nvSpPr>
          <p:cNvPr id="10" name="AutoShape 9">
            <a:extLst>
              <a:ext uri="{FF2B5EF4-FFF2-40B4-BE49-F238E27FC236}">
                <a16:creationId xmlns:a16="http://schemas.microsoft.com/office/drawing/2014/main" id="{FD03FECB-C3B2-41BE-BC79-87891F6355EE}"/>
              </a:ext>
            </a:extLst>
          </p:cNvPr>
          <p:cNvSpPr>
            <a:spLocks noChangeArrowheads="1"/>
          </p:cNvSpPr>
          <p:nvPr/>
        </p:nvSpPr>
        <p:spPr bwMode="auto">
          <a:xfrm>
            <a:off x="3386108" y="4565824"/>
            <a:ext cx="3014532"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DOBRIŠE CESARIĆA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Slavonska 8, 34000 Požega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58790090389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034/314 177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034/273 655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9">
                  <a:extLst>
                    <a:ext uri="{A12FA001-AC4F-418D-AE19-62706E023703}">
                      <ahyp:hlinkClr xmlns:ahyp="http://schemas.microsoft.com/office/drawing/2018/hyperlinkcolor" val="tx"/>
                    </a:ext>
                  </a:extLst>
                </a:hlinkClick>
              </a:rPr>
              <a:t>skola@os-dcesaric-pozega.skole.hr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Zvjezdana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Krip</a:t>
            </a:r>
            <a:endParaRPr kumimoji="0" lang="hr-HR" altLang="sr-Latn-RS" sz="1200" b="0" i="1" u="none" strike="noStrike" cap="none" normalizeH="0" baseline="0" dirty="0">
              <a:ln>
                <a:noFill/>
              </a:ln>
              <a:solidFill>
                <a:schemeClr val="bg1"/>
              </a:solidFill>
              <a:effectLst/>
              <a:latin typeface="Arial Narrow" panose="020B0606020202030204" pitchFamily="34" charset="0"/>
            </a:endParaRPr>
          </a:p>
        </p:txBody>
      </p:sp>
      <p:sp>
        <p:nvSpPr>
          <p:cNvPr id="11" name="AutoShape 10">
            <a:extLst>
              <a:ext uri="{FF2B5EF4-FFF2-40B4-BE49-F238E27FC236}">
                <a16:creationId xmlns:a16="http://schemas.microsoft.com/office/drawing/2014/main" id="{19B2511A-9805-4927-BE69-65AAA2980DB7}"/>
              </a:ext>
            </a:extLst>
          </p:cNvPr>
          <p:cNvSpPr>
            <a:spLocks noChangeArrowheads="1"/>
          </p:cNvSpPr>
          <p:nvPr/>
        </p:nvSpPr>
        <p:spPr bwMode="auto">
          <a:xfrm>
            <a:off x="297265" y="5114379"/>
            <a:ext cx="3105823"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JULIJA KEMPFA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Ulica dr. Franje Tuđmana 2,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66604281111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034/273 799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034/312 826</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rPr>
              <a:t>: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10">
                  <a:extLst>
                    <a:ext uri="{A12FA001-AC4F-418D-AE19-62706E023703}">
                      <ahyp:hlinkClr xmlns:ahyp="http://schemas.microsoft.com/office/drawing/2018/hyperlinkcolor" val="tx"/>
                    </a:ext>
                  </a:extLst>
                </a:hlinkClick>
              </a:rPr>
              <a:t>skola@os-jkempfa-pozega.skole.hr</a:t>
            </a:r>
            <a:endPar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Kornelija Sabljak</a:t>
            </a:r>
          </a:p>
        </p:txBody>
      </p:sp>
      <p:sp>
        <p:nvSpPr>
          <p:cNvPr id="12" name="AutoShape 9">
            <a:extLst>
              <a:ext uri="{FF2B5EF4-FFF2-40B4-BE49-F238E27FC236}">
                <a16:creationId xmlns:a16="http://schemas.microsoft.com/office/drawing/2014/main" id="{8CCC2C2E-0BDB-4CC3-AA06-0C03682142D6}"/>
              </a:ext>
            </a:extLst>
          </p:cNvPr>
          <p:cNvSpPr>
            <a:spLocks noChangeArrowheads="1"/>
          </p:cNvSpPr>
          <p:nvPr/>
        </p:nvSpPr>
        <p:spPr bwMode="auto">
          <a:xfrm>
            <a:off x="6096000" y="5252440"/>
            <a:ext cx="2481135"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GRADSKO VIJEĆE SRPSKE NACIONALNE MANJINE GRADA POŽEGE</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Matice hrvatske 2</a:t>
            </a:r>
            <a:r>
              <a:rPr kumimoji="0" lang="hr-HR" altLang="sr-Latn-RS" sz="1200" b="0" i="0" u="none" strike="noStrike" cap="none" normalizeH="0" baseline="0" dirty="0">
                <a:ln>
                  <a:noFill/>
                </a:ln>
                <a:solidFill>
                  <a:schemeClr val="bg1"/>
                </a:solidFill>
                <a:effectLst/>
                <a:latin typeface="Arial Narrow" panose="020B0606020202030204" pitchFamily="34" charset="0"/>
              </a:rPr>
              <a:t>, 34000 Požega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OIB:77023489489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Tel/Fax: 034/313 981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sng" strike="noStrike" cap="none" normalizeH="0" baseline="0" dirty="0">
                <a:ln>
                  <a:noFill/>
                </a:ln>
                <a:solidFill>
                  <a:schemeClr val="accent1">
                    <a:lumMod val="75000"/>
                  </a:schemeClr>
                </a:solidFill>
                <a:effectLst/>
                <a:latin typeface="Arial Narrow" panose="020B0606020202030204" pitchFamily="34" charset="0"/>
              </a:rPr>
              <a:t>boromi1304@gmail.com</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Predsjednik</a:t>
            </a:r>
            <a:r>
              <a:rPr kumimoji="0" lang="hr-HR" altLang="sr-Latn-RS" sz="1200" b="0" i="0" u="none" strike="noStrike" cap="none" normalizeH="0" baseline="0" dirty="0">
                <a:ln>
                  <a:noFill/>
                </a:ln>
                <a:solidFill>
                  <a:schemeClr val="bg1"/>
                </a:solidFill>
                <a:effectLst/>
                <a:latin typeface="Arial Narrow" panose="020B0606020202030204" pitchFamily="34" charset="0"/>
              </a:rPr>
              <a:t>: Borivoj Miljević</a:t>
            </a:r>
            <a:endParaRPr kumimoji="0" lang="hr-HR" altLang="sr-Latn-RS" sz="1200" b="0" i="1" u="none" strike="noStrike" cap="none" normalizeH="0" baseline="0" dirty="0">
              <a:ln>
                <a:noFill/>
              </a:ln>
              <a:solidFill>
                <a:schemeClr val="bg1"/>
              </a:solidFill>
              <a:effectLst/>
              <a:latin typeface="Arial Narrow" panose="020B0606020202030204" pitchFamily="34" charset="0"/>
            </a:endParaRPr>
          </a:p>
        </p:txBody>
      </p:sp>
      <p:sp>
        <p:nvSpPr>
          <p:cNvPr id="13" name="AutoShape 9">
            <a:extLst>
              <a:ext uri="{FF2B5EF4-FFF2-40B4-BE49-F238E27FC236}">
                <a16:creationId xmlns:a16="http://schemas.microsoft.com/office/drawing/2014/main" id="{2553A1E2-8F16-42EF-AB23-A5681111E228}"/>
              </a:ext>
            </a:extLst>
          </p:cNvPr>
          <p:cNvSpPr>
            <a:spLocks noChangeArrowheads="1"/>
          </p:cNvSpPr>
          <p:nvPr/>
        </p:nvSpPr>
        <p:spPr bwMode="auto">
          <a:xfrm>
            <a:off x="9093552" y="5281125"/>
            <a:ext cx="2907948" cy="140944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LOKALNA RAZVOJNA AGENCIJA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Industrijska ulica 39, 34000 Požega</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OIB: 16539096480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034/249 07</a:t>
            </a:r>
            <a:r>
              <a:rPr lang="hr-HR" altLang="sr-Latn-RS" sz="1200" dirty="0">
                <a:solidFill>
                  <a:schemeClr val="bg1"/>
                </a:solidFill>
                <a:latin typeface="Arial Narrow" panose="020B0606020202030204" pitchFamily="34" charset="0"/>
              </a:rPr>
              <a:t>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accent1">
                    <a:lumMod val="75000"/>
                  </a:schemeClr>
                </a:solidFill>
                <a:effectLst/>
                <a:latin typeface="Arial Narrow" panose="020B0606020202030204" pitchFamily="34" charset="0"/>
                <a:hlinkClick r:id="rId11">
                  <a:extLst>
                    <a:ext uri="{A12FA001-AC4F-418D-AE19-62706E023703}">
                      <ahyp:hlinkClr xmlns:ahyp="http://schemas.microsoft.com/office/drawing/2018/hyperlinkcolor" val="tx"/>
                    </a:ext>
                  </a:extLst>
                </a:hlinkClick>
              </a:rPr>
              <a:t>lo</a:t>
            </a:r>
            <a:r>
              <a:rPr lang="hr-HR" altLang="sr-Latn-RS" sz="1200" dirty="0">
                <a:solidFill>
                  <a:schemeClr val="accent1">
                    <a:lumMod val="75000"/>
                  </a:schemeClr>
                </a:solidFill>
                <a:latin typeface="Arial Narrow" panose="020B0606020202030204" pitchFamily="34" charset="0"/>
                <a:hlinkClick r:id="rId11">
                  <a:extLst>
                    <a:ext uri="{A12FA001-AC4F-418D-AE19-62706E023703}">
                      <ahyp:hlinkClr xmlns:ahyp="http://schemas.microsoft.com/office/drawing/2018/hyperlinkcolor" val="tx"/>
                    </a:ext>
                  </a:extLst>
                </a:hlinkClick>
              </a:rPr>
              <a:t>-ra@pozega.hr</a:t>
            </a:r>
            <a:endParaRPr lang="hr-HR" altLang="sr-Latn-RS" sz="1200" dirty="0">
              <a:solidFill>
                <a:schemeClr val="accent1">
                  <a:lumMod val="75000"/>
                </a:schemeClr>
              </a:solidFill>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R</a:t>
            </a:r>
            <a:r>
              <a:rPr kumimoji="0" lang="hr-HR" altLang="sr-Latn-RS" sz="1200" b="0" i="0" u="none" strike="noStrike" cap="none" normalizeH="0" baseline="0" dirty="0">
                <a:ln>
                  <a:noFill/>
                </a:ln>
                <a:solidFill>
                  <a:schemeClr val="bg1"/>
                </a:solidFill>
                <a:effectLst/>
                <a:latin typeface="Arial Narrow" panose="020B0606020202030204" pitchFamily="34" charset="0"/>
              </a:rPr>
              <a:t>avnateljica: Ida Dumančić</a:t>
            </a:r>
          </a:p>
        </p:txBody>
      </p:sp>
    </p:spTree>
    <p:extLst>
      <p:ext uri="{BB962C8B-B14F-4D97-AF65-F5344CB8AC3E}">
        <p14:creationId xmlns:p14="http://schemas.microsoft.com/office/powerpoint/2010/main" val="412029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EABE371-C77F-429B-A7E0-44F27202D91C}"/>
              </a:ext>
            </a:extLst>
          </p:cNvPr>
          <p:cNvSpPr>
            <a:spLocks noGrp="1"/>
          </p:cNvSpPr>
          <p:nvPr>
            <p:ph type="title"/>
          </p:nvPr>
        </p:nvSpPr>
        <p:spPr/>
        <p:txBody>
          <a:bodyPr/>
          <a:lstStyle/>
          <a:p>
            <a:r>
              <a:rPr lang="hr-HR" dirty="0"/>
              <a:t>UVODNA RIJEČ GRADONAČELNIKA</a:t>
            </a:r>
          </a:p>
        </p:txBody>
      </p:sp>
      <p:sp>
        <p:nvSpPr>
          <p:cNvPr id="4" name="TekstniOkvir 3">
            <a:extLst>
              <a:ext uri="{FF2B5EF4-FFF2-40B4-BE49-F238E27FC236}">
                <a16:creationId xmlns:a16="http://schemas.microsoft.com/office/drawing/2014/main" id="{26C15B4E-7E9B-4C81-A730-511C7C78FD48}"/>
              </a:ext>
            </a:extLst>
          </p:cNvPr>
          <p:cNvSpPr txBox="1"/>
          <p:nvPr/>
        </p:nvSpPr>
        <p:spPr>
          <a:xfrm>
            <a:off x="680321" y="2356338"/>
            <a:ext cx="9979269" cy="4093428"/>
          </a:xfrm>
          <a:prstGeom prst="rect">
            <a:avLst/>
          </a:prstGeom>
          <a:noFill/>
        </p:spPr>
        <p:txBody>
          <a:bodyPr wrap="square">
            <a:spAutoFit/>
          </a:bodyPr>
          <a:lstStyle/>
          <a:p>
            <a:pPr marL="285750" indent="-285750" algn="just">
              <a:buFont typeface="Arial" panose="020B0604020202020204" pitchFamily="34" charset="0"/>
              <a:buChar char="•"/>
            </a:pPr>
            <a:r>
              <a:rPr lang="hr-HR" sz="2000" dirty="0">
                <a:effectLst/>
                <a:latin typeface="Times New Roman" panose="02020603050405020304" pitchFamily="18" charset="0"/>
                <a:ea typeface="Times New Roman" panose="02020603050405020304" pitchFamily="18" charset="0"/>
              </a:rPr>
              <a:t>Ovim Proračunom za 2022. godinu i projekcijama za 2023. i 2024. godinu planiraju se velike investicije i projekti iz različitih područja djelokruga rada Grada, a to se prvenstveno odnosi na projekt Požeške bolte, izgradnju vrtića u Požegi i </a:t>
            </a:r>
            <a:r>
              <a:rPr lang="hr-HR" sz="2000" dirty="0" err="1">
                <a:effectLst/>
                <a:latin typeface="Times New Roman" panose="02020603050405020304" pitchFamily="18" charset="0"/>
                <a:ea typeface="Times New Roman" panose="02020603050405020304" pitchFamily="18" charset="0"/>
              </a:rPr>
              <a:t>Mihaljevcima</a:t>
            </a:r>
            <a:r>
              <a:rPr lang="hr-HR" sz="2000" dirty="0">
                <a:effectLst/>
                <a:latin typeface="Times New Roman" panose="02020603050405020304" pitchFamily="18" charset="0"/>
                <a:ea typeface="Times New Roman" panose="02020603050405020304" pitchFamily="18" charset="0"/>
              </a:rPr>
              <a:t>, ulaganja u sportske objekte, a osobito u objek</a:t>
            </a:r>
            <a:r>
              <a:rPr lang="hr-HR" sz="2000" dirty="0">
                <a:latin typeface="Times New Roman" panose="02020603050405020304" pitchFamily="18" charset="0"/>
                <a:ea typeface="Times New Roman" panose="02020603050405020304" pitchFamily="18" charset="0"/>
              </a:rPr>
              <a:t>te NK Slavonije i DRC </a:t>
            </a:r>
            <a:r>
              <a:rPr lang="hr-HR" sz="2000" dirty="0" err="1">
                <a:latin typeface="Times New Roman" panose="02020603050405020304" pitchFamily="18" charset="0"/>
                <a:ea typeface="Times New Roman" panose="02020603050405020304" pitchFamily="18" charset="0"/>
              </a:rPr>
              <a:t>Vidovci</a:t>
            </a:r>
            <a:r>
              <a:rPr lang="hr-HR" sz="2000" dirty="0">
                <a:latin typeface="Times New Roman" panose="02020603050405020304" pitchFamily="18" charset="0"/>
                <a:ea typeface="Times New Roman" panose="02020603050405020304" pitchFamily="18" charset="0"/>
              </a:rPr>
              <a:t>, na izgradnju prometnica, povijesnog arhiva, tržnice, objekta u školstvu, rekonstrukciju Trga sv. Trojstva i druge. </a:t>
            </a:r>
          </a:p>
          <a:p>
            <a:pPr marL="285750" indent="-285750" algn="just">
              <a:buFont typeface="Arial" panose="020B0604020202020204" pitchFamily="34" charset="0"/>
              <a:buChar char="•"/>
            </a:pPr>
            <a:r>
              <a:rPr lang="hr-HR" sz="2000" dirty="0">
                <a:latin typeface="Times New Roman" panose="02020603050405020304" pitchFamily="18" charset="0"/>
                <a:ea typeface="Times New Roman" panose="02020603050405020304" pitchFamily="18" charset="0"/>
              </a:rPr>
              <a:t>Također je planirano intenzivno pripremanje, apliciranje i provođenje drugih kapitalnih i </a:t>
            </a:r>
            <a:r>
              <a:rPr lang="hr-HR" sz="2000" dirty="0" err="1">
                <a:latin typeface="Times New Roman" panose="02020603050405020304" pitchFamily="18" charset="0"/>
                <a:ea typeface="Times New Roman" panose="02020603050405020304" pitchFamily="18" charset="0"/>
              </a:rPr>
              <a:t>soft</a:t>
            </a:r>
            <a:r>
              <a:rPr lang="hr-HR" sz="2000" dirty="0">
                <a:latin typeface="Times New Roman" panose="02020603050405020304" pitchFamily="18" charset="0"/>
                <a:ea typeface="Times New Roman" panose="02020603050405020304" pitchFamily="18" charset="0"/>
              </a:rPr>
              <a:t> projekata uz sufinanciranje iz pomoći EU i državnog proračuna. </a:t>
            </a:r>
          </a:p>
          <a:p>
            <a:pPr marL="285750" indent="-285750" algn="just">
              <a:buFont typeface="Arial" panose="020B0604020202020204" pitchFamily="34" charset="0"/>
              <a:buChar char="•"/>
            </a:pPr>
            <a:r>
              <a:rPr lang="hr-HR" sz="2000" dirty="0">
                <a:latin typeface="Times New Roman" panose="02020603050405020304" pitchFamily="18" charset="0"/>
                <a:ea typeface="Times New Roman" panose="02020603050405020304" pitchFamily="18" charset="0"/>
              </a:rPr>
              <a:t>Osim kapitalnih ulaganja koja su glavna značajka ovog proračuna, kontinuirano se planiraju provoditi, dugo zapostavljeni, programi održavanja komunalne infrastrukture. Radi toga je kroz ovaj proračun promijenjen način financiranja u sportu, smanjeni su troškovi kod ustanova kojima je osnivač Grad Požega, te se nadalje planiraju aktivnosti radi provođenja javnih potreba u kulturi, sportu, odgoju i školstvu, socijalnoj skrbi, turizmu i suradnja sa udrugama i ustanovama Grada Požege.</a:t>
            </a:r>
            <a:endParaRPr lang="hr-H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7969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BEABAFE-2891-4569-A298-D8DEB1AE4322}"/>
              </a:ext>
            </a:extLst>
          </p:cNvPr>
          <p:cNvSpPr>
            <a:spLocks noGrp="1"/>
          </p:cNvSpPr>
          <p:nvPr>
            <p:ph type="title"/>
          </p:nvPr>
        </p:nvSpPr>
        <p:spPr>
          <a:xfrm>
            <a:off x="504336" y="837895"/>
            <a:ext cx="11183327" cy="845028"/>
          </a:xfrm>
        </p:spPr>
        <p:txBody>
          <a:bodyPr/>
          <a:lstStyle/>
          <a:p>
            <a:r>
              <a:rPr lang="hr-HR" dirty="0"/>
              <a:t>OPĆENITO O PRORAČUNU</a:t>
            </a:r>
          </a:p>
        </p:txBody>
      </p:sp>
      <p:sp>
        <p:nvSpPr>
          <p:cNvPr id="3" name="Rezervirano mjesto sadržaja 2">
            <a:extLst>
              <a:ext uri="{FF2B5EF4-FFF2-40B4-BE49-F238E27FC236}">
                <a16:creationId xmlns:a16="http://schemas.microsoft.com/office/drawing/2014/main" id="{0EB96FDA-206E-415F-9A62-B735F7B55B27}"/>
              </a:ext>
            </a:extLst>
          </p:cNvPr>
          <p:cNvSpPr>
            <a:spLocks noGrp="1"/>
          </p:cNvSpPr>
          <p:nvPr>
            <p:ph idx="1"/>
          </p:nvPr>
        </p:nvSpPr>
        <p:spPr>
          <a:xfrm>
            <a:off x="238868" y="2208345"/>
            <a:ext cx="11448795" cy="3952568"/>
          </a:xfrm>
        </p:spPr>
        <p:txBody>
          <a:bodyPr>
            <a:normAutofit lnSpcReduction="10000"/>
          </a:bodyPr>
          <a:lstStyle/>
          <a:p>
            <a:pPr algn="just"/>
            <a:r>
              <a:rPr lang="hr-HR" b="1" i="1" dirty="0"/>
              <a:t>Proračun</a:t>
            </a:r>
            <a:r>
              <a:rPr lang="hr-HR" dirty="0"/>
              <a:t> je akt kojim se procjenjuju prihodi i primici te utvrđuju rashodi i izdaci jedinice lokalne samouprave za proračunsku godinu, te sadrži projekciju prihoda i primitaka te rashoda i izdataka za dvije godine unaprijed. Sastoji se od Općeg i Posebnog dijela, te obrazloženja.</a:t>
            </a:r>
          </a:p>
          <a:p>
            <a:pPr algn="just"/>
            <a:r>
              <a:rPr lang="hr-HR" dirty="0"/>
              <a:t>Propis kojim su regulirana sva pitanja uz proračun je Zakon o proračunu, te niz podzakonskih akata.</a:t>
            </a:r>
          </a:p>
          <a:p>
            <a:pPr algn="just"/>
            <a:r>
              <a:rPr lang="hr-HR" dirty="0"/>
              <a:t>Temeljem Uputa Ministarstva financija RH, Upravni odjel za financije i proračun dostavlja upute upravnim tijelima Grada i proračunskim korisnicima, te na osnovu njihovih prijedloga sastavlja i dostavlja prijedlog proračuna Grada Gradonačelniku</a:t>
            </a:r>
            <a:r>
              <a:rPr lang="hr-HR"/>
              <a:t>, koji ga </a:t>
            </a:r>
            <a:r>
              <a:rPr lang="hr-HR" dirty="0"/>
              <a:t>nakon provedenog savjetovanja sa zainteresiranom javnošću predlaže Gradskom vijeću na razmatranje i usvajanje.</a:t>
            </a:r>
          </a:p>
          <a:p>
            <a:pPr algn="just"/>
            <a:endParaRPr lang="hr-HR" dirty="0"/>
          </a:p>
          <a:p>
            <a:endParaRPr lang="hr-HR" dirty="0"/>
          </a:p>
        </p:txBody>
      </p:sp>
    </p:spTree>
    <p:extLst>
      <p:ext uri="{BB962C8B-B14F-4D97-AF65-F5344CB8AC3E}">
        <p14:creationId xmlns:p14="http://schemas.microsoft.com/office/powerpoint/2010/main" val="3283578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B834EA-93DE-41E8-8E31-C3C534E86EC5}"/>
              </a:ext>
            </a:extLst>
          </p:cNvPr>
          <p:cNvSpPr>
            <a:spLocks noGrp="1"/>
          </p:cNvSpPr>
          <p:nvPr>
            <p:ph type="title"/>
          </p:nvPr>
        </p:nvSpPr>
        <p:spPr>
          <a:xfrm>
            <a:off x="281088" y="806188"/>
            <a:ext cx="11694602" cy="949907"/>
          </a:xfrm>
        </p:spPr>
        <p:txBody>
          <a:bodyPr>
            <a:normAutofit/>
          </a:bodyPr>
          <a:lstStyle/>
          <a:p>
            <a:r>
              <a:rPr lang="hr-HR" dirty="0"/>
              <a:t>NAČELA IZRADE PRORAČUNA</a:t>
            </a:r>
          </a:p>
        </p:txBody>
      </p:sp>
      <p:sp>
        <p:nvSpPr>
          <p:cNvPr id="3" name="Rezervirano mjesto sadržaja 2">
            <a:extLst>
              <a:ext uri="{FF2B5EF4-FFF2-40B4-BE49-F238E27FC236}">
                <a16:creationId xmlns:a16="http://schemas.microsoft.com/office/drawing/2014/main" id="{8A2B5C1D-2440-49D4-A084-E503E93DF3D7}"/>
              </a:ext>
            </a:extLst>
          </p:cNvPr>
          <p:cNvSpPr>
            <a:spLocks noGrp="1"/>
          </p:cNvSpPr>
          <p:nvPr>
            <p:ph idx="1"/>
          </p:nvPr>
        </p:nvSpPr>
        <p:spPr>
          <a:xfrm>
            <a:off x="281088" y="2122414"/>
            <a:ext cx="11694602" cy="4466293"/>
          </a:xfrm>
        </p:spPr>
        <p:txBody>
          <a:bodyPr>
            <a:normAutofit fontScale="70000" lnSpcReduction="20000"/>
          </a:bodyPr>
          <a:lstStyle/>
          <a:p>
            <a:pPr marL="0" indent="0" algn="just">
              <a:buNone/>
            </a:pPr>
            <a:r>
              <a:rPr lang="hr-HR" dirty="0"/>
              <a:t>Prilikom izrade proračuna treba voditi računa o načelima koja su definirana Zakonom o proračunu, a to su sljedeća:</a:t>
            </a:r>
          </a:p>
          <a:p>
            <a:pPr lvl="0" algn="just"/>
            <a:r>
              <a:rPr lang="hr-HR" b="1" i="1" dirty="0"/>
              <a:t>načelo jedinstva i točnosti proračuna</a:t>
            </a:r>
            <a:r>
              <a:rPr lang="hr-HR" dirty="0"/>
              <a:t> – svi prihodi i rashodi svih proračunskih korisnika trebaju se iskazivati po bruto načelu, svi njihovi rashodi trebaju se iskazivati po funkcijama i programima u visini utvrđenoj proračunom, a svi prijedlozi zakona, uredbi i akata koje donose Vlada i Sabor trebaju sadržavati procjenu njihovog učinka na proračunu</a:t>
            </a:r>
          </a:p>
          <a:p>
            <a:pPr lvl="0" algn="just"/>
            <a:r>
              <a:rPr lang="hr-HR" b="1" i="1" dirty="0"/>
              <a:t>načelo jedne godine</a:t>
            </a:r>
            <a:r>
              <a:rPr lang="hr-HR" b="1" dirty="0"/>
              <a:t> </a:t>
            </a:r>
            <a:r>
              <a:rPr lang="hr-HR" dirty="0"/>
              <a:t>– proračun se donosi za proračunsku godinu koja je istovjetna kalendarskoj godini i vrijedi za tu godinu</a:t>
            </a:r>
          </a:p>
          <a:p>
            <a:pPr lvl="0" algn="just"/>
            <a:r>
              <a:rPr lang="hr-HR" b="1" i="1" dirty="0"/>
              <a:t>načelo uravnoteženosti</a:t>
            </a:r>
            <a:r>
              <a:rPr lang="hr-HR" b="1" dirty="0"/>
              <a:t> </a:t>
            </a:r>
            <a:r>
              <a:rPr lang="hr-HR" dirty="0"/>
              <a:t>– proračun mora biti uravnotežen odnosno ukupni prihodi i primici pokrivaju ukupne rashode i izdatke</a:t>
            </a:r>
          </a:p>
          <a:p>
            <a:pPr lvl="0" algn="just"/>
            <a:r>
              <a:rPr lang="hr-HR" b="1" i="1" dirty="0"/>
              <a:t>načelo obračunske jedinice</a:t>
            </a:r>
            <a:r>
              <a:rPr lang="hr-HR" b="1" dirty="0"/>
              <a:t> </a:t>
            </a:r>
            <a:r>
              <a:rPr lang="hr-HR" dirty="0"/>
              <a:t>– prihodi, primici, rashodi i izdaci iskazuju se u kunama kao i financijski izvještaji</a:t>
            </a:r>
          </a:p>
          <a:p>
            <a:pPr lvl="0" algn="just"/>
            <a:r>
              <a:rPr lang="hr-HR" b="1" i="1" dirty="0"/>
              <a:t>načelo univerzalnosti</a:t>
            </a:r>
            <a:r>
              <a:rPr lang="hr-HR" b="1" dirty="0"/>
              <a:t> </a:t>
            </a:r>
            <a:r>
              <a:rPr lang="hr-HR" dirty="0"/>
              <a:t>– prihodi i primici služe za podmirivanje svih rashoda i izdataka osim ako zakonima i odlukama nije drugačije propisano (za financiranje određenih rashoda i izdataka koriste se namjenski prihodi i primici) </a:t>
            </a:r>
          </a:p>
          <a:p>
            <a:pPr lvl="0" algn="just"/>
            <a:r>
              <a:rPr lang="hr-HR" b="1" i="1" dirty="0"/>
              <a:t>načelo specifikacije</a:t>
            </a:r>
            <a:r>
              <a:rPr lang="hr-HR" b="1" dirty="0"/>
              <a:t> </a:t>
            </a:r>
            <a:r>
              <a:rPr lang="hr-HR" dirty="0"/>
              <a:t>– svi prihodi trebaju biti raspoređeni po ekonomskoj klasifikaciji i iskazani prema izvorima, a rashodi prema proračunskim klasifikacijama te uravnoteženi s prihodima</a:t>
            </a:r>
          </a:p>
          <a:p>
            <a:pPr lvl="0" algn="just"/>
            <a:r>
              <a:rPr lang="hr-HR" b="1" i="1" dirty="0"/>
              <a:t>načelo dobrog financijskog upravljanja</a:t>
            </a:r>
            <a:r>
              <a:rPr lang="hr-HR" b="1" dirty="0"/>
              <a:t> </a:t>
            </a:r>
            <a:r>
              <a:rPr lang="hr-HR" dirty="0"/>
              <a:t>– proračunska sredstva se moraju koristiti ekonomično, učinkovito i djelotvorno</a:t>
            </a:r>
          </a:p>
          <a:p>
            <a:pPr lvl="0" algn="just"/>
            <a:r>
              <a:rPr lang="hr-HR" b="1" i="1" dirty="0"/>
              <a:t>načelo transparentnosti</a:t>
            </a:r>
            <a:r>
              <a:rPr lang="hr-HR" b="1" dirty="0"/>
              <a:t> </a:t>
            </a:r>
            <a:r>
              <a:rPr lang="hr-HR" dirty="0"/>
              <a:t>– proračun i svi uz njih vezanih dokumenti trebaju biti dostupni javnosti.</a:t>
            </a:r>
          </a:p>
          <a:p>
            <a:endParaRPr lang="hr-HR" dirty="0"/>
          </a:p>
        </p:txBody>
      </p:sp>
    </p:spTree>
    <p:extLst>
      <p:ext uri="{BB962C8B-B14F-4D97-AF65-F5344CB8AC3E}">
        <p14:creationId xmlns:p14="http://schemas.microsoft.com/office/powerpoint/2010/main" val="403895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1472430D-85D5-4314-88C7-E07DE38D1945}"/>
              </a:ext>
            </a:extLst>
          </p:cNvPr>
          <p:cNvSpPr>
            <a:spLocks noGrp="1"/>
          </p:cNvSpPr>
          <p:nvPr>
            <p:ph type="body" idx="1"/>
          </p:nvPr>
        </p:nvSpPr>
        <p:spPr>
          <a:xfrm>
            <a:off x="300754" y="820656"/>
            <a:ext cx="5500279" cy="838200"/>
          </a:xfrm>
        </p:spPr>
        <p:txBody>
          <a:bodyPr/>
          <a:lstStyle/>
          <a:p>
            <a:r>
              <a:rPr lang="hr-HR" dirty="0"/>
              <a:t>NAČIN I ROK DONOŠENJA PRORAČUNA</a:t>
            </a:r>
          </a:p>
        </p:txBody>
      </p:sp>
      <p:sp>
        <p:nvSpPr>
          <p:cNvPr id="4" name="Rezervirano mjesto sadržaja 3">
            <a:extLst>
              <a:ext uri="{FF2B5EF4-FFF2-40B4-BE49-F238E27FC236}">
                <a16:creationId xmlns:a16="http://schemas.microsoft.com/office/drawing/2014/main" id="{032B88DF-5062-4E88-8D9E-22CD6CC5EAA6}"/>
              </a:ext>
            </a:extLst>
          </p:cNvPr>
          <p:cNvSpPr>
            <a:spLocks noGrp="1"/>
          </p:cNvSpPr>
          <p:nvPr>
            <p:ph sz="half" idx="2"/>
          </p:nvPr>
        </p:nvSpPr>
        <p:spPr>
          <a:xfrm>
            <a:off x="132973" y="2093820"/>
            <a:ext cx="5500279" cy="4872704"/>
          </a:xfrm>
        </p:spPr>
        <p:txBody>
          <a:bodyPr>
            <a:normAutofit fontScale="85000" lnSpcReduction="20000"/>
          </a:bodyPr>
          <a:lstStyle/>
          <a:p>
            <a:pPr algn="just"/>
            <a:r>
              <a:rPr lang="hr-HR" b="1" dirty="0"/>
              <a:t>Proračun</a:t>
            </a:r>
            <a:r>
              <a:rPr lang="hr-HR" dirty="0"/>
              <a:t> je akt kojim se procjenjuju prihodi i primici te utvrđuju rashodi i izdaci grada za jednu godinu, a donosi ga, najkasnije do kraja godine za iduću godinu, predstavničko tijelo Gradsko vijeće. Ukoliko se Proračun ne usvoji u roku može doći do privremenog financiranja, raspuštanja Gradskog vijeća ili prijevremenih izbora za Gradsko vijeće.</a:t>
            </a:r>
          </a:p>
          <a:p>
            <a:pPr algn="just"/>
            <a:r>
              <a:rPr lang="hr-HR" dirty="0"/>
              <a:t>Proračun se može mijenjati tijekom proračunske godine kroz </a:t>
            </a:r>
            <a:r>
              <a:rPr lang="hr-HR" b="1" dirty="0"/>
              <a:t>rebalans proračuna</a:t>
            </a:r>
            <a:r>
              <a:rPr lang="hr-HR" dirty="0"/>
              <a:t>. Procedura izmjena i dopuna Proračuna identična je proceduri njegova donošenja, odnosno rebalans predlaže gradonačelnik, a donosi Gradsko vijeće.</a:t>
            </a:r>
          </a:p>
          <a:p>
            <a:pPr algn="just"/>
            <a:r>
              <a:rPr lang="hr-HR" dirty="0"/>
              <a:t>Izuzetno, pod uvjetima, u visini i na način kako je uređeno Zakonom o proračunu, proračunska sredstva se mogu preraspodijeliti, o čemu gradonačelnik redovno izvještava Gradsko vijeće.</a:t>
            </a:r>
          </a:p>
          <a:p>
            <a:endParaRPr lang="hr-HR" dirty="0"/>
          </a:p>
        </p:txBody>
      </p:sp>
      <p:sp>
        <p:nvSpPr>
          <p:cNvPr id="5" name="Rezervirano mjesto teksta 4">
            <a:extLst>
              <a:ext uri="{FF2B5EF4-FFF2-40B4-BE49-F238E27FC236}">
                <a16:creationId xmlns:a16="http://schemas.microsoft.com/office/drawing/2014/main" id="{6A43AD56-F745-4E69-AECE-FA45BF231571}"/>
              </a:ext>
            </a:extLst>
          </p:cNvPr>
          <p:cNvSpPr>
            <a:spLocks noGrp="1"/>
          </p:cNvSpPr>
          <p:nvPr>
            <p:ph type="body" sz="quarter" idx="3"/>
          </p:nvPr>
        </p:nvSpPr>
        <p:spPr>
          <a:xfrm>
            <a:off x="6095999" y="820656"/>
            <a:ext cx="5795247" cy="838200"/>
          </a:xfrm>
        </p:spPr>
        <p:txBody>
          <a:bodyPr anchor="ctr"/>
          <a:lstStyle/>
          <a:p>
            <a:r>
              <a:rPr lang="hr-HR" dirty="0"/>
              <a:t>STRUKTURA PRORAČUNA</a:t>
            </a:r>
          </a:p>
        </p:txBody>
      </p:sp>
      <p:sp>
        <p:nvSpPr>
          <p:cNvPr id="6" name="Rezervirano mjesto sadržaja 5">
            <a:extLst>
              <a:ext uri="{FF2B5EF4-FFF2-40B4-BE49-F238E27FC236}">
                <a16:creationId xmlns:a16="http://schemas.microsoft.com/office/drawing/2014/main" id="{2755C731-6BEB-4290-ADC1-0CDC891147DD}"/>
              </a:ext>
            </a:extLst>
          </p:cNvPr>
          <p:cNvSpPr>
            <a:spLocks noGrp="1"/>
          </p:cNvSpPr>
          <p:nvPr>
            <p:ph sz="quarter" idx="4"/>
          </p:nvPr>
        </p:nvSpPr>
        <p:spPr>
          <a:xfrm>
            <a:off x="6095999" y="2093820"/>
            <a:ext cx="5795247" cy="4872704"/>
          </a:xfrm>
        </p:spPr>
        <p:txBody>
          <a:bodyPr>
            <a:normAutofit/>
          </a:bodyPr>
          <a:lstStyle/>
          <a:p>
            <a:pPr marL="0" indent="0">
              <a:buNone/>
            </a:pPr>
            <a:r>
              <a:rPr lang="hr-HR" dirty="0"/>
              <a:t>Proračun se sastoji od:</a:t>
            </a:r>
          </a:p>
          <a:p>
            <a:pPr lvl="0" algn="just"/>
            <a:r>
              <a:rPr lang="hr-HR" b="1" i="1" dirty="0"/>
              <a:t>opći dio proračuna</a:t>
            </a:r>
            <a:r>
              <a:rPr lang="hr-HR" b="1" dirty="0"/>
              <a:t> </a:t>
            </a:r>
            <a:r>
              <a:rPr lang="hr-HR" dirty="0"/>
              <a:t>– sastoji se od Računa prihoda i rashoda te Računa financiranja u kojima su prihodi i primici prikazani prema prirodnim vrstama, a rashodi i izdaci prema ekonomskoj namjeni kojoj služe</a:t>
            </a:r>
          </a:p>
          <a:p>
            <a:pPr lvl="0" algn="just"/>
            <a:r>
              <a:rPr lang="hr-HR" b="1" i="1" dirty="0"/>
              <a:t>posebni dio proračuna </a:t>
            </a:r>
            <a:r>
              <a:rPr lang="hr-HR" i="1" dirty="0"/>
              <a:t>–</a:t>
            </a:r>
            <a:r>
              <a:rPr lang="hr-HR" dirty="0"/>
              <a:t> čine ga svi planirani rashodi i izdaci razvrstani prema propisanim proračunskim klasifikacijama </a:t>
            </a:r>
          </a:p>
          <a:p>
            <a:pPr marL="0" indent="0">
              <a:buNone/>
            </a:pPr>
            <a:endParaRPr lang="hr-HR" dirty="0"/>
          </a:p>
        </p:txBody>
      </p:sp>
    </p:spTree>
    <p:extLst>
      <p:ext uri="{BB962C8B-B14F-4D97-AF65-F5344CB8AC3E}">
        <p14:creationId xmlns:p14="http://schemas.microsoft.com/office/powerpoint/2010/main" val="2632455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9">
            <a:extLst>
              <a:ext uri="{FF2B5EF4-FFF2-40B4-BE49-F238E27FC236}">
                <a16:creationId xmlns:a16="http://schemas.microsoft.com/office/drawing/2014/main" id="{4BD9EA84-D905-4DBB-8A05-8D439EB2C618}"/>
              </a:ext>
            </a:extLst>
          </p:cNvPr>
          <p:cNvSpPr>
            <a:spLocks noChangeArrowheads="1"/>
          </p:cNvSpPr>
          <p:nvPr/>
        </p:nvSpPr>
        <p:spPr bwMode="auto">
          <a:xfrm>
            <a:off x="-1032741" y="1573161"/>
            <a:ext cx="2011575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graphicFrame>
        <p:nvGraphicFramePr>
          <p:cNvPr id="7" name="Dijagram 6">
            <a:extLst>
              <a:ext uri="{FF2B5EF4-FFF2-40B4-BE49-F238E27FC236}">
                <a16:creationId xmlns:a16="http://schemas.microsoft.com/office/drawing/2014/main" id="{AAFF9444-0173-48E6-9724-7368EE9C1E9A}"/>
              </a:ext>
            </a:extLst>
          </p:cNvPr>
          <p:cNvGraphicFramePr/>
          <p:nvPr>
            <p:extLst>
              <p:ext uri="{D42A27DB-BD31-4B8C-83A1-F6EECF244321}">
                <p14:modId xmlns:p14="http://schemas.microsoft.com/office/powerpoint/2010/main" val="3980372872"/>
              </p:ext>
            </p:extLst>
          </p:nvPr>
        </p:nvGraphicFramePr>
        <p:xfrm>
          <a:off x="855663" y="1268368"/>
          <a:ext cx="10186220" cy="5122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kstniOkvir 7">
            <a:extLst>
              <a:ext uri="{FF2B5EF4-FFF2-40B4-BE49-F238E27FC236}">
                <a16:creationId xmlns:a16="http://schemas.microsoft.com/office/drawing/2014/main" id="{A8715F2E-9A0E-454A-BADB-D9C2C2B3978A}"/>
              </a:ext>
            </a:extLst>
          </p:cNvPr>
          <p:cNvSpPr txBox="1"/>
          <p:nvPr/>
        </p:nvSpPr>
        <p:spPr>
          <a:xfrm>
            <a:off x="3726426" y="467034"/>
            <a:ext cx="4739148" cy="523220"/>
          </a:xfrm>
          <a:prstGeom prst="rect">
            <a:avLst/>
          </a:prstGeom>
          <a:noFill/>
        </p:spPr>
        <p:txBody>
          <a:bodyPr wrap="square" rtlCol="0">
            <a:spAutoFit/>
          </a:bodyPr>
          <a:lstStyle/>
          <a:p>
            <a:r>
              <a:rPr lang="hr-HR" sz="2800" dirty="0"/>
              <a:t>STRUKTURA PRORAČUNA</a:t>
            </a:r>
          </a:p>
        </p:txBody>
      </p:sp>
    </p:spTree>
    <p:extLst>
      <p:ext uri="{BB962C8B-B14F-4D97-AF65-F5344CB8AC3E}">
        <p14:creationId xmlns:p14="http://schemas.microsoft.com/office/powerpoint/2010/main" val="3202727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2">
            <a:extLst>
              <a:ext uri="{FF2B5EF4-FFF2-40B4-BE49-F238E27FC236}">
                <a16:creationId xmlns:a16="http://schemas.microsoft.com/office/drawing/2014/main" id="{87A47C4F-6D9D-444A-BA68-69121A2D6EC2}"/>
              </a:ext>
            </a:extLst>
          </p:cNvPr>
          <p:cNvSpPr txBox="1">
            <a:spLocks/>
          </p:cNvSpPr>
          <p:nvPr/>
        </p:nvSpPr>
        <p:spPr>
          <a:xfrm>
            <a:off x="491613" y="462116"/>
            <a:ext cx="11189109" cy="586985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just">
              <a:buFont typeface="Arial" panose="020B0604020202020204" pitchFamily="34" charset="0"/>
              <a:buNone/>
            </a:pPr>
            <a:r>
              <a:rPr lang="hr-HR" dirty="0"/>
              <a:t>Proračunska klasifikacija predstavlja sustav prikazivanja proračunskih prihoda i rashoda po određenim kriterijima, a prema Pravilniku o proračunskim klasifikacijama razlikuju se:</a:t>
            </a:r>
          </a:p>
          <a:p>
            <a:pPr algn="just"/>
            <a:r>
              <a:rPr lang="hr-HR" b="1" i="1" dirty="0"/>
              <a:t>organizacijska</a:t>
            </a:r>
            <a:r>
              <a:rPr lang="hr-HR" dirty="0"/>
              <a:t> – sadrži povezane i međusobno usklađene cjeline proračuna i proračunskih korisnika koje odgovarajućim materijalnim sredstvima ostvaruju postavljene ciljeve</a:t>
            </a:r>
          </a:p>
          <a:p>
            <a:pPr algn="just"/>
            <a:r>
              <a:rPr lang="hr-HR" b="1" i="1" dirty="0"/>
              <a:t>programska</a:t>
            </a:r>
            <a:r>
              <a:rPr lang="hr-HR" dirty="0"/>
              <a:t> – sadrži rashode i izdatke iskazane kroz aktivnosti i projekte koji su povezani u programe temeljem zajedničkih ciljeva</a:t>
            </a:r>
          </a:p>
          <a:p>
            <a:pPr algn="just"/>
            <a:r>
              <a:rPr lang="hr-HR" b="1" i="1" dirty="0"/>
              <a:t>funkcijska</a:t>
            </a:r>
            <a:r>
              <a:rPr lang="hr-HR" dirty="0"/>
              <a:t> – sadrži rashode razvrstane prema njihovoj namjeni</a:t>
            </a:r>
          </a:p>
          <a:p>
            <a:pPr algn="just"/>
            <a:r>
              <a:rPr lang="hr-HR" b="1" i="1" dirty="0"/>
              <a:t>ekonomska</a:t>
            </a:r>
            <a:r>
              <a:rPr lang="hr-HR" dirty="0"/>
              <a:t> – sadrži prihode i primitke prema prirodnim vrstama te rashode i izdatke prema njihovoj ekonomskoj namjeni</a:t>
            </a:r>
          </a:p>
          <a:p>
            <a:pPr algn="just"/>
            <a:r>
              <a:rPr lang="hr-HR" b="1" i="1" dirty="0"/>
              <a:t>lokacijska</a:t>
            </a:r>
            <a:r>
              <a:rPr lang="hr-HR" b="1" dirty="0"/>
              <a:t> </a:t>
            </a:r>
            <a:r>
              <a:rPr lang="hr-HR" dirty="0"/>
              <a:t>– sadrži rashode i izdatke razvrstane za RH i za inozemstvo </a:t>
            </a:r>
          </a:p>
          <a:p>
            <a:pPr algn="just"/>
            <a:r>
              <a:rPr lang="hr-HR" b="1" i="1" dirty="0"/>
              <a:t>izvori financiranja</a:t>
            </a:r>
            <a:r>
              <a:rPr lang="hr-HR" b="1" dirty="0"/>
              <a:t> </a:t>
            </a:r>
            <a:r>
              <a:rPr lang="hr-HR" dirty="0"/>
              <a:t>– sadrži prihode i primitke iz kojih se podmiruju rashodi i izdaci za određene vrste i namjene</a:t>
            </a:r>
          </a:p>
          <a:p>
            <a:pPr marL="0" indent="0" algn="just">
              <a:buFont typeface="Arial" panose="020B0604020202020204" pitchFamily="34" charset="0"/>
              <a:buNone/>
            </a:pPr>
            <a:endParaRPr lang="hr-HR" dirty="0"/>
          </a:p>
          <a:p>
            <a:pPr algn="just"/>
            <a:r>
              <a:rPr lang="hr-HR" dirty="0"/>
              <a:t>Uz Proračun se daje obrazloženje pojedinih programa unutar upravnih odjela i proračunskih korisnika.</a:t>
            </a:r>
          </a:p>
          <a:p>
            <a:endParaRPr lang="hr-HR" dirty="0"/>
          </a:p>
        </p:txBody>
      </p:sp>
    </p:spTree>
    <p:extLst>
      <p:ext uri="{BB962C8B-B14F-4D97-AF65-F5344CB8AC3E}">
        <p14:creationId xmlns:p14="http://schemas.microsoft.com/office/powerpoint/2010/main" val="378048373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otalTime>4820</TotalTime>
  <Words>5618</Words>
  <Application>Microsoft Office PowerPoint</Application>
  <PresentationFormat>Široki zaslon</PresentationFormat>
  <Paragraphs>387</Paragraphs>
  <Slides>31</Slides>
  <Notes>0</Notes>
  <HiddenSlides>0</HiddenSlides>
  <MMClips>0</MMClips>
  <ScaleCrop>false</ScaleCrop>
  <HeadingPairs>
    <vt:vector size="6" baseType="variant">
      <vt:variant>
        <vt:lpstr>Korišteni fontovi</vt:lpstr>
      </vt:variant>
      <vt:variant>
        <vt:i4>7</vt:i4>
      </vt:variant>
      <vt:variant>
        <vt:lpstr>Tema</vt:lpstr>
      </vt:variant>
      <vt:variant>
        <vt:i4>1</vt:i4>
      </vt:variant>
      <vt:variant>
        <vt:lpstr>Naslovi slajdova</vt:lpstr>
      </vt:variant>
      <vt:variant>
        <vt:i4>31</vt:i4>
      </vt:variant>
    </vt:vector>
  </HeadingPairs>
  <TitlesOfParts>
    <vt:vector size="39" baseType="lpstr">
      <vt:lpstr>Arial</vt:lpstr>
      <vt:lpstr>Arial Narrow</vt:lpstr>
      <vt:lpstr>Calibri</vt:lpstr>
      <vt:lpstr>Courier New</vt:lpstr>
      <vt:lpstr>Times New Roman</vt:lpstr>
      <vt:lpstr>Trebuchet MS</vt:lpstr>
      <vt:lpstr>Trebuchet MS (tijelo)</vt:lpstr>
      <vt:lpstr>Berlin</vt:lpstr>
      <vt:lpstr>VODIČ ZA GRAĐANE</vt:lpstr>
      <vt:lpstr>UVODNA RIJEČ GRADONAČELNIKA</vt:lpstr>
      <vt:lpstr>UVODNA RIJEČ GRADONAČELNIKA</vt:lpstr>
      <vt:lpstr>UVODNA RIJEČ GRADONAČELNIKA</vt:lpstr>
      <vt:lpstr>OPĆENITO O PRORAČUNU</vt:lpstr>
      <vt:lpstr>NAČELA IZRADE PRORAČUNA</vt:lpstr>
      <vt:lpstr>PowerPoint prezentacija</vt:lpstr>
      <vt:lpstr>PowerPoint prezentacija</vt:lpstr>
      <vt:lpstr>PowerPoint prezentacija</vt:lpstr>
      <vt:lpstr>STRUKTURA PRORAČUNA GRADA POŽEGE</vt:lpstr>
      <vt:lpstr>KRATKI PRIKAZ PRIJEDLOGA PRORAČUNA ZA PRORAČUNSKU GODINU 2022. I PROJEKCIJA ZA 2023. I 2024. GODINU</vt:lpstr>
      <vt:lpstr>STRUKTURA PRIHODA I PRIMITAKA PRORAČUNA I  VLASTITIH IZVORA</vt:lpstr>
      <vt:lpstr>PRIHODI I PRIMICI I VLASTITI IZVORI</vt:lpstr>
      <vt:lpstr>STRUKTURA RASHODA I IZDATAKA PRORAČUNA</vt:lpstr>
      <vt:lpstr>RASHODI POSLOVANJA</vt:lpstr>
      <vt:lpstr>PowerPoint prezentacija</vt:lpstr>
      <vt:lpstr>RASHODI PO FUNKCIJSKOJ KLASIFIKACIJI</vt:lpstr>
      <vt:lpstr>PowerPoint prezentacija</vt:lpstr>
      <vt:lpstr>RASHODI PO IZVORIMA FINANCIRANJA</vt:lpstr>
      <vt:lpstr>NAMJENSKI I NENAMJENSKI PRIHODI</vt:lpstr>
      <vt:lpstr>PowerPoint prezentacija</vt:lpstr>
      <vt:lpstr>RASHODI PO UPRAVNIM ODJELIMA I PROGRAMIMA –  UPRAVNI ODJEL ZA FINANCIJE  PRORAČUN</vt:lpstr>
      <vt:lpstr>RASHODI PO UPRAVNIM ODJELIMA – UPRAVNI ODJEL ZA SAMOUPRAVU</vt:lpstr>
      <vt:lpstr>RASHODI PO UPRAVNIM ODJELIMA – UPRAVNI ODJEL ZA SAMOUPRAVU</vt:lpstr>
      <vt:lpstr>RASHODI PO UPRAVNIM ODJELIMA – UPRAVNI ODJEL ZA KOMUNALNE DJELATNOSTI I GOSPODARENJE</vt:lpstr>
      <vt:lpstr>RASHODI PO UPRAVNIM ODJELIMA – UPRAVNI ODJEL ZA KOMUNALNE DJELATNOSTI I GOSPODARENJE</vt:lpstr>
      <vt:lpstr>RASHODI PO UPRAVNIM ODJELIMA – UPRAVNI ODJEL ZA DRUŠTVENE DJELATNOSTI</vt:lpstr>
      <vt:lpstr>RASHODI PO UPRAVNIM ODJELIMA – UPRAVNI ODJEL ZA DRUŠTVENE DJELATNOSTI</vt:lpstr>
      <vt:lpstr>RASHODI PO UPRAVNIM ODJELIMA – UPRAVNI ODJEL ZA IMOVINSKO PRAVNE POSLOVE</vt:lpstr>
      <vt:lpstr>KONTAKTI I KORISNE INFORMACIJE</vt:lpstr>
      <vt:lpstr>PRORAČUNSKI KORISNICI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GRAĐANE</dc:title>
  <dc:creator>Slavica Kruljac</dc:creator>
  <cp:lastModifiedBy>Odjel za financije 01</cp:lastModifiedBy>
  <cp:revision>217</cp:revision>
  <cp:lastPrinted>2022-01-14T06:11:06Z</cp:lastPrinted>
  <dcterms:created xsi:type="dcterms:W3CDTF">2018-12-05T07:59:34Z</dcterms:created>
  <dcterms:modified xsi:type="dcterms:W3CDTF">2022-01-14T06:11:51Z</dcterms:modified>
</cp:coreProperties>
</file>