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7" r:id="rId3"/>
    <p:sldId id="281" r:id="rId4"/>
    <p:sldId id="286" r:id="rId5"/>
    <p:sldId id="258" r:id="rId6"/>
    <p:sldId id="259" r:id="rId7"/>
    <p:sldId id="260" r:id="rId8"/>
    <p:sldId id="261" r:id="rId9"/>
    <p:sldId id="282" r:id="rId10"/>
    <p:sldId id="263" r:id="rId11"/>
    <p:sldId id="264" r:id="rId12"/>
    <p:sldId id="265" r:id="rId13"/>
    <p:sldId id="285" r:id="rId14"/>
    <p:sldId id="267" r:id="rId15"/>
    <p:sldId id="268" r:id="rId16"/>
    <p:sldId id="269" r:id="rId17"/>
    <p:sldId id="283" r:id="rId18"/>
    <p:sldId id="270" r:id="rId19"/>
    <p:sldId id="271" r:id="rId20"/>
    <p:sldId id="279" r:id="rId21"/>
    <p:sldId id="280" r:id="rId22"/>
    <p:sldId id="273" r:id="rId23"/>
    <p:sldId id="287" r:id="rId24"/>
    <p:sldId id="288" r:id="rId25"/>
    <p:sldId id="275" r:id="rId26"/>
    <p:sldId id="276" r:id="rId27"/>
    <p:sldId id="289" r:id="rId28"/>
    <p:sldId id="290" r:id="rId29"/>
    <p:sldId id="291" r:id="rId30"/>
    <p:sldId id="277" r:id="rId31"/>
    <p:sldId id="278" r:id="rId32"/>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Zadana sekcija" id="{8C33166E-9476-49AA-894A-B40C68EFC2E3}">
          <p14:sldIdLst>
            <p14:sldId id="256"/>
            <p14:sldId id="257"/>
          </p14:sldIdLst>
        </p14:section>
        <p14:section name="Sekcija bez naslova" id="{22C8D4E7-1436-405D-A34F-9B88E806F821}">
          <p14:sldIdLst>
            <p14:sldId id="281"/>
            <p14:sldId id="286"/>
            <p14:sldId id="258"/>
            <p14:sldId id="259"/>
            <p14:sldId id="260"/>
            <p14:sldId id="261"/>
            <p14:sldId id="282"/>
            <p14:sldId id="263"/>
            <p14:sldId id="264"/>
            <p14:sldId id="265"/>
            <p14:sldId id="285"/>
            <p14:sldId id="267"/>
            <p14:sldId id="268"/>
            <p14:sldId id="269"/>
            <p14:sldId id="283"/>
            <p14:sldId id="270"/>
            <p14:sldId id="271"/>
            <p14:sldId id="279"/>
            <p14:sldId id="280"/>
            <p14:sldId id="273"/>
            <p14:sldId id="287"/>
            <p14:sldId id="288"/>
            <p14:sldId id="275"/>
            <p14:sldId id="276"/>
            <p14:sldId id="289"/>
            <p14:sldId id="290"/>
            <p14:sldId id="291"/>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99"/>
    <a:srgbClr val="30B8E8"/>
    <a:srgbClr val="FFFF66"/>
    <a:srgbClr val="CD9229"/>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l teme 1 - Isticanj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005" autoAdjust="0"/>
  </p:normalViewPr>
  <p:slideViewPr>
    <p:cSldViewPr snapToGrid="0">
      <p:cViewPr varScale="1">
        <p:scale>
          <a:sx n="106" d="100"/>
          <a:sy n="106" d="100"/>
        </p:scale>
        <p:origin x="7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SAŽETAK!$B$35</c:f>
              <c:strCache>
                <c:ptCount val="1"/>
                <c:pt idx="0">
                  <c:v>Ukupno prihodi i primici</c:v>
                </c:pt>
              </c:strCache>
            </c:strRef>
          </c:tx>
          <c:spPr>
            <a:solidFill>
              <a:schemeClr val="bg2">
                <a:lumMod val="40000"/>
                <a:lumOff val="60000"/>
              </a:schemeClr>
            </a:solidFill>
            <a:ln>
              <a:noFill/>
            </a:ln>
            <a:effectLst/>
            <a:sp3d/>
          </c:spPr>
          <c:invertIfNegative val="0"/>
          <c:cat>
            <c:strRef>
              <c:f>SAŽETAK!$C$34:$F$34</c:f>
              <c:strCache>
                <c:ptCount val="4"/>
                <c:pt idx="0">
                  <c:v>2024.</c:v>
                </c:pt>
                <c:pt idx="1">
                  <c:v>2025.</c:v>
                </c:pt>
                <c:pt idx="2">
                  <c:v>2026.</c:v>
                </c:pt>
                <c:pt idx="3">
                  <c:v>2027.</c:v>
                </c:pt>
              </c:strCache>
            </c:strRef>
          </c:cat>
          <c:val>
            <c:numRef>
              <c:f>SAŽETAK!$C$35:$F$35</c:f>
              <c:numCache>
                <c:formatCode>#,##0.00</c:formatCode>
                <c:ptCount val="4"/>
                <c:pt idx="0">
                  <c:v>36493675</c:v>
                </c:pt>
                <c:pt idx="1">
                  <c:v>41566955</c:v>
                </c:pt>
                <c:pt idx="2">
                  <c:v>45728500</c:v>
                </c:pt>
                <c:pt idx="3">
                  <c:v>39224020</c:v>
                </c:pt>
              </c:numCache>
            </c:numRef>
          </c:val>
          <c:extLst>
            <c:ext xmlns:c16="http://schemas.microsoft.com/office/drawing/2014/chart" uri="{C3380CC4-5D6E-409C-BE32-E72D297353CC}">
              <c16:uniqueId val="{00000000-85EE-4B11-B160-5D6B24925655}"/>
            </c:ext>
          </c:extLst>
        </c:ser>
        <c:ser>
          <c:idx val="1"/>
          <c:order val="1"/>
          <c:tx>
            <c:strRef>
              <c:f>SAŽETAK!$B$36</c:f>
              <c:strCache>
                <c:ptCount val="1"/>
                <c:pt idx="0">
                  <c:v>Ukupno rashodi i izdaci</c:v>
                </c:pt>
              </c:strCache>
            </c:strRef>
          </c:tx>
          <c:spPr>
            <a:solidFill>
              <a:srgbClr val="002060"/>
            </a:solidFill>
            <a:ln>
              <a:noFill/>
            </a:ln>
            <a:effectLst/>
            <a:sp3d/>
          </c:spPr>
          <c:invertIfNegative val="0"/>
          <c:cat>
            <c:strRef>
              <c:f>SAŽETAK!$C$34:$F$34</c:f>
              <c:strCache>
                <c:ptCount val="4"/>
                <c:pt idx="0">
                  <c:v>2024.</c:v>
                </c:pt>
                <c:pt idx="1">
                  <c:v>2025.</c:v>
                </c:pt>
                <c:pt idx="2">
                  <c:v>2026.</c:v>
                </c:pt>
                <c:pt idx="3">
                  <c:v>2027.</c:v>
                </c:pt>
              </c:strCache>
            </c:strRef>
          </c:cat>
          <c:val>
            <c:numRef>
              <c:f>SAŽETAK!$C$36:$F$36</c:f>
              <c:numCache>
                <c:formatCode>#,##0.00</c:formatCode>
                <c:ptCount val="4"/>
                <c:pt idx="0">
                  <c:v>38764825</c:v>
                </c:pt>
                <c:pt idx="1">
                  <c:v>43033975</c:v>
                </c:pt>
                <c:pt idx="2">
                  <c:v>45928500</c:v>
                </c:pt>
                <c:pt idx="3">
                  <c:v>39224020</c:v>
                </c:pt>
              </c:numCache>
            </c:numRef>
          </c:val>
          <c:extLst>
            <c:ext xmlns:c16="http://schemas.microsoft.com/office/drawing/2014/chart" uri="{C3380CC4-5D6E-409C-BE32-E72D297353CC}">
              <c16:uniqueId val="{00000001-85EE-4B11-B160-5D6B24925655}"/>
            </c:ext>
          </c:extLst>
        </c:ser>
        <c:dLbls>
          <c:showLegendKey val="0"/>
          <c:showVal val="0"/>
          <c:showCatName val="0"/>
          <c:showSerName val="0"/>
          <c:showPercent val="0"/>
          <c:showBubbleSize val="0"/>
        </c:dLbls>
        <c:gapWidth val="150"/>
        <c:shape val="box"/>
        <c:axId val="1235326031"/>
        <c:axId val="1223631839"/>
        <c:axId val="0"/>
      </c:bar3DChart>
      <c:catAx>
        <c:axId val="123532603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223631839"/>
        <c:crosses val="autoZero"/>
        <c:auto val="1"/>
        <c:lblAlgn val="ctr"/>
        <c:lblOffset val="100"/>
        <c:noMultiLvlLbl val="0"/>
      </c:catAx>
      <c:valAx>
        <c:axId val="1223631839"/>
        <c:scaling>
          <c:orientation val="minMax"/>
        </c:scaling>
        <c:delete val="0"/>
        <c:axPos val="l"/>
        <c:majorGridlines>
          <c:spPr>
            <a:ln w="9525" cap="flat" cmpd="sng" algn="ctr">
              <a:solidFill>
                <a:schemeClr val="bg2">
                  <a:lumMod val="20000"/>
                  <a:lumOff val="8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235326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19274513762701E-2"/>
          <c:y val="0.13086566197758689"/>
          <c:w val="0.3786757184198129"/>
          <c:h val="0.74658303545602434"/>
        </c:manualLayout>
      </c:layout>
      <c:pieChart>
        <c:varyColors val="1"/>
        <c:ser>
          <c:idx val="0"/>
          <c:order val="0"/>
          <c:explosion val="2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310-46F6-963A-3E789CB6F29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310-46F6-963A-3E789CB6F29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310-46F6-963A-3E789CB6F29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310-46F6-963A-3E789CB6F29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310-46F6-963A-3E789CB6F29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310-46F6-963A-3E789CB6F293}"/>
              </c:ext>
            </c:extLst>
          </c:dPt>
          <c:cat>
            <c:strRef>
              <c:f>'RAČUN PRIH. I RAS. PO EKONOMSKO'!$C$43:$C$48</c:f>
              <c:strCache>
                <c:ptCount val="6"/>
                <c:pt idx="0">
                  <c:v>61 Prihodi od poreza                                                                                   </c:v>
                </c:pt>
                <c:pt idx="1">
                  <c:v>63 Pomoći iz inozemstva i od subjekata unutar općeg proračuna</c:v>
                </c:pt>
                <c:pt idx="2">
                  <c:v>64 Prihodi od imovine                                                                                  </c:v>
                </c:pt>
                <c:pt idx="3">
                  <c:v>65 Prihodi od upravnih i administrativnih pristojbi, pristojbi po posebnim propisima i naknada         </c:v>
                </c:pt>
                <c:pt idx="4">
                  <c:v>66 Prihodi od prodaje proizvoda i robe te pruženih usluga i prihodi od donacija                        </c:v>
                </c:pt>
                <c:pt idx="5">
                  <c:v>68 Kazne, upravne mjere i ostali prihodi                                                               </c:v>
                </c:pt>
              </c:strCache>
            </c:strRef>
          </c:cat>
          <c:val>
            <c:numRef>
              <c:f>'RAČUN PRIH. I RAS. PO EKONOMSKO'!$D$43:$D$48</c:f>
              <c:numCache>
                <c:formatCode>#,##0.00</c:formatCode>
                <c:ptCount val="6"/>
                <c:pt idx="0">
                  <c:v>14128100</c:v>
                </c:pt>
                <c:pt idx="1">
                  <c:v>23392095</c:v>
                </c:pt>
                <c:pt idx="2">
                  <c:v>373740</c:v>
                </c:pt>
                <c:pt idx="3">
                  <c:v>2767630</c:v>
                </c:pt>
                <c:pt idx="4">
                  <c:v>339200</c:v>
                </c:pt>
                <c:pt idx="5">
                  <c:v>193990</c:v>
                </c:pt>
              </c:numCache>
            </c:numRef>
          </c:val>
          <c:extLst>
            <c:ext xmlns:c16="http://schemas.microsoft.com/office/drawing/2014/chart" uri="{C3380CC4-5D6E-409C-BE32-E72D297353CC}">
              <c16:uniqueId val="{0000000C-6310-46F6-963A-3E789CB6F29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5263049391553328"/>
          <c:y val="8.4421172841833356E-2"/>
          <c:w val="0.48078395859412038"/>
          <c:h val="0.827070943892918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1A-4273-9A4C-6B169070A0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F1A-4273-9A4C-6B169070A03C}"/>
              </c:ext>
            </c:extLst>
          </c:dPt>
          <c:cat>
            <c:strRef>
              <c:f>'RAČUN PRIH. I RAS. PO EKONOMSKO'!$B$69:$B$70</c:f>
              <c:strCache>
                <c:ptCount val="2"/>
                <c:pt idx="0">
                  <c:v>GRAD POŽEGA</c:v>
                </c:pt>
                <c:pt idx="1">
                  <c:v>PRORAČUNSKI KORISNICI</c:v>
                </c:pt>
              </c:strCache>
            </c:strRef>
          </c:cat>
          <c:val>
            <c:numRef>
              <c:f>'RAČUN PRIH. I RAS. PO EKONOMSKO'!$D$69:$D$70</c:f>
              <c:numCache>
                <c:formatCode>0.00</c:formatCode>
                <c:ptCount val="2"/>
                <c:pt idx="0">
                  <c:v>68.459755344469102</c:v>
                </c:pt>
                <c:pt idx="1">
                  <c:v>31.540244655530891</c:v>
                </c:pt>
              </c:numCache>
            </c:numRef>
          </c:val>
          <c:extLst>
            <c:ext xmlns:c16="http://schemas.microsoft.com/office/drawing/2014/chart" uri="{C3380CC4-5D6E-409C-BE32-E72D297353CC}">
              <c16:uniqueId val="{00000004-2F1A-4273-9A4C-6B169070A03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List1!$B$2</c:f>
              <c:strCache>
                <c:ptCount val="1"/>
                <c:pt idx="0">
                  <c:v>GRAD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List1!$A$3:$A$9</c:f>
              <c:strCache>
                <c:ptCount val="7"/>
                <c:pt idx="0">
                  <c:v>Rashodi za zaposlene</c:v>
                </c:pt>
                <c:pt idx="1">
                  <c:v>Materijalni rashodi</c:v>
                </c:pt>
                <c:pt idx="2">
                  <c:v>Financijski rashodi</c:v>
                </c:pt>
                <c:pt idx="3">
                  <c:v>Subvencije</c:v>
                </c:pt>
                <c:pt idx="4">
                  <c:v>Pomoći dane u inozemstvo  i unutar općeg proračuna</c:v>
                </c:pt>
                <c:pt idx="5">
                  <c:v>Naknade građanima i kućanstvima na temelju osiguranja i druge naknade</c:v>
                </c:pt>
                <c:pt idx="6">
                  <c:v>Ostali rashodi</c:v>
                </c:pt>
              </c:strCache>
            </c:strRef>
          </c:cat>
          <c:val>
            <c:numRef>
              <c:f>List1!$B$3:$B$9</c:f>
              <c:numCache>
                <c:formatCode>#,##0.00</c:formatCode>
                <c:ptCount val="7"/>
                <c:pt idx="0">
                  <c:v>2365100</c:v>
                </c:pt>
                <c:pt idx="1">
                  <c:v>4855265</c:v>
                </c:pt>
                <c:pt idx="2">
                  <c:v>80620</c:v>
                </c:pt>
                <c:pt idx="3">
                  <c:v>773200</c:v>
                </c:pt>
                <c:pt idx="4">
                  <c:v>532650</c:v>
                </c:pt>
                <c:pt idx="5">
                  <c:v>554300</c:v>
                </c:pt>
                <c:pt idx="6">
                  <c:v>4050729</c:v>
                </c:pt>
              </c:numCache>
            </c:numRef>
          </c:val>
          <c:extLst>
            <c:ext xmlns:c16="http://schemas.microsoft.com/office/drawing/2014/chart" uri="{C3380CC4-5D6E-409C-BE32-E72D297353CC}">
              <c16:uniqueId val="{00000000-BAA7-4C63-A0DF-01B6BF7D5E66}"/>
            </c:ext>
          </c:extLst>
        </c:ser>
        <c:ser>
          <c:idx val="1"/>
          <c:order val="1"/>
          <c:tx>
            <c:strRef>
              <c:f>List1!$C$2</c:f>
              <c:strCache>
                <c:ptCount val="1"/>
                <c:pt idx="0">
                  <c:v>PRORAČUNSKI KORISNICI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List1!$A$3:$A$9</c:f>
              <c:strCache>
                <c:ptCount val="7"/>
                <c:pt idx="0">
                  <c:v>Rashodi za zaposlene</c:v>
                </c:pt>
                <c:pt idx="1">
                  <c:v>Materijalni rashodi</c:v>
                </c:pt>
                <c:pt idx="2">
                  <c:v>Financijski rashodi</c:v>
                </c:pt>
                <c:pt idx="3">
                  <c:v>Subvencije</c:v>
                </c:pt>
                <c:pt idx="4">
                  <c:v>Pomoći dane u inozemstvo  i unutar općeg proračuna</c:v>
                </c:pt>
                <c:pt idx="5">
                  <c:v>Naknade građanima i kućanstvima na temelju osiguranja i druge naknade</c:v>
                </c:pt>
                <c:pt idx="6">
                  <c:v>Ostali rashodi</c:v>
                </c:pt>
              </c:strCache>
            </c:strRef>
          </c:cat>
          <c:val>
            <c:numRef>
              <c:f>List1!$C$3:$C$9</c:f>
              <c:numCache>
                <c:formatCode>#,##0.00</c:formatCode>
                <c:ptCount val="7"/>
                <c:pt idx="0">
                  <c:v>11058474</c:v>
                </c:pt>
                <c:pt idx="1">
                  <c:v>2030578</c:v>
                </c:pt>
                <c:pt idx="2">
                  <c:v>4710</c:v>
                </c:pt>
                <c:pt idx="3" formatCode="General">
                  <c:v>0</c:v>
                </c:pt>
                <c:pt idx="4">
                  <c:v>0</c:v>
                </c:pt>
                <c:pt idx="5">
                  <c:v>135200</c:v>
                </c:pt>
                <c:pt idx="6">
                  <c:v>12850</c:v>
                </c:pt>
              </c:numCache>
            </c:numRef>
          </c:val>
          <c:extLst>
            <c:ext xmlns:c16="http://schemas.microsoft.com/office/drawing/2014/chart" uri="{C3380CC4-5D6E-409C-BE32-E72D297353CC}">
              <c16:uniqueId val="{00000001-BAA7-4C63-A0DF-01B6BF7D5E66}"/>
            </c:ext>
          </c:extLst>
        </c:ser>
        <c:dLbls>
          <c:dLblPos val="outEnd"/>
          <c:showLegendKey val="0"/>
          <c:showVal val="1"/>
          <c:showCatName val="0"/>
          <c:showSerName val="0"/>
          <c:showPercent val="0"/>
          <c:showBubbleSize val="0"/>
        </c:dLbls>
        <c:gapWidth val="182"/>
        <c:axId val="1318153919"/>
        <c:axId val="1318155583"/>
      </c:barChart>
      <c:catAx>
        <c:axId val="13181539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318155583"/>
        <c:crosses val="autoZero"/>
        <c:auto val="1"/>
        <c:lblAlgn val="ctr"/>
        <c:lblOffset val="100"/>
        <c:noMultiLvlLbl val="0"/>
      </c:catAx>
      <c:valAx>
        <c:axId val="1318155583"/>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318153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solidFill>
      <a:srgbClr val="002060"/>
    </a:solidFill>
    <a:ln>
      <a:noFill/>
    </a:ln>
    <a:effectLst/>
  </c:spPr>
  <c:txPr>
    <a:bodyPr/>
    <a:lstStyle/>
    <a:p>
      <a:pPr>
        <a:defRPr/>
      </a:pPr>
      <a:endParaRPr lang="sr-Latn-R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5598-45F8-B0D6-8B86C35EF7AC}"/>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5598-45F8-B0D6-8B86C35EF7AC}"/>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5598-45F8-B0D6-8B86C35EF7AC}"/>
              </c:ext>
            </c:extLst>
          </c:dPt>
          <c:dLbls>
            <c:dLbl>
              <c:idx val="0"/>
              <c:layout>
                <c:manualLayout>
                  <c:x val="0.16666666666666666"/>
                  <c:y val="2.762526327004583E-2"/>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sr-Latn-RS"/>
                </a:p>
              </c:txPr>
              <c:dLblPos val="bestFit"/>
              <c:showLegendKey val="0"/>
              <c:showVal val="0"/>
              <c:showCatName val="1"/>
              <c:showSerName val="0"/>
              <c:showPercent val="0"/>
              <c:showBubbleSize val="0"/>
              <c:extLst>
                <c:ext xmlns:c15="http://schemas.microsoft.com/office/drawing/2012/chart" uri="{CE6537A1-D6FC-4f65-9D91-7224C49458BB}">
                  <c15:layout>
                    <c:manualLayout>
                      <c:w val="0.26811111111111113"/>
                      <c:h val="0.38991372861627865"/>
                    </c:manualLayout>
                  </c15:layout>
                </c:ext>
                <c:ext xmlns:c16="http://schemas.microsoft.com/office/drawing/2014/chart" uri="{C3380CC4-5D6E-409C-BE32-E72D297353CC}">
                  <c16:uniqueId val="{00000001-5598-45F8-B0D6-8B86C35EF7AC}"/>
                </c:ext>
              </c:extLst>
            </c:dLbl>
            <c:dLbl>
              <c:idx val="1"/>
              <c:layout>
                <c:manualLayout>
                  <c:x val="-0.17828018372703411"/>
                  <c:y val="-2.9314876911726431E-2"/>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sr-Latn-RS"/>
                </a:p>
              </c:txPr>
              <c:dLblPos val="bestFit"/>
              <c:showLegendKey val="0"/>
              <c:showVal val="0"/>
              <c:showCatName val="1"/>
              <c:showSerName val="0"/>
              <c:showPercent val="0"/>
              <c:showBubbleSize val="0"/>
              <c:extLst>
                <c:ext xmlns:c15="http://schemas.microsoft.com/office/drawing/2012/chart" uri="{CE6537A1-D6FC-4f65-9D91-7224C49458BB}">
                  <c15:layout>
                    <c:manualLayout>
                      <c:w val="0.28755555555555556"/>
                      <c:h val="0.38991372861627865"/>
                    </c:manualLayout>
                  </c15:layout>
                </c:ext>
                <c:ext xmlns:c16="http://schemas.microsoft.com/office/drawing/2014/chart" uri="{C3380CC4-5D6E-409C-BE32-E72D297353CC}">
                  <c16:uniqueId val="{00000003-5598-45F8-B0D6-8B86C35EF7AC}"/>
                </c:ext>
              </c:extLst>
            </c:dLbl>
            <c:dLbl>
              <c:idx val="2"/>
              <c:layout>
                <c:manualLayout>
                  <c:x val="0.10497025371828519"/>
                  <c:y val="0.1376709389983688"/>
                </c:manualLayout>
              </c:layout>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sr-Latn-RS"/>
                </a:p>
              </c:txPr>
              <c:dLblPos val="bestFit"/>
              <c:showLegendKey val="0"/>
              <c:showVal val="0"/>
              <c:showCatName val="1"/>
              <c:showSerName val="0"/>
              <c:showPercent val="0"/>
              <c:showBubbleSize val="0"/>
              <c:extLst>
                <c:ext xmlns:c15="http://schemas.microsoft.com/office/drawing/2012/chart" uri="{CE6537A1-D6FC-4f65-9D91-7224C49458BB}">
                  <c15:layout>
                    <c:manualLayout>
                      <c:w val="0.26883333333333331"/>
                      <c:h val="0.45286170488274274"/>
                    </c:manualLayout>
                  </c15:layout>
                </c:ext>
                <c:ext xmlns:c16="http://schemas.microsoft.com/office/drawing/2014/chart" uri="{C3380CC4-5D6E-409C-BE32-E72D297353CC}">
                  <c16:uniqueId val="{00000005-5598-45F8-B0D6-8B86C35EF7AC}"/>
                </c:ext>
              </c:extLst>
            </c:dLbl>
            <c:spPr>
              <a:solidFill>
                <a:prstClr val="white">
                  <a:alpha val="90000"/>
                </a:prstClr>
              </a:solidFill>
              <a:ln w="12700" cap="flat" cmpd="sng" algn="ctr">
                <a:solidFill>
                  <a:srgbClr val="39CDE7"/>
                </a:solidFill>
                <a:round/>
              </a:ln>
              <a:effectLst>
                <a:outerShdw blurRad="50800" dist="38100" dir="2700000" algn="tl" rotWithShape="0">
                  <a:srgbClr val="39CDE7">
                    <a:lumMod val="75000"/>
                    <a:alpha val="40000"/>
                  </a:srgbClr>
                </a:outerShdw>
              </a:effectLst>
            </c:sp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'RAČUN PRIH. I RAS. PO EKONOMSKO'!$B$77:$B$79</c:f>
              <c:strCache>
                <c:ptCount val="3"/>
                <c:pt idx="0">
                  <c:v>41 Rashodi za nabavu neproizvedene dugotrajne imovine                                                  </c:v>
                </c:pt>
                <c:pt idx="1">
                  <c:v>42 Rashodi za nabavu proizvedene dugotrajne imovine                                                    </c:v>
                </c:pt>
                <c:pt idx="2">
                  <c:v>45 Rashodi za dodatna ulaganja na nefinancijskoj imovini                                               </c:v>
                </c:pt>
              </c:strCache>
            </c:strRef>
          </c:cat>
          <c:val>
            <c:numRef>
              <c:f>'RAČUN PRIH. I RAS. PO EKONOMSKO'!$C$77:$C$79</c:f>
              <c:numCache>
                <c:formatCode>#,##0.00</c:formatCode>
                <c:ptCount val="3"/>
                <c:pt idx="0">
                  <c:v>21500</c:v>
                </c:pt>
                <c:pt idx="1">
                  <c:v>9327429</c:v>
                </c:pt>
                <c:pt idx="2">
                  <c:v>6415530</c:v>
                </c:pt>
              </c:numCache>
            </c:numRef>
          </c:val>
          <c:extLst>
            <c:ext xmlns:c16="http://schemas.microsoft.com/office/drawing/2014/chart" uri="{C3380CC4-5D6E-409C-BE32-E72D297353CC}">
              <c16:uniqueId val="{00000006-5598-45F8-B0D6-8B86C35EF7AC}"/>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'RAČUN PRIH. I RASH. PO IZVORIMA'!$B$222:$B$227</c:f>
              <c:numCache>
                <c:formatCode>#,##0.00</c:formatCode>
                <c:ptCount val="6"/>
                <c:pt idx="0">
                  <c:v>12936379</c:v>
                </c:pt>
                <c:pt idx="1">
                  <c:v>0</c:v>
                </c:pt>
                <c:pt idx="2">
                  <c:v>2132900</c:v>
                </c:pt>
                <c:pt idx="3">
                  <c:v>13135135</c:v>
                </c:pt>
                <c:pt idx="4">
                  <c:v>71000</c:v>
                </c:pt>
                <c:pt idx="5">
                  <c:v>369700</c:v>
                </c:pt>
              </c:numCache>
            </c:numRef>
          </c:val>
          <c:extLst>
            <c:ext xmlns:c16="http://schemas.microsoft.com/office/drawing/2014/chart" uri="{C3380CC4-5D6E-409C-BE32-E72D297353CC}">
              <c16:uniqueId val="{00000000-81A7-4943-87E1-884FCC9F21F3}"/>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'RAČUN PRIH. I RASH. PO IZVORIMA'!$C$222:$C$227</c:f>
              <c:numCache>
                <c:formatCode>#,##0.00</c:formatCode>
                <c:ptCount val="6"/>
                <c:pt idx="0">
                  <c:v>4875271</c:v>
                </c:pt>
                <c:pt idx="1">
                  <c:v>120500</c:v>
                </c:pt>
                <c:pt idx="2">
                  <c:v>862260</c:v>
                </c:pt>
                <c:pt idx="3">
                  <c:v>7677710</c:v>
                </c:pt>
                <c:pt idx="4">
                  <c:v>37280</c:v>
                </c:pt>
                <c:pt idx="5">
                  <c:v>0</c:v>
                </c:pt>
              </c:numCache>
            </c:numRef>
          </c:val>
          <c:extLst>
            <c:ext xmlns:c16="http://schemas.microsoft.com/office/drawing/2014/chart" uri="{C3380CC4-5D6E-409C-BE32-E72D297353CC}">
              <c16:uniqueId val="{00000001-81A7-4943-87E1-884FCC9F21F3}"/>
            </c:ext>
          </c:extLst>
        </c:ser>
        <c:dLbls>
          <c:dLblPos val="outEnd"/>
          <c:showLegendKey val="0"/>
          <c:showVal val="1"/>
          <c:showCatName val="0"/>
          <c:showSerName val="0"/>
          <c:showPercent val="0"/>
          <c:showBubbleSize val="0"/>
        </c:dLbls>
        <c:gapWidth val="219"/>
        <c:overlap val="-27"/>
        <c:axId val="1327679375"/>
        <c:axId val="1327681871"/>
      </c:barChart>
      <c:catAx>
        <c:axId val="1327679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327681871"/>
        <c:crosses val="autoZero"/>
        <c:auto val="1"/>
        <c:lblAlgn val="ctr"/>
        <c:lblOffset val="100"/>
        <c:noMultiLvlLbl val="0"/>
      </c:catAx>
      <c:valAx>
        <c:axId val="13276818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327679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10800000" scaled="1"/>
              <a:tileRect/>
            </a:gradFill>
            <a:ln>
              <a:noFill/>
            </a:ln>
            <a:effectLst/>
          </c:spPr>
          <c:invertIfNegative val="0"/>
          <c:cat>
            <c:strRef>
              <c:f>'RASHODI PREMA FUNKCIJSKOJ'!$A$26:$A$35</c:f>
              <c:strCache>
                <c:ptCount val="10"/>
                <c:pt idx="0">
                  <c:v>01 Opće javne usluge</c:v>
                </c:pt>
                <c:pt idx="1">
                  <c:v>02 Obrana</c:v>
                </c:pt>
                <c:pt idx="2">
                  <c:v>03 Javni red i sigurnost</c:v>
                </c:pt>
                <c:pt idx="3">
                  <c:v>04 Ekonomski poslovi</c:v>
                </c:pt>
                <c:pt idx="4">
                  <c:v>05 Zaštita okoliša</c:v>
                </c:pt>
                <c:pt idx="5">
                  <c:v>06 Usluge unapređenja stanovanja i zajednice</c:v>
                </c:pt>
                <c:pt idx="6">
                  <c:v>07 Zdravstvo</c:v>
                </c:pt>
                <c:pt idx="7">
                  <c:v>08 Rekreacija, kultura i religija</c:v>
                </c:pt>
                <c:pt idx="8">
                  <c:v>09 Obrazovanje</c:v>
                </c:pt>
                <c:pt idx="9">
                  <c:v>10 Socijalna zaštita</c:v>
                </c:pt>
              </c:strCache>
            </c:strRef>
          </c:cat>
          <c:val>
            <c:numRef>
              <c:f>'RASHODI PREMA FUNKCIJSKOJ'!$C$26:$C$35</c:f>
              <c:numCache>
                <c:formatCode>#,##0.00</c:formatCode>
                <c:ptCount val="10"/>
                <c:pt idx="0">
                  <c:v>2286339</c:v>
                </c:pt>
                <c:pt idx="1">
                  <c:v>7297</c:v>
                </c:pt>
                <c:pt idx="2">
                  <c:v>698150</c:v>
                </c:pt>
                <c:pt idx="3">
                  <c:v>2938537</c:v>
                </c:pt>
                <c:pt idx="4">
                  <c:v>776296</c:v>
                </c:pt>
                <c:pt idx="5">
                  <c:v>3361274</c:v>
                </c:pt>
                <c:pt idx="6">
                  <c:v>29875</c:v>
                </c:pt>
                <c:pt idx="7">
                  <c:v>6472102</c:v>
                </c:pt>
                <c:pt idx="8">
                  <c:v>13688021</c:v>
                </c:pt>
                <c:pt idx="9">
                  <c:v>1242539</c:v>
                </c:pt>
              </c:numCache>
            </c:numRef>
          </c:val>
          <c:extLst>
            <c:ext xmlns:c16="http://schemas.microsoft.com/office/drawing/2014/chart" uri="{C3380CC4-5D6E-409C-BE32-E72D297353CC}">
              <c16:uniqueId val="{00000000-AABE-470C-A6ED-25226ABD0056}"/>
            </c:ext>
          </c:extLst>
        </c:ser>
        <c:dLbls>
          <c:showLegendKey val="0"/>
          <c:showVal val="0"/>
          <c:showCatName val="0"/>
          <c:showSerName val="0"/>
          <c:showPercent val="0"/>
          <c:showBubbleSize val="0"/>
        </c:dLbls>
        <c:gapWidth val="326"/>
        <c:overlap val="-58"/>
        <c:axId val="1273217871"/>
        <c:axId val="1273215375"/>
        <c:extLst>
          <c:ext xmlns:c15="http://schemas.microsoft.com/office/drawing/2012/chart" uri="{02D57815-91ED-43cb-92C2-25804820EDAC}">
            <c15:filteredBarSeries>
              <c15: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cat>
                  <c:strRef>
                    <c:extLst>
                      <c:ext uri="{02D57815-91ED-43cb-92C2-25804820EDAC}">
                        <c15:formulaRef>
                          <c15:sqref>'RASHODI PREMA FUNKCIJSKOJ'!$A$26:$A$35</c15:sqref>
                        </c15:formulaRef>
                      </c:ext>
                    </c:extLst>
                    <c:strCache>
                      <c:ptCount val="10"/>
                      <c:pt idx="0">
                        <c:v>01 Opće javne usluge</c:v>
                      </c:pt>
                      <c:pt idx="1">
                        <c:v>02 Obrana</c:v>
                      </c:pt>
                      <c:pt idx="2">
                        <c:v>03 Javni red i sigurnost</c:v>
                      </c:pt>
                      <c:pt idx="3">
                        <c:v>04 Ekonomski poslovi</c:v>
                      </c:pt>
                      <c:pt idx="4">
                        <c:v>05 Zaštita okoliša</c:v>
                      </c:pt>
                      <c:pt idx="5">
                        <c:v>06 Usluge unapređenja stanovanja i zajednice</c:v>
                      </c:pt>
                      <c:pt idx="6">
                        <c:v>07 Zdravstvo</c:v>
                      </c:pt>
                      <c:pt idx="7">
                        <c:v>08 Rekreacija, kultura i religija</c:v>
                      </c:pt>
                      <c:pt idx="8">
                        <c:v>09 Obrazovanje</c:v>
                      </c:pt>
                      <c:pt idx="9">
                        <c:v>10 Socijalna zaštita</c:v>
                      </c:pt>
                    </c:strCache>
                  </c:strRef>
                </c:cat>
                <c:val>
                  <c:numRef>
                    <c:extLst>
                      <c:ext uri="{02D57815-91ED-43cb-92C2-25804820EDAC}">
                        <c15:formulaRef>
                          <c15:sqref>'RASHODI PREMA FUNKCIJSKOJ'!$B$26:$B$35</c15:sqref>
                        </c15:formulaRef>
                      </c:ext>
                    </c:extLst>
                    <c:numCache>
                      <c:formatCode>General</c:formatCode>
                      <c:ptCount val="10"/>
                    </c:numCache>
                  </c:numRef>
                </c:val>
                <c:extLst>
                  <c:ext xmlns:c16="http://schemas.microsoft.com/office/drawing/2014/chart" uri="{C3380CC4-5D6E-409C-BE32-E72D297353CC}">
                    <c16:uniqueId val="{00000001-AABE-470C-A6ED-25226ABD0056}"/>
                  </c:ext>
                </c:extLst>
              </c15:ser>
            </c15:filteredBarSeries>
          </c:ext>
        </c:extLst>
      </c:barChart>
      <c:catAx>
        <c:axId val="1273217871"/>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1273215375"/>
        <c:crosses val="autoZero"/>
        <c:auto val="1"/>
        <c:lblAlgn val="ctr"/>
        <c:lblOffset val="100"/>
        <c:noMultiLvlLbl val="0"/>
      </c:catAx>
      <c:valAx>
        <c:axId val="1273215375"/>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1273217871"/>
        <c:crosses val="autoZero"/>
        <c:crossBetween val="between"/>
        <c:dispUnits>
          <c:builtInUnit val="millions"/>
          <c:dispUnitsLbl>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sr-Latn-RS"/>
              </a:p>
            </c:txPr>
          </c:dispUnitsLbl>
        </c:dispUnits>
      </c:valAx>
      <c:spPr>
        <a:noFill/>
        <a:ln>
          <a:noFill/>
        </a:ln>
        <a:effectLst/>
      </c:spPr>
    </c:plotArea>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F3C4C-3810-4FB0-A7BA-E22561A25CE1}" type="doc">
      <dgm:prSet loTypeId="urn:microsoft.com/office/officeart/2005/8/layout/orgChart1" loCatId="hierarchy" qsTypeId="urn:microsoft.com/office/officeart/2005/8/quickstyle/3d3" qsCatId="3D" csTypeId="urn:microsoft.com/office/officeart/2005/8/colors/accent1_2" csCatId="accent1" phldr="1"/>
      <dgm:spPr/>
    </dgm:pt>
    <dgm:pt modelId="{CA490A1C-D7D1-49B3-B975-51091740FFD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b="0" i="0" u="none" strike="noStrike" cap="none" normalizeH="0" baseline="0" dirty="0">
              <a:ln/>
              <a:effectLst/>
              <a:latin typeface="Calibri" panose="020F0502020204030204" pitchFamily="34" charset="0"/>
              <a:ea typeface="Times New Roman" panose="02020603050405020304" pitchFamily="18" charset="0"/>
              <a:cs typeface="Times New Roman" panose="02020603050405020304" pitchFamily="18" charset="0"/>
            </a:rPr>
            <a:t>PRORAČUN</a:t>
          </a:r>
          <a:endParaRPr kumimoji="0" lang="sr-Latn-RS" altLang="sr-Latn-RS" b="0" i="0" u="none" strike="noStrike" cap="none" normalizeH="0" baseline="0" dirty="0">
            <a:ln/>
            <a:effectLst/>
            <a:latin typeface="Arial" panose="020B0604020202020204" pitchFamily="34" charset="0"/>
          </a:endParaRPr>
        </a:p>
      </dgm:t>
    </dgm:pt>
    <dgm:pt modelId="{145C62F4-90F1-4AD2-8F64-BA380EADCCDA}" type="parTrans" cxnId="{9BF3AF26-3D89-4A36-B55C-D3287B31FBB2}">
      <dgm:prSet/>
      <dgm:spPr/>
      <dgm:t>
        <a:bodyPr/>
        <a:lstStyle/>
        <a:p>
          <a:endParaRPr lang="hr-HR"/>
        </a:p>
      </dgm:t>
    </dgm:pt>
    <dgm:pt modelId="{9397F301-BD01-42B5-91EC-C95E4800C4B5}" type="sibTrans" cxnId="{9BF3AF26-3D89-4A36-B55C-D3287B31FBB2}">
      <dgm:prSet/>
      <dgm:spPr/>
      <dgm:t>
        <a:bodyPr/>
        <a:lstStyle/>
        <a:p>
          <a:endParaRPr lang="hr-HR"/>
        </a:p>
      </dgm:t>
    </dgm:pt>
    <dgm:pt modelId="{A3D02A9C-461A-48D4-BF59-216841C1065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b="0" i="0" u="none" strike="noStrike" cap="none" normalizeH="0" baseline="0">
              <a:ln/>
              <a:effectLst/>
              <a:latin typeface="Calibri" panose="020F0502020204030204" pitchFamily="34" charset="0"/>
              <a:ea typeface="Times New Roman" panose="02020603050405020304" pitchFamily="18" charset="0"/>
              <a:cs typeface="Times New Roman" panose="02020603050405020304" pitchFamily="18" charset="0"/>
            </a:rPr>
            <a:t>OPĆI DIO</a:t>
          </a:r>
          <a:endParaRPr kumimoji="0" lang="sr-Latn-RS" altLang="sr-Latn-RS" b="0" i="0" u="none" strike="noStrike" cap="none" normalizeH="0" baseline="0">
            <a:ln/>
            <a:effectLst/>
            <a:latin typeface="Arial" panose="020B0604020202020204" pitchFamily="34" charset="0"/>
          </a:endParaRPr>
        </a:p>
      </dgm:t>
    </dgm:pt>
    <dgm:pt modelId="{32A83E53-894D-45DE-956D-94DBB14AD998}" type="parTrans" cxnId="{1C88FF21-F576-4E8B-BA0F-1C551323BF26}">
      <dgm:prSet/>
      <dgm:spPr/>
      <dgm:t>
        <a:bodyPr/>
        <a:lstStyle/>
        <a:p>
          <a:endParaRPr lang="hr-HR"/>
        </a:p>
      </dgm:t>
    </dgm:pt>
    <dgm:pt modelId="{58412E9C-E442-4A0E-BDDE-B9BFA77B4116}" type="sibTrans" cxnId="{1C88FF21-F576-4E8B-BA0F-1C551323BF26}">
      <dgm:prSet/>
      <dgm:spPr/>
      <dgm:t>
        <a:bodyPr/>
        <a:lstStyle/>
        <a:p>
          <a:endParaRPr lang="hr-HR"/>
        </a:p>
      </dgm:t>
    </dgm:pt>
    <dgm:pt modelId="{7710E707-0063-46D0-ADFB-6DF0190E7C2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b="0" i="0" u="none" strike="noStrike" cap="none" normalizeH="0" baseline="0" dirty="0">
              <a:ln/>
              <a:effectLst/>
              <a:latin typeface="Calibri" panose="020F0502020204030204" pitchFamily="34" charset="0"/>
              <a:ea typeface="Times New Roman" panose="02020603050405020304" pitchFamily="18" charset="0"/>
              <a:cs typeface="Times New Roman" panose="02020603050405020304" pitchFamily="18" charset="0"/>
            </a:rPr>
            <a:t>RAČUN PRIHODA I RASHODA</a:t>
          </a:r>
          <a:endParaRPr kumimoji="0" lang="sr-Latn-RS" altLang="sr-Latn-RS" b="0" i="0" u="none" strike="noStrike" cap="none" normalizeH="0" baseline="0" dirty="0">
            <a:ln/>
            <a:effectLst/>
            <a:latin typeface="Arial" panose="020B0604020202020204" pitchFamily="34" charset="0"/>
          </a:endParaRPr>
        </a:p>
      </dgm:t>
    </dgm:pt>
    <dgm:pt modelId="{FD6264F2-8841-4CE1-9728-21F50C3BC794}" type="parTrans" cxnId="{A02CF9D4-AD71-415E-A752-F2E8D1048FE3}">
      <dgm:prSet/>
      <dgm:spPr/>
      <dgm:t>
        <a:bodyPr/>
        <a:lstStyle/>
        <a:p>
          <a:endParaRPr lang="hr-HR"/>
        </a:p>
      </dgm:t>
    </dgm:pt>
    <dgm:pt modelId="{B6FDA8A1-5436-41A6-AFEE-66E174EAAF5E}" type="sibTrans" cxnId="{A02CF9D4-AD71-415E-A752-F2E8D1048FE3}">
      <dgm:prSet/>
      <dgm:spPr/>
      <dgm:t>
        <a:bodyPr/>
        <a:lstStyle/>
        <a:p>
          <a:endParaRPr lang="hr-HR"/>
        </a:p>
      </dgm:t>
    </dgm:pt>
    <dgm:pt modelId="{19005BCD-3824-434A-8ACB-8B0370E5D7C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b="0" i="0" u="none" strike="noStrike" cap="none" normalizeH="0" baseline="0">
              <a:ln/>
              <a:effectLst/>
              <a:latin typeface="Calibri" panose="020F0502020204030204" pitchFamily="34" charset="0"/>
              <a:ea typeface="Times New Roman" panose="02020603050405020304" pitchFamily="18" charset="0"/>
              <a:cs typeface="Times New Roman" panose="02020603050405020304" pitchFamily="18" charset="0"/>
            </a:rPr>
            <a:t>PRIHODI</a:t>
          </a:r>
          <a:endParaRPr kumimoji="0" lang="sr-Latn-RS" altLang="sr-Latn-RS" b="0" i="0" u="none" strike="noStrike" cap="none" normalizeH="0" baseline="0">
            <a:ln/>
            <a:effectLst/>
            <a:latin typeface="Arial" panose="020B0604020202020204" pitchFamily="34" charset="0"/>
          </a:endParaRPr>
        </a:p>
      </dgm:t>
    </dgm:pt>
    <dgm:pt modelId="{DE484409-B7B8-4766-8B92-DAA81ED8B2EB}" type="parTrans" cxnId="{9AFD1465-7533-4A17-A53D-53977A2CC58D}">
      <dgm:prSet/>
      <dgm:spPr/>
      <dgm:t>
        <a:bodyPr/>
        <a:lstStyle/>
        <a:p>
          <a:endParaRPr lang="hr-HR"/>
        </a:p>
      </dgm:t>
    </dgm:pt>
    <dgm:pt modelId="{73AB836B-8A7A-461B-9DF3-FB227324A7B9}" type="sibTrans" cxnId="{9AFD1465-7533-4A17-A53D-53977A2CC58D}">
      <dgm:prSet/>
      <dgm:spPr/>
      <dgm:t>
        <a:bodyPr/>
        <a:lstStyle/>
        <a:p>
          <a:endParaRPr lang="hr-HR"/>
        </a:p>
      </dgm:t>
    </dgm:pt>
    <dgm:pt modelId="{9F647A39-F2E5-45B9-8396-AD9CBBCF2EE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b="0" i="0" u="none" strike="noStrike" cap="none" normalizeH="0" baseline="0" dirty="0">
              <a:ln/>
              <a:effectLst/>
              <a:latin typeface="Calibri" panose="020F0502020204030204" pitchFamily="34" charset="0"/>
              <a:ea typeface="Times New Roman" panose="02020603050405020304" pitchFamily="18" charset="0"/>
              <a:cs typeface="Times New Roman" panose="02020603050405020304" pitchFamily="18" charset="0"/>
            </a:rPr>
            <a:t>RASHODI</a:t>
          </a:r>
          <a:endParaRPr kumimoji="0" lang="sr-Latn-RS" altLang="sr-Latn-RS" b="0" i="0" u="none" strike="noStrike" cap="none" normalizeH="0" baseline="0" dirty="0">
            <a:ln/>
            <a:effectLst/>
          </a:endParaRPr>
        </a:p>
      </dgm:t>
    </dgm:pt>
    <dgm:pt modelId="{5A422E3B-8FCD-4C19-97B3-C8F96B3F3150}" type="parTrans" cxnId="{3710095C-7297-4D5D-AC64-2FFF63A84CBF}">
      <dgm:prSet/>
      <dgm:spPr/>
      <dgm:t>
        <a:bodyPr/>
        <a:lstStyle/>
        <a:p>
          <a:endParaRPr lang="hr-HR"/>
        </a:p>
      </dgm:t>
    </dgm:pt>
    <dgm:pt modelId="{00C99ADD-9CE2-4C3D-ACB3-A14467B10DD3}" type="sibTrans" cxnId="{3710095C-7297-4D5D-AC64-2FFF63A84CBF}">
      <dgm:prSet/>
      <dgm:spPr/>
      <dgm:t>
        <a:bodyPr/>
        <a:lstStyle/>
        <a:p>
          <a:endParaRPr lang="hr-HR"/>
        </a:p>
      </dgm:t>
    </dgm:pt>
    <dgm:pt modelId="{AD64AF3D-8CBF-4848-83B4-B6C3C8F0092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b="0" i="0" u="none" strike="noStrike" cap="none" normalizeH="0" baseline="0" dirty="0">
              <a:ln/>
              <a:effectLst/>
              <a:latin typeface="Calibri" panose="020F0502020204030204" pitchFamily="34" charset="0"/>
              <a:ea typeface="Times New Roman" panose="02020603050405020304" pitchFamily="18" charset="0"/>
              <a:cs typeface="Times New Roman" panose="02020603050405020304" pitchFamily="18" charset="0"/>
            </a:rPr>
            <a:t>RAČUN </a:t>
          </a:r>
          <a:endParaRPr kumimoji="0" lang="sr-Latn-RS" altLang="sr-Latn-RS" b="0" i="0" u="none" strike="noStrike" cap="none" normalizeH="0" baseline="0" dirty="0">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b="0" i="0" u="none" strike="noStrike" cap="none" normalizeH="0" baseline="0" dirty="0">
              <a:ln/>
              <a:effectLst/>
              <a:latin typeface="Calibri" panose="020F0502020204030204" pitchFamily="34" charset="0"/>
              <a:ea typeface="Times New Roman" panose="02020603050405020304" pitchFamily="18" charset="0"/>
              <a:cs typeface="Times New Roman" panose="02020603050405020304" pitchFamily="18" charset="0"/>
            </a:rPr>
            <a:t>FINANCIRANJA</a:t>
          </a:r>
          <a:endParaRPr kumimoji="0" lang="sr-Latn-RS" altLang="sr-Latn-RS" b="0" i="0" u="none" strike="noStrike" cap="none" normalizeH="0" baseline="0" dirty="0">
            <a:ln/>
            <a:effectLst/>
            <a:latin typeface="Arial" panose="020B0604020202020204" pitchFamily="34" charset="0"/>
          </a:endParaRPr>
        </a:p>
      </dgm:t>
    </dgm:pt>
    <dgm:pt modelId="{A97DBF41-9C07-4611-B162-FD1176BA7028}" type="parTrans" cxnId="{ADF18132-A6AA-44F3-993F-CED3BDEE1379}">
      <dgm:prSet/>
      <dgm:spPr/>
      <dgm:t>
        <a:bodyPr/>
        <a:lstStyle/>
        <a:p>
          <a:endParaRPr lang="hr-HR"/>
        </a:p>
      </dgm:t>
    </dgm:pt>
    <dgm:pt modelId="{A1DAFF47-23AE-49D4-B44B-B179FDB02920}" type="sibTrans" cxnId="{ADF18132-A6AA-44F3-993F-CED3BDEE1379}">
      <dgm:prSet/>
      <dgm:spPr/>
      <dgm:t>
        <a:bodyPr/>
        <a:lstStyle/>
        <a:p>
          <a:endParaRPr lang="hr-HR"/>
        </a:p>
      </dgm:t>
    </dgm:pt>
    <dgm:pt modelId="{D62FF7C4-127E-4E27-B96D-6DE528BB8B6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b="0" i="0" u="none" strike="noStrike" cap="none" normalizeH="0" baseline="0">
              <a:ln/>
              <a:effectLst/>
              <a:latin typeface="Calibri" panose="020F0502020204030204" pitchFamily="34" charset="0"/>
              <a:ea typeface="Times New Roman" panose="02020603050405020304" pitchFamily="18" charset="0"/>
              <a:cs typeface="Times New Roman" panose="02020603050405020304" pitchFamily="18" charset="0"/>
            </a:rPr>
            <a:t>PRIMICI OD FINANCIJSKE IMOVINE I ZADUŽIVANJA</a:t>
          </a:r>
          <a:endParaRPr kumimoji="0" lang="sr-Latn-RS" altLang="sr-Latn-RS" b="0" i="0" u="none" strike="noStrike" cap="none" normalizeH="0" baseline="0" dirty="0">
            <a:ln/>
            <a:effectLst/>
            <a:latin typeface="Arial" panose="020B0604020202020204" pitchFamily="34" charset="0"/>
          </a:endParaRPr>
        </a:p>
      </dgm:t>
    </dgm:pt>
    <dgm:pt modelId="{C4889C25-C036-4884-9315-E2561F6B6B19}" type="parTrans" cxnId="{34075923-6E4E-4A72-A0B6-FF8BB5677665}">
      <dgm:prSet/>
      <dgm:spPr/>
      <dgm:t>
        <a:bodyPr/>
        <a:lstStyle/>
        <a:p>
          <a:endParaRPr lang="hr-HR"/>
        </a:p>
      </dgm:t>
    </dgm:pt>
    <dgm:pt modelId="{D3ABF946-7F25-4442-B7F4-57CC116F7404}" type="sibTrans" cxnId="{34075923-6E4E-4A72-A0B6-FF8BB5677665}">
      <dgm:prSet/>
      <dgm:spPr/>
      <dgm:t>
        <a:bodyPr/>
        <a:lstStyle/>
        <a:p>
          <a:endParaRPr lang="hr-HR"/>
        </a:p>
      </dgm:t>
    </dgm:pt>
    <dgm:pt modelId="{25EE01FF-0C5F-4754-BECE-9C937A2A266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b="0" i="0" u="none" strike="noStrike" cap="none" normalizeH="0" baseline="0" dirty="0">
              <a:ln/>
              <a:effectLst/>
              <a:latin typeface="Calibri" panose="020F0502020204030204" pitchFamily="34" charset="0"/>
              <a:ea typeface="Times New Roman" panose="02020603050405020304" pitchFamily="18" charset="0"/>
              <a:cs typeface="Times New Roman" panose="02020603050405020304" pitchFamily="18" charset="0"/>
            </a:rPr>
            <a:t>IZDACI ZA FINANCIJSKU IMOVINU I OTPLATU ZAJMOVA</a:t>
          </a:r>
          <a:endParaRPr kumimoji="0" lang="sr-Latn-RS" altLang="sr-Latn-RS" b="0" i="0" u="none" strike="noStrike" cap="none" normalizeH="0" baseline="0" dirty="0">
            <a:ln/>
            <a:effectLst/>
            <a:latin typeface="Arial" panose="020B0604020202020204" pitchFamily="34" charset="0"/>
          </a:endParaRPr>
        </a:p>
      </dgm:t>
    </dgm:pt>
    <dgm:pt modelId="{94C4A86B-0525-4D8D-BD2D-F5D30784FF94}" type="parTrans" cxnId="{EA2F7C2B-4CFD-461E-9F2D-3A01F5E82614}">
      <dgm:prSet/>
      <dgm:spPr/>
      <dgm:t>
        <a:bodyPr/>
        <a:lstStyle/>
        <a:p>
          <a:endParaRPr lang="hr-HR"/>
        </a:p>
      </dgm:t>
    </dgm:pt>
    <dgm:pt modelId="{A9509715-E960-450A-AB69-96EED53EECBF}" type="sibTrans" cxnId="{EA2F7C2B-4CFD-461E-9F2D-3A01F5E82614}">
      <dgm:prSet/>
      <dgm:spPr/>
      <dgm:t>
        <a:bodyPr/>
        <a:lstStyle/>
        <a:p>
          <a:endParaRPr lang="hr-HR"/>
        </a:p>
      </dgm:t>
    </dgm:pt>
    <dgm:pt modelId="{E0D92A9D-5F18-4224-B55C-D2C2B669E39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b="0" i="0" u="none" strike="noStrike" cap="none" normalizeH="0" baseline="0" dirty="0">
              <a:ln/>
              <a:effectLst/>
              <a:latin typeface="Calibri" panose="020F0502020204030204" pitchFamily="34" charset="0"/>
              <a:ea typeface="Times New Roman" panose="02020603050405020304" pitchFamily="18" charset="0"/>
              <a:cs typeface="Times New Roman" panose="02020603050405020304" pitchFamily="18" charset="0"/>
            </a:rPr>
            <a:t>POSEBNI DIO</a:t>
          </a:r>
          <a:endParaRPr kumimoji="0" lang="sr-Latn-RS" altLang="sr-Latn-RS" b="0" i="0" u="none" strike="noStrike" cap="none" normalizeH="0" baseline="0" dirty="0">
            <a:ln/>
            <a:effectLst/>
            <a:latin typeface="Arial" panose="020B0604020202020204" pitchFamily="34" charset="0"/>
          </a:endParaRPr>
        </a:p>
      </dgm:t>
    </dgm:pt>
    <dgm:pt modelId="{F61C10E3-935E-4EE8-9C71-0E13EB706CAE}" type="parTrans" cxnId="{EFBB264D-B6DC-4A5A-A604-DC33BDBD133E}">
      <dgm:prSet/>
      <dgm:spPr/>
      <dgm:t>
        <a:bodyPr/>
        <a:lstStyle/>
        <a:p>
          <a:endParaRPr lang="hr-HR"/>
        </a:p>
      </dgm:t>
    </dgm:pt>
    <dgm:pt modelId="{2CF8A71A-9F77-4D38-8CB3-70711404CB15}" type="sibTrans" cxnId="{EFBB264D-B6DC-4A5A-A604-DC33BDBD133E}">
      <dgm:prSet/>
      <dgm:spPr/>
      <dgm:t>
        <a:bodyPr/>
        <a:lstStyle/>
        <a:p>
          <a:endParaRPr lang="hr-HR"/>
        </a:p>
      </dgm:t>
    </dgm:pt>
    <dgm:pt modelId="{2821352C-3E52-4260-AEDE-AE7AB84503D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b="0" i="0" u="none" strike="noStrike" cap="none" normalizeH="0" baseline="0" dirty="0">
              <a:ln/>
              <a:effectLst/>
              <a:latin typeface="Calibri" panose="020F0502020204030204" pitchFamily="34" charset="0"/>
              <a:ea typeface="Times New Roman" panose="02020603050405020304" pitchFamily="18" charset="0"/>
              <a:cs typeface="Times New Roman" panose="02020603050405020304" pitchFamily="18" charset="0"/>
            </a:rPr>
            <a:t>PLAN RASHODA I IZDATAKA</a:t>
          </a:r>
          <a:endParaRPr kumimoji="0" lang="sr-Latn-RS" altLang="sr-Latn-RS" b="0" i="0" u="none" strike="noStrike" cap="none" normalizeH="0" baseline="0" dirty="0">
            <a:ln/>
            <a:effectLst/>
            <a:latin typeface="Arial" panose="020B0604020202020204" pitchFamily="34" charset="0"/>
          </a:endParaRPr>
        </a:p>
      </dgm:t>
    </dgm:pt>
    <dgm:pt modelId="{C09F7476-F005-482E-A553-99E11511CF10}" type="parTrans" cxnId="{AC0FFA07-D1AD-4158-A9F4-0312140EC749}">
      <dgm:prSet/>
      <dgm:spPr/>
      <dgm:t>
        <a:bodyPr/>
        <a:lstStyle/>
        <a:p>
          <a:endParaRPr lang="hr-HR"/>
        </a:p>
      </dgm:t>
    </dgm:pt>
    <dgm:pt modelId="{D7B7503A-D51A-4166-8596-8E0A6317AB13}" type="sibTrans" cxnId="{AC0FFA07-D1AD-4158-A9F4-0312140EC749}">
      <dgm:prSet/>
      <dgm:spPr/>
      <dgm:t>
        <a:bodyPr/>
        <a:lstStyle/>
        <a:p>
          <a:endParaRPr lang="hr-HR"/>
        </a:p>
      </dgm:t>
    </dgm:pt>
    <dgm:pt modelId="{7C3FE42C-857C-45F2-B7CE-8ECEC46D3ED0}" type="pres">
      <dgm:prSet presAssocID="{717F3C4C-3810-4FB0-A7BA-E22561A25CE1}" presName="hierChild1" presStyleCnt="0">
        <dgm:presLayoutVars>
          <dgm:orgChart val="1"/>
          <dgm:chPref val="1"/>
          <dgm:dir/>
          <dgm:animOne val="branch"/>
          <dgm:animLvl val="lvl"/>
          <dgm:resizeHandles/>
        </dgm:presLayoutVars>
      </dgm:prSet>
      <dgm:spPr/>
    </dgm:pt>
    <dgm:pt modelId="{B6AAD103-DE1B-4CF2-9671-069D6B15C73F}" type="pres">
      <dgm:prSet presAssocID="{CA490A1C-D7D1-49B3-B975-51091740FFD1}" presName="hierRoot1" presStyleCnt="0">
        <dgm:presLayoutVars>
          <dgm:hierBranch/>
        </dgm:presLayoutVars>
      </dgm:prSet>
      <dgm:spPr/>
    </dgm:pt>
    <dgm:pt modelId="{8E42FA95-9753-4617-B1C7-3F254BD2BF5E}" type="pres">
      <dgm:prSet presAssocID="{CA490A1C-D7D1-49B3-B975-51091740FFD1}" presName="rootComposite1" presStyleCnt="0"/>
      <dgm:spPr/>
    </dgm:pt>
    <dgm:pt modelId="{01C0D79F-FFCF-435F-8133-9527D67F2DF2}" type="pres">
      <dgm:prSet presAssocID="{CA490A1C-D7D1-49B3-B975-51091740FFD1}" presName="rootText1" presStyleLbl="node0" presStyleIdx="0" presStyleCnt="1" custLinFactNeighborX="-89954" custLinFactNeighborY="-18679">
        <dgm:presLayoutVars>
          <dgm:chPref val="3"/>
        </dgm:presLayoutVars>
      </dgm:prSet>
      <dgm:spPr/>
    </dgm:pt>
    <dgm:pt modelId="{11682987-AA57-4867-BF41-D5C50FB463D1}" type="pres">
      <dgm:prSet presAssocID="{CA490A1C-D7D1-49B3-B975-51091740FFD1}" presName="rootConnector1" presStyleLbl="node1" presStyleIdx="0" presStyleCnt="0"/>
      <dgm:spPr/>
    </dgm:pt>
    <dgm:pt modelId="{EF167813-0F01-475C-995C-880300E5C74C}" type="pres">
      <dgm:prSet presAssocID="{CA490A1C-D7D1-49B3-B975-51091740FFD1}" presName="hierChild2" presStyleCnt="0"/>
      <dgm:spPr/>
    </dgm:pt>
    <dgm:pt modelId="{B5A0F447-5382-4751-BC37-D2824E981175}" type="pres">
      <dgm:prSet presAssocID="{32A83E53-894D-45DE-956D-94DBB14AD998}" presName="Name35" presStyleLbl="parChTrans1D2" presStyleIdx="0" presStyleCnt="2"/>
      <dgm:spPr/>
    </dgm:pt>
    <dgm:pt modelId="{BF77294A-4499-4DC9-A436-4ABA53663182}" type="pres">
      <dgm:prSet presAssocID="{A3D02A9C-461A-48D4-BF59-216841C1065C}" presName="hierRoot2" presStyleCnt="0">
        <dgm:presLayoutVars>
          <dgm:hierBranch/>
        </dgm:presLayoutVars>
      </dgm:prSet>
      <dgm:spPr/>
    </dgm:pt>
    <dgm:pt modelId="{EE5F8BE3-A5BD-497F-ABD5-DB10101FF5CB}" type="pres">
      <dgm:prSet presAssocID="{A3D02A9C-461A-48D4-BF59-216841C1065C}" presName="rootComposite" presStyleCnt="0"/>
      <dgm:spPr/>
    </dgm:pt>
    <dgm:pt modelId="{946B2D62-7DD5-4051-A035-DF6B2FECBEC0}" type="pres">
      <dgm:prSet presAssocID="{A3D02A9C-461A-48D4-BF59-216841C1065C}" presName="rootText" presStyleLbl="node2" presStyleIdx="0" presStyleCnt="2">
        <dgm:presLayoutVars>
          <dgm:chPref val="3"/>
        </dgm:presLayoutVars>
      </dgm:prSet>
      <dgm:spPr/>
    </dgm:pt>
    <dgm:pt modelId="{714713F3-CCDE-470E-B330-0C521AEE211B}" type="pres">
      <dgm:prSet presAssocID="{A3D02A9C-461A-48D4-BF59-216841C1065C}" presName="rootConnector" presStyleLbl="node2" presStyleIdx="0" presStyleCnt="2"/>
      <dgm:spPr/>
    </dgm:pt>
    <dgm:pt modelId="{596C6CF6-8DA2-4737-AD94-A31E03F93323}" type="pres">
      <dgm:prSet presAssocID="{A3D02A9C-461A-48D4-BF59-216841C1065C}" presName="hierChild4" presStyleCnt="0"/>
      <dgm:spPr/>
    </dgm:pt>
    <dgm:pt modelId="{39D37D70-C567-4108-BA96-2B464EE2DB9C}" type="pres">
      <dgm:prSet presAssocID="{FD6264F2-8841-4CE1-9728-21F50C3BC794}" presName="Name35" presStyleLbl="parChTrans1D3" presStyleIdx="0" presStyleCnt="3"/>
      <dgm:spPr/>
    </dgm:pt>
    <dgm:pt modelId="{7CAA6637-C3C7-4E43-865A-88D8D7786DA5}" type="pres">
      <dgm:prSet presAssocID="{7710E707-0063-46D0-ADFB-6DF0190E7C25}" presName="hierRoot2" presStyleCnt="0">
        <dgm:presLayoutVars>
          <dgm:hierBranch/>
        </dgm:presLayoutVars>
      </dgm:prSet>
      <dgm:spPr/>
    </dgm:pt>
    <dgm:pt modelId="{ADAA3534-6A77-4BEA-A200-0E1C3AE01C16}" type="pres">
      <dgm:prSet presAssocID="{7710E707-0063-46D0-ADFB-6DF0190E7C25}" presName="rootComposite" presStyleCnt="0"/>
      <dgm:spPr/>
    </dgm:pt>
    <dgm:pt modelId="{DC6DBFDD-8393-4288-8C0E-9A58BC195FBF}" type="pres">
      <dgm:prSet presAssocID="{7710E707-0063-46D0-ADFB-6DF0190E7C25}" presName="rootText" presStyleLbl="node3" presStyleIdx="0" presStyleCnt="3">
        <dgm:presLayoutVars>
          <dgm:chPref val="3"/>
        </dgm:presLayoutVars>
      </dgm:prSet>
      <dgm:spPr/>
    </dgm:pt>
    <dgm:pt modelId="{CB581E55-D47A-4AA0-9827-E3286A20A7A2}" type="pres">
      <dgm:prSet presAssocID="{7710E707-0063-46D0-ADFB-6DF0190E7C25}" presName="rootConnector" presStyleLbl="node3" presStyleIdx="0" presStyleCnt="3"/>
      <dgm:spPr/>
    </dgm:pt>
    <dgm:pt modelId="{9750CC8F-A2DE-4753-8599-7192A4A06CDF}" type="pres">
      <dgm:prSet presAssocID="{7710E707-0063-46D0-ADFB-6DF0190E7C25}" presName="hierChild4" presStyleCnt="0"/>
      <dgm:spPr/>
    </dgm:pt>
    <dgm:pt modelId="{8488E8CE-9F06-466A-B4C3-1150BD08E992}" type="pres">
      <dgm:prSet presAssocID="{DE484409-B7B8-4766-8B92-DAA81ED8B2EB}" presName="Name35" presStyleLbl="parChTrans1D4" presStyleIdx="0" presStyleCnt="4"/>
      <dgm:spPr/>
    </dgm:pt>
    <dgm:pt modelId="{1FA90620-3478-47C7-BF52-218A6CC46070}" type="pres">
      <dgm:prSet presAssocID="{19005BCD-3824-434A-8ACB-8B0370E5D7C2}" presName="hierRoot2" presStyleCnt="0">
        <dgm:presLayoutVars>
          <dgm:hierBranch val="r"/>
        </dgm:presLayoutVars>
      </dgm:prSet>
      <dgm:spPr/>
    </dgm:pt>
    <dgm:pt modelId="{DACCD7CA-A65F-46A7-8CCF-755245D26721}" type="pres">
      <dgm:prSet presAssocID="{19005BCD-3824-434A-8ACB-8B0370E5D7C2}" presName="rootComposite" presStyleCnt="0"/>
      <dgm:spPr/>
    </dgm:pt>
    <dgm:pt modelId="{96079BE0-538D-4DEB-A751-778CB1CAB8E7}" type="pres">
      <dgm:prSet presAssocID="{19005BCD-3824-434A-8ACB-8B0370E5D7C2}" presName="rootText" presStyleLbl="node4" presStyleIdx="0" presStyleCnt="4">
        <dgm:presLayoutVars>
          <dgm:chPref val="3"/>
        </dgm:presLayoutVars>
      </dgm:prSet>
      <dgm:spPr/>
    </dgm:pt>
    <dgm:pt modelId="{E2A711F9-94AA-47C9-A387-C6D6704A1048}" type="pres">
      <dgm:prSet presAssocID="{19005BCD-3824-434A-8ACB-8B0370E5D7C2}" presName="rootConnector" presStyleLbl="node4" presStyleIdx="0" presStyleCnt="4"/>
      <dgm:spPr/>
    </dgm:pt>
    <dgm:pt modelId="{085DA231-DE51-4462-B5C5-350965B12324}" type="pres">
      <dgm:prSet presAssocID="{19005BCD-3824-434A-8ACB-8B0370E5D7C2}" presName="hierChild4" presStyleCnt="0"/>
      <dgm:spPr/>
    </dgm:pt>
    <dgm:pt modelId="{2F7773B5-2885-4304-B6C8-24112BA62174}" type="pres">
      <dgm:prSet presAssocID="{19005BCD-3824-434A-8ACB-8B0370E5D7C2}" presName="hierChild5" presStyleCnt="0"/>
      <dgm:spPr/>
    </dgm:pt>
    <dgm:pt modelId="{79015657-ED44-46EA-8FE8-5927EC58A49D}" type="pres">
      <dgm:prSet presAssocID="{5A422E3B-8FCD-4C19-97B3-C8F96B3F3150}" presName="Name35" presStyleLbl="parChTrans1D4" presStyleIdx="1" presStyleCnt="4"/>
      <dgm:spPr/>
    </dgm:pt>
    <dgm:pt modelId="{1581A030-A047-456F-985C-192D5915588F}" type="pres">
      <dgm:prSet presAssocID="{9F647A39-F2E5-45B9-8396-AD9CBBCF2EE3}" presName="hierRoot2" presStyleCnt="0">
        <dgm:presLayoutVars>
          <dgm:hierBranch val="r"/>
        </dgm:presLayoutVars>
      </dgm:prSet>
      <dgm:spPr/>
    </dgm:pt>
    <dgm:pt modelId="{94F12A1B-99FF-4B22-A03E-F31B461DE21B}" type="pres">
      <dgm:prSet presAssocID="{9F647A39-F2E5-45B9-8396-AD9CBBCF2EE3}" presName="rootComposite" presStyleCnt="0"/>
      <dgm:spPr/>
    </dgm:pt>
    <dgm:pt modelId="{7135C25D-D89A-4214-9BD1-D01B3B3114E3}" type="pres">
      <dgm:prSet presAssocID="{9F647A39-F2E5-45B9-8396-AD9CBBCF2EE3}" presName="rootText" presStyleLbl="node4" presStyleIdx="1" presStyleCnt="4">
        <dgm:presLayoutVars>
          <dgm:chPref val="3"/>
        </dgm:presLayoutVars>
      </dgm:prSet>
      <dgm:spPr/>
    </dgm:pt>
    <dgm:pt modelId="{E37A7772-C06C-4ACF-889C-2129B77D7164}" type="pres">
      <dgm:prSet presAssocID="{9F647A39-F2E5-45B9-8396-AD9CBBCF2EE3}" presName="rootConnector" presStyleLbl="node4" presStyleIdx="1" presStyleCnt="4"/>
      <dgm:spPr/>
    </dgm:pt>
    <dgm:pt modelId="{EA98E016-1F1C-4EF7-BB2C-7EB3F432A785}" type="pres">
      <dgm:prSet presAssocID="{9F647A39-F2E5-45B9-8396-AD9CBBCF2EE3}" presName="hierChild4" presStyleCnt="0"/>
      <dgm:spPr/>
    </dgm:pt>
    <dgm:pt modelId="{A69EE7AF-9930-47D5-AF46-73BAC83B78B2}" type="pres">
      <dgm:prSet presAssocID="{9F647A39-F2E5-45B9-8396-AD9CBBCF2EE3}" presName="hierChild5" presStyleCnt="0"/>
      <dgm:spPr/>
    </dgm:pt>
    <dgm:pt modelId="{C85636C4-C4BA-4907-B6C7-838E581F087C}" type="pres">
      <dgm:prSet presAssocID="{7710E707-0063-46D0-ADFB-6DF0190E7C25}" presName="hierChild5" presStyleCnt="0"/>
      <dgm:spPr/>
    </dgm:pt>
    <dgm:pt modelId="{ADF5ABA9-6AC5-4AFC-A5CB-2B0F074489B6}" type="pres">
      <dgm:prSet presAssocID="{A97DBF41-9C07-4611-B162-FD1176BA7028}" presName="Name35" presStyleLbl="parChTrans1D3" presStyleIdx="1" presStyleCnt="3"/>
      <dgm:spPr/>
    </dgm:pt>
    <dgm:pt modelId="{6A50ABCF-593E-4742-9AED-61F0044BAE32}" type="pres">
      <dgm:prSet presAssocID="{AD64AF3D-8CBF-4848-83B4-B6C3C8F0092D}" presName="hierRoot2" presStyleCnt="0">
        <dgm:presLayoutVars>
          <dgm:hierBranch/>
        </dgm:presLayoutVars>
      </dgm:prSet>
      <dgm:spPr/>
    </dgm:pt>
    <dgm:pt modelId="{7BB6F036-D622-4433-BA32-FFA5C8F6F682}" type="pres">
      <dgm:prSet presAssocID="{AD64AF3D-8CBF-4848-83B4-B6C3C8F0092D}" presName="rootComposite" presStyleCnt="0"/>
      <dgm:spPr/>
    </dgm:pt>
    <dgm:pt modelId="{2C5DE3FC-DC16-4527-982D-649AA50005A3}" type="pres">
      <dgm:prSet presAssocID="{AD64AF3D-8CBF-4848-83B4-B6C3C8F0092D}" presName="rootText" presStyleLbl="node3" presStyleIdx="1" presStyleCnt="3">
        <dgm:presLayoutVars>
          <dgm:chPref val="3"/>
        </dgm:presLayoutVars>
      </dgm:prSet>
      <dgm:spPr/>
    </dgm:pt>
    <dgm:pt modelId="{34354309-C624-4B66-8294-6BB8C32B4E77}" type="pres">
      <dgm:prSet presAssocID="{AD64AF3D-8CBF-4848-83B4-B6C3C8F0092D}" presName="rootConnector" presStyleLbl="node3" presStyleIdx="1" presStyleCnt="3"/>
      <dgm:spPr/>
    </dgm:pt>
    <dgm:pt modelId="{D277CE84-11D5-4F9C-A46E-91E4259DA1C6}" type="pres">
      <dgm:prSet presAssocID="{AD64AF3D-8CBF-4848-83B4-B6C3C8F0092D}" presName="hierChild4" presStyleCnt="0"/>
      <dgm:spPr/>
    </dgm:pt>
    <dgm:pt modelId="{967F08FE-35CA-4104-9546-FDC64A84B016}" type="pres">
      <dgm:prSet presAssocID="{C4889C25-C036-4884-9315-E2561F6B6B19}" presName="Name35" presStyleLbl="parChTrans1D4" presStyleIdx="2" presStyleCnt="4"/>
      <dgm:spPr/>
    </dgm:pt>
    <dgm:pt modelId="{67F77865-8804-4380-8363-79E3E8A83729}" type="pres">
      <dgm:prSet presAssocID="{D62FF7C4-127E-4E27-B96D-6DE528BB8B65}" presName="hierRoot2" presStyleCnt="0">
        <dgm:presLayoutVars>
          <dgm:hierBranch val="r"/>
        </dgm:presLayoutVars>
      </dgm:prSet>
      <dgm:spPr/>
    </dgm:pt>
    <dgm:pt modelId="{52465AEE-BA59-48EC-B0FB-16DDD256A267}" type="pres">
      <dgm:prSet presAssocID="{D62FF7C4-127E-4E27-B96D-6DE528BB8B65}" presName="rootComposite" presStyleCnt="0"/>
      <dgm:spPr/>
    </dgm:pt>
    <dgm:pt modelId="{CD054440-74E4-43E2-9E6F-B0E95054686E}" type="pres">
      <dgm:prSet presAssocID="{D62FF7C4-127E-4E27-B96D-6DE528BB8B65}" presName="rootText" presStyleLbl="node4" presStyleIdx="2" presStyleCnt="4" custScaleX="109032">
        <dgm:presLayoutVars>
          <dgm:chPref val="3"/>
        </dgm:presLayoutVars>
      </dgm:prSet>
      <dgm:spPr/>
    </dgm:pt>
    <dgm:pt modelId="{29F575DD-B053-4570-B5C7-33504CBC6F01}" type="pres">
      <dgm:prSet presAssocID="{D62FF7C4-127E-4E27-B96D-6DE528BB8B65}" presName="rootConnector" presStyleLbl="node4" presStyleIdx="2" presStyleCnt="4"/>
      <dgm:spPr/>
    </dgm:pt>
    <dgm:pt modelId="{4A876CF7-12BC-4BF8-ACA4-7BC5977E6859}" type="pres">
      <dgm:prSet presAssocID="{D62FF7C4-127E-4E27-B96D-6DE528BB8B65}" presName="hierChild4" presStyleCnt="0"/>
      <dgm:spPr/>
    </dgm:pt>
    <dgm:pt modelId="{82C60CC5-B765-44C8-BD6B-F9E88A3882A2}" type="pres">
      <dgm:prSet presAssocID="{D62FF7C4-127E-4E27-B96D-6DE528BB8B65}" presName="hierChild5" presStyleCnt="0"/>
      <dgm:spPr/>
    </dgm:pt>
    <dgm:pt modelId="{64EF67A9-F8D0-4869-B503-6704AC3C6062}" type="pres">
      <dgm:prSet presAssocID="{94C4A86B-0525-4D8D-BD2D-F5D30784FF94}" presName="Name35" presStyleLbl="parChTrans1D4" presStyleIdx="3" presStyleCnt="4"/>
      <dgm:spPr/>
    </dgm:pt>
    <dgm:pt modelId="{33DF64B7-1105-41F8-B2A9-04D8450CFE84}" type="pres">
      <dgm:prSet presAssocID="{25EE01FF-0C5F-4754-BECE-9C937A2A2668}" presName="hierRoot2" presStyleCnt="0">
        <dgm:presLayoutVars>
          <dgm:hierBranch val="r"/>
        </dgm:presLayoutVars>
      </dgm:prSet>
      <dgm:spPr/>
    </dgm:pt>
    <dgm:pt modelId="{05E21BA7-A7EA-446A-8F5E-CBB2ACF092BF}" type="pres">
      <dgm:prSet presAssocID="{25EE01FF-0C5F-4754-BECE-9C937A2A2668}" presName="rootComposite" presStyleCnt="0"/>
      <dgm:spPr/>
    </dgm:pt>
    <dgm:pt modelId="{85FC5718-62B3-4522-9E68-AAFDF9DAE850}" type="pres">
      <dgm:prSet presAssocID="{25EE01FF-0C5F-4754-BECE-9C937A2A2668}" presName="rootText" presStyleLbl="node4" presStyleIdx="3" presStyleCnt="4" custScaleX="110868">
        <dgm:presLayoutVars>
          <dgm:chPref val="3"/>
        </dgm:presLayoutVars>
      </dgm:prSet>
      <dgm:spPr/>
    </dgm:pt>
    <dgm:pt modelId="{0829A1D4-BFF5-4376-A888-014933732C8A}" type="pres">
      <dgm:prSet presAssocID="{25EE01FF-0C5F-4754-BECE-9C937A2A2668}" presName="rootConnector" presStyleLbl="node4" presStyleIdx="3" presStyleCnt="4"/>
      <dgm:spPr/>
    </dgm:pt>
    <dgm:pt modelId="{7F3B3686-769C-4B64-BE08-9C0C2C489410}" type="pres">
      <dgm:prSet presAssocID="{25EE01FF-0C5F-4754-BECE-9C937A2A2668}" presName="hierChild4" presStyleCnt="0"/>
      <dgm:spPr/>
    </dgm:pt>
    <dgm:pt modelId="{8FEAD307-EDAF-4F98-BA66-C43EFE2B6813}" type="pres">
      <dgm:prSet presAssocID="{25EE01FF-0C5F-4754-BECE-9C937A2A2668}" presName="hierChild5" presStyleCnt="0"/>
      <dgm:spPr/>
    </dgm:pt>
    <dgm:pt modelId="{73CE107F-2DD0-40F3-9D8D-54C992E6A86A}" type="pres">
      <dgm:prSet presAssocID="{AD64AF3D-8CBF-4848-83B4-B6C3C8F0092D}" presName="hierChild5" presStyleCnt="0"/>
      <dgm:spPr/>
    </dgm:pt>
    <dgm:pt modelId="{E163F041-E44D-4727-8783-D915F7DF74BC}" type="pres">
      <dgm:prSet presAssocID="{A3D02A9C-461A-48D4-BF59-216841C1065C}" presName="hierChild5" presStyleCnt="0"/>
      <dgm:spPr/>
    </dgm:pt>
    <dgm:pt modelId="{753F81F8-4583-48E5-9A2A-87EF26F2F64F}" type="pres">
      <dgm:prSet presAssocID="{F61C10E3-935E-4EE8-9C71-0E13EB706CAE}" presName="Name35" presStyleLbl="parChTrans1D2" presStyleIdx="1" presStyleCnt="2"/>
      <dgm:spPr/>
    </dgm:pt>
    <dgm:pt modelId="{7BFB199E-9CC5-44C6-A927-27FF91F77318}" type="pres">
      <dgm:prSet presAssocID="{E0D92A9D-5F18-4224-B55C-D2C2B669E39F}" presName="hierRoot2" presStyleCnt="0">
        <dgm:presLayoutVars>
          <dgm:hierBranch/>
        </dgm:presLayoutVars>
      </dgm:prSet>
      <dgm:spPr/>
    </dgm:pt>
    <dgm:pt modelId="{66DD70F7-DEA2-4481-B705-0D7F2197B712}" type="pres">
      <dgm:prSet presAssocID="{E0D92A9D-5F18-4224-B55C-D2C2B669E39F}" presName="rootComposite" presStyleCnt="0"/>
      <dgm:spPr/>
    </dgm:pt>
    <dgm:pt modelId="{EA282373-8E0D-412F-B8E6-84EF41083943}" type="pres">
      <dgm:prSet presAssocID="{E0D92A9D-5F18-4224-B55C-D2C2B669E39F}" presName="rootText" presStyleLbl="node2" presStyleIdx="1" presStyleCnt="2">
        <dgm:presLayoutVars>
          <dgm:chPref val="3"/>
        </dgm:presLayoutVars>
      </dgm:prSet>
      <dgm:spPr/>
    </dgm:pt>
    <dgm:pt modelId="{0A281AA5-C199-4BD0-9248-D49DB5059BDF}" type="pres">
      <dgm:prSet presAssocID="{E0D92A9D-5F18-4224-B55C-D2C2B669E39F}" presName="rootConnector" presStyleLbl="node2" presStyleIdx="1" presStyleCnt="2"/>
      <dgm:spPr/>
    </dgm:pt>
    <dgm:pt modelId="{29AA4E71-5EC5-42BA-A326-AC0D0007AEC1}" type="pres">
      <dgm:prSet presAssocID="{E0D92A9D-5F18-4224-B55C-D2C2B669E39F}" presName="hierChild4" presStyleCnt="0"/>
      <dgm:spPr/>
    </dgm:pt>
    <dgm:pt modelId="{796A39A1-318D-4481-9A84-417F21583174}" type="pres">
      <dgm:prSet presAssocID="{C09F7476-F005-482E-A553-99E11511CF10}" presName="Name35" presStyleLbl="parChTrans1D3" presStyleIdx="2" presStyleCnt="3"/>
      <dgm:spPr/>
    </dgm:pt>
    <dgm:pt modelId="{EF8CEF35-BC28-431B-803B-9FDD1F052019}" type="pres">
      <dgm:prSet presAssocID="{2821352C-3E52-4260-AEDE-AE7AB84503DD}" presName="hierRoot2" presStyleCnt="0">
        <dgm:presLayoutVars>
          <dgm:hierBranch val="r"/>
        </dgm:presLayoutVars>
      </dgm:prSet>
      <dgm:spPr/>
    </dgm:pt>
    <dgm:pt modelId="{DA9C5BB4-00E8-43FF-ADE1-F339C13BE51C}" type="pres">
      <dgm:prSet presAssocID="{2821352C-3E52-4260-AEDE-AE7AB84503DD}" presName="rootComposite" presStyleCnt="0"/>
      <dgm:spPr/>
    </dgm:pt>
    <dgm:pt modelId="{E053BBD8-555D-448B-B3F6-B9BA4DEFE02D}" type="pres">
      <dgm:prSet presAssocID="{2821352C-3E52-4260-AEDE-AE7AB84503DD}" presName="rootText" presStyleLbl="node3" presStyleIdx="2" presStyleCnt="3">
        <dgm:presLayoutVars>
          <dgm:chPref val="3"/>
        </dgm:presLayoutVars>
      </dgm:prSet>
      <dgm:spPr/>
    </dgm:pt>
    <dgm:pt modelId="{CDFCD535-32B4-4670-B68A-C974A338F37D}" type="pres">
      <dgm:prSet presAssocID="{2821352C-3E52-4260-AEDE-AE7AB84503DD}" presName="rootConnector" presStyleLbl="node3" presStyleIdx="2" presStyleCnt="3"/>
      <dgm:spPr/>
    </dgm:pt>
    <dgm:pt modelId="{1B7CD554-5F44-4889-B1F7-BB0D55F75A3F}" type="pres">
      <dgm:prSet presAssocID="{2821352C-3E52-4260-AEDE-AE7AB84503DD}" presName="hierChild4" presStyleCnt="0"/>
      <dgm:spPr/>
    </dgm:pt>
    <dgm:pt modelId="{79BF6C79-D77D-41AE-844D-76297A0B2DC1}" type="pres">
      <dgm:prSet presAssocID="{2821352C-3E52-4260-AEDE-AE7AB84503DD}" presName="hierChild5" presStyleCnt="0"/>
      <dgm:spPr/>
    </dgm:pt>
    <dgm:pt modelId="{31D55CF4-61D3-4039-BE81-A713B3C71F9E}" type="pres">
      <dgm:prSet presAssocID="{E0D92A9D-5F18-4224-B55C-D2C2B669E39F}" presName="hierChild5" presStyleCnt="0"/>
      <dgm:spPr/>
    </dgm:pt>
    <dgm:pt modelId="{053DFDE1-E0F1-4C7A-B6B4-DBC775BECBB3}" type="pres">
      <dgm:prSet presAssocID="{CA490A1C-D7D1-49B3-B975-51091740FFD1}" presName="hierChild3" presStyleCnt="0"/>
      <dgm:spPr/>
    </dgm:pt>
  </dgm:ptLst>
  <dgm:cxnLst>
    <dgm:cxn modelId="{ACA86A02-B6BB-41AD-943A-927FA6A15A3B}" type="presOf" srcId="{C09F7476-F005-482E-A553-99E11511CF10}" destId="{796A39A1-318D-4481-9A84-417F21583174}" srcOrd="0" destOrd="0" presId="urn:microsoft.com/office/officeart/2005/8/layout/orgChart1"/>
    <dgm:cxn modelId="{AC0FFA07-D1AD-4158-A9F4-0312140EC749}" srcId="{E0D92A9D-5F18-4224-B55C-D2C2B669E39F}" destId="{2821352C-3E52-4260-AEDE-AE7AB84503DD}" srcOrd="0" destOrd="0" parTransId="{C09F7476-F005-482E-A553-99E11511CF10}" sibTransId="{D7B7503A-D51A-4166-8596-8E0A6317AB13}"/>
    <dgm:cxn modelId="{D6EE6A16-741B-40C2-A9F6-D317E4E5184C}" type="presOf" srcId="{E0D92A9D-5F18-4224-B55C-D2C2B669E39F}" destId="{EA282373-8E0D-412F-B8E6-84EF41083943}" srcOrd="0" destOrd="0" presId="urn:microsoft.com/office/officeart/2005/8/layout/orgChart1"/>
    <dgm:cxn modelId="{1C88FF21-F576-4E8B-BA0F-1C551323BF26}" srcId="{CA490A1C-D7D1-49B3-B975-51091740FFD1}" destId="{A3D02A9C-461A-48D4-BF59-216841C1065C}" srcOrd="0" destOrd="0" parTransId="{32A83E53-894D-45DE-956D-94DBB14AD998}" sibTransId="{58412E9C-E442-4A0E-BDDE-B9BFA77B4116}"/>
    <dgm:cxn modelId="{34075923-6E4E-4A72-A0B6-FF8BB5677665}" srcId="{AD64AF3D-8CBF-4848-83B4-B6C3C8F0092D}" destId="{D62FF7C4-127E-4E27-B96D-6DE528BB8B65}" srcOrd="0" destOrd="0" parTransId="{C4889C25-C036-4884-9315-E2561F6B6B19}" sibTransId="{D3ABF946-7F25-4442-B7F4-57CC116F7404}"/>
    <dgm:cxn modelId="{0C857B26-80B2-4BE8-A3A6-6B359D8B393B}" type="presOf" srcId="{A3D02A9C-461A-48D4-BF59-216841C1065C}" destId="{714713F3-CCDE-470E-B330-0C521AEE211B}" srcOrd="1" destOrd="0" presId="urn:microsoft.com/office/officeart/2005/8/layout/orgChart1"/>
    <dgm:cxn modelId="{9BF3AF26-3D89-4A36-B55C-D3287B31FBB2}" srcId="{717F3C4C-3810-4FB0-A7BA-E22561A25CE1}" destId="{CA490A1C-D7D1-49B3-B975-51091740FFD1}" srcOrd="0" destOrd="0" parTransId="{145C62F4-90F1-4AD2-8F64-BA380EADCCDA}" sibTransId="{9397F301-BD01-42B5-91EC-C95E4800C4B5}"/>
    <dgm:cxn modelId="{EA2F7C2B-4CFD-461E-9F2D-3A01F5E82614}" srcId="{AD64AF3D-8CBF-4848-83B4-B6C3C8F0092D}" destId="{25EE01FF-0C5F-4754-BECE-9C937A2A2668}" srcOrd="1" destOrd="0" parTransId="{94C4A86B-0525-4D8D-BD2D-F5D30784FF94}" sibTransId="{A9509715-E960-450A-AB69-96EED53EECBF}"/>
    <dgm:cxn modelId="{ADF18132-A6AA-44F3-993F-CED3BDEE1379}" srcId="{A3D02A9C-461A-48D4-BF59-216841C1065C}" destId="{AD64AF3D-8CBF-4848-83B4-B6C3C8F0092D}" srcOrd="1" destOrd="0" parTransId="{A97DBF41-9C07-4611-B162-FD1176BA7028}" sibTransId="{A1DAFF47-23AE-49D4-B44B-B179FDB02920}"/>
    <dgm:cxn modelId="{4783E335-2732-4A24-9142-FF1E41126CF3}" type="presOf" srcId="{7710E707-0063-46D0-ADFB-6DF0190E7C25}" destId="{DC6DBFDD-8393-4288-8C0E-9A58BC195FBF}" srcOrd="0" destOrd="0" presId="urn:microsoft.com/office/officeart/2005/8/layout/orgChart1"/>
    <dgm:cxn modelId="{C0D45D3F-5C3F-4AC4-99AE-903E06D2981D}" type="presOf" srcId="{F61C10E3-935E-4EE8-9C71-0E13EB706CAE}" destId="{753F81F8-4583-48E5-9A2A-87EF26F2F64F}" srcOrd="0" destOrd="0" presId="urn:microsoft.com/office/officeart/2005/8/layout/orgChart1"/>
    <dgm:cxn modelId="{3710095C-7297-4D5D-AC64-2FFF63A84CBF}" srcId="{7710E707-0063-46D0-ADFB-6DF0190E7C25}" destId="{9F647A39-F2E5-45B9-8396-AD9CBBCF2EE3}" srcOrd="1" destOrd="0" parTransId="{5A422E3B-8FCD-4C19-97B3-C8F96B3F3150}" sibTransId="{00C99ADD-9CE2-4C3D-ACB3-A14467B10DD3}"/>
    <dgm:cxn modelId="{80530641-8D8B-4395-AC82-5BFC011DB071}" type="presOf" srcId="{7710E707-0063-46D0-ADFB-6DF0190E7C25}" destId="{CB581E55-D47A-4AA0-9827-E3286A20A7A2}" srcOrd="1" destOrd="0" presId="urn:microsoft.com/office/officeart/2005/8/layout/orgChart1"/>
    <dgm:cxn modelId="{FCB2F561-CE95-478D-AB3F-79DFF5A0F844}" type="presOf" srcId="{19005BCD-3824-434A-8ACB-8B0370E5D7C2}" destId="{96079BE0-538D-4DEB-A751-778CB1CAB8E7}" srcOrd="0" destOrd="0" presId="urn:microsoft.com/office/officeart/2005/8/layout/orgChart1"/>
    <dgm:cxn modelId="{9AFD1465-7533-4A17-A53D-53977A2CC58D}" srcId="{7710E707-0063-46D0-ADFB-6DF0190E7C25}" destId="{19005BCD-3824-434A-8ACB-8B0370E5D7C2}" srcOrd="0" destOrd="0" parTransId="{DE484409-B7B8-4766-8B92-DAA81ED8B2EB}" sibTransId="{73AB836B-8A7A-461B-9DF3-FB227324A7B9}"/>
    <dgm:cxn modelId="{6456716B-6414-4B8C-8F3D-EC577091E7A3}" type="presOf" srcId="{5A422E3B-8FCD-4C19-97B3-C8F96B3F3150}" destId="{79015657-ED44-46EA-8FE8-5927EC58A49D}" srcOrd="0" destOrd="0" presId="urn:microsoft.com/office/officeart/2005/8/layout/orgChart1"/>
    <dgm:cxn modelId="{EFBB264D-B6DC-4A5A-A604-DC33BDBD133E}" srcId="{CA490A1C-D7D1-49B3-B975-51091740FFD1}" destId="{E0D92A9D-5F18-4224-B55C-D2C2B669E39F}" srcOrd="1" destOrd="0" parTransId="{F61C10E3-935E-4EE8-9C71-0E13EB706CAE}" sibTransId="{2CF8A71A-9F77-4D38-8CB3-70711404CB15}"/>
    <dgm:cxn modelId="{9A7D856F-2C40-431F-A752-B61018B2FE5D}" type="presOf" srcId="{C4889C25-C036-4884-9315-E2561F6B6B19}" destId="{967F08FE-35CA-4104-9546-FDC64A84B016}" srcOrd="0" destOrd="0" presId="urn:microsoft.com/office/officeart/2005/8/layout/orgChart1"/>
    <dgm:cxn modelId="{65423650-8D23-46B7-9DC2-A3FED458C808}" type="presOf" srcId="{2821352C-3E52-4260-AEDE-AE7AB84503DD}" destId="{E053BBD8-555D-448B-B3F6-B9BA4DEFE02D}" srcOrd="0" destOrd="0" presId="urn:microsoft.com/office/officeart/2005/8/layout/orgChart1"/>
    <dgm:cxn modelId="{3B68D076-D077-4BC2-9185-35C305C730C9}" type="presOf" srcId="{A3D02A9C-461A-48D4-BF59-216841C1065C}" destId="{946B2D62-7DD5-4051-A035-DF6B2FECBEC0}" srcOrd="0" destOrd="0" presId="urn:microsoft.com/office/officeart/2005/8/layout/orgChart1"/>
    <dgm:cxn modelId="{5725197B-1138-47DE-9854-D43254A96B38}" type="presOf" srcId="{E0D92A9D-5F18-4224-B55C-D2C2B669E39F}" destId="{0A281AA5-C199-4BD0-9248-D49DB5059BDF}" srcOrd="1" destOrd="0" presId="urn:microsoft.com/office/officeart/2005/8/layout/orgChart1"/>
    <dgm:cxn modelId="{33331C7D-333C-43C5-96CA-81442CFD94C4}" type="presOf" srcId="{717F3C4C-3810-4FB0-A7BA-E22561A25CE1}" destId="{7C3FE42C-857C-45F2-B7CE-8ECEC46D3ED0}" srcOrd="0" destOrd="0" presId="urn:microsoft.com/office/officeart/2005/8/layout/orgChart1"/>
    <dgm:cxn modelId="{B5CA6C7E-DCD6-4AE9-95BD-5A2696CB94BD}" type="presOf" srcId="{94C4A86B-0525-4D8D-BD2D-F5D30784FF94}" destId="{64EF67A9-F8D0-4869-B503-6704AC3C6062}" srcOrd="0" destOrd="0" presId="urn:microsoft.com/office/officeart/2005/8/layout/orgChart1"/>
    <dgm:cxn modelId="{79044C91-173B-4C81-958E-DC6E0C00CFEC}" type="presOf" srcId="{D62FF7C4-127E-4E27-B96D-6DE528BB8B65}" destId="{CD054440-74E4-43E2-9E6F-B0E95054686E}" srcOrd="0" destOrd="0" presId="urn:microsoft.com/office/officeart/2005/8/layout/orgChart1"/>
    <dgm:cxn modelId="{DEF4659A-B3B0-42C3-9976-8BC4941EDD97}" type="presOf" srcId="{AD64AF3D-8CBF-4848-83B4-B6C3C8F0092D}" destId="{34354309-C624-4B66-8294-6BB8C32B4E77}" srcOrd="1" destOrd="0" presId="urn:microsoft.com/office/officeart/2005/8/layout/orgChart1"/>
    <dgm:cxn modelId="{F9CDAEA5-4F90-4281-B4D7-E1467FFB1312}" type="presOf" srcId="{32A83E53-894D-45DE-956D-94DBB14AD998}" destId="{B5A0F447-5382-4751-BC37-D2824E981175}" srcOrd="0" destOrd="0" presId="urn:microsoft.com/office/officeart/2005/8/layout/orgChart1"/>
    <dgm:cxn modelId="{3F1CFCB0-F731-4451-A52D-E26F97FA5A74}" type="presOf" srcId="{25EE01FF-0C5F-4754-BECE-9C937A2A2668}" destId="{0829A1D4-BFF5-4376-A888-014933732C8A}" srcOrd="1" destOrd="0" presId="urn:microsoft.com/office/officeart/2005/8/layout/orgChart1"/>
    <dgm:cxn modelId="{25A338B1-DD4B-46DB-967F-484F1D831C08}" type="presOf" srcId="{2821352C-3E52-4260-AEDE-AE7AB84503DD}" destId="{CDFCD535-32B4-4670-B68A-C974A338F37D}" srcOrd="1" destOrd="0" presId="urn:microsoft.com/office/officeart/2005/8/layout/orgChart1"/>
    <dgm:cxn modelId="{797BC5BE-76D1-4E8C-9CEB-51EF29B7FF86}" type="presOf" srcId="{25EE01FF-0C5F-4754-BECE-9C937A2A2668}" destId="{85FC5718-62B3-4522-9E68-AAFDF9DAE850}" srcOrd="0" destOrd="0" presId="urn:microsoft.com/office/officeart/2005/8/layout/orgChart1"/>
    <dgm:cxn modelId="{8883A6C4-9029-4142-B5B7-25A481B3832F}" type="presOf" srcId="{AD64AF3D-8CBF-4848-83B4-B6C3C8F0092D}" destId="{2C5DE3FC-DC16-4527-982D-649AA50005A3}" srcOrd="0" destOrd="0" presId="urn:microsoft.com/office/officeart/2005/8/layout/orgChart1"/>
    <dgm:cxn modelId="{931440C8-CAB7-4039-A765-D7D478EE0420}" type="presOf" srcId="{FD6264F2-8841-4CE1-9728-21F50C3BC794}" destId="{39D37D70-C567-4108-BA96-2B464EE2DB9C}" srcOrd="0" destOrd="0" presId="urn:microsoft.com/office/officeart/2005/8/layout/orgChart1"/>
    <dgm:cxn modelId="{0FBFFDC9-39F0-447A-8588-5CC75720B300}" type="presOf" srcId="{D62FF7C4-127E-4E27-B96D-6DE528BB8B65}" destId="{29F575DD-B053-4570-B5C7-33504CBC6F01}" srcOrd="1" destOrd="0" presId="urn:microsoft.com/office/officeart/2005/8/layout/orgChart1"/>
    <dgm:cxn modelId="{CA294ECA-2F9D-46FB-9CAC-68081B1C818E}" type="presOf" srcId="{CA490A1C-D7D1-49B3-B975-51091740FFD1}" destId="{11682987-AA57-4867-BF41-D5C50FB463D1}" srcOrd="1" destOrd="0" presId="urn:microsoft.com/office/officeart/2005/8/layout/orgChart1"/>
    <dgm:cxn modelId="{E68366CE-6AEF-4342-A78D-2F681D574CB9}" type="presOf" srcId="{DE484409-B7B8-4766-8B92-DAA81ED8B2EB}" destId="{8488E8CE-9F06-466A-B4C3-1150BD08E992}" srcOrd="0" destOrd="0" presId="urn:microsoft.com/office/officeart/2005/8/layout/orgChart1"/>
    <dgm:cxn modelId="{A02CF9D4-AD71-415E-A752-F2E8D1048FE3}" srcId="{A3D02A9C-461A-48D4-BF59-216841C1065C}" destId="{7710E707-0063-46D0-ADFB-6DF0190E7C25}" srcOrd="0" destOrd="0" parTransId="{FD6264F2-8841-4CE1-9728-21F50C3BC794}" sibTransId="{B6FDA8A1-5436-41A6-AFEE-66E174EAAF5E}"/>
    <dgm:cxn modelId="{C85F56D7-4382-4F1A-B63E-E956892634BB}" type="presOf" srcId="{19005BCD-3824-434A-8ACB-8B0370E5D7C2}" destId="{E2A711F9-94AA-47C9-A387-C6D6704A1048}" srcOrd="1" destOrd="0" presId="urn:microsoft.com/office/officeart/2005/8/layout/orgChart1"/>
    <dgm:cxn modelId="{A4FD4FDA-6991-43F4-957B-FA3F7531497C}" type="presOf" srcId="{9F647A39-F2E5-45B9-8396-AD9CBBCF2EE3}" destId="{7135C25D-D89A-4214-9BD1-D01B3B3114E3}" srcOrd="0" destOrd="0" presId="urn:microsoft.com/office/officeart/2005/8/layout/orgChart1"/>
    <dgm:cxn modelId="{58CB81E7-1958-4647-B145-413C8F3169D3}" type="presOf" srcId="{A97DBF41-9C07-4611-B162-FD1176BA7028}" destId="{ADF5ABA9-6AC5-4AFC-A5CB-2B0F074489B6}" srcOrd="0" destOrd="0" presId="urn:microsoft.com/office/officeart/2005/8/layout/orgChart1"/>
    <dgm:cxn modelId="{AD9A62F6-0386-4417-9A4A-C22C19AE4FC8}" type="presOf" srcId="{CA490A1C-D7D1-49B3-B975-51091740FFD1}" destId="{01C0D79F-FFCF-435F-8133-9527D67F2DF2}" srcOrd="0" destOrd="0" presId="urn:microsoft.com/office/officeart/2005/8/layout/orgChart1"/>
    <dgm:cxn modelId="{0A5500FB-EDEE-42A1-8E4B-407DD24E15EA}" type="presOf" srcId="{9F647A39-F2E5-45B9-8396-AD9CBBCF2EE3}" destId="{E37A7772-C06C-4ACF-889C-2129B77D7164}" srcOrd="1" destOrd="0" presId="urn:microsoft.com/office/officeart/2005/8/layout/orgChart1"/>
    <dgm:cxn modelId="{76CF091D-B5B0-4D91-9A21-5F25056F00D7}" type="presParOf" srcId="{7C3FE42C-857C-45F2-B7CE-8ECEC46D3ED0}" destId="{B6AAD103-DE1B-4CF2-9671-069D6B15C73F}" srcOrd="0" destOrd="0" presId="urn:microsoft.com/office/officeart/2005/8/layout/orgChart1"/>
    <dgm:cxn modelId="{B6128DA0-2BA8-485F-857F-7FFAFBE14A5C}" type="presParOf" srcId="{B6AAD103-DE1B-4CF2-9671-069D6B15C73F}" destId="{8E42FA95-9753-4617-B1C7-3F254BD2BF5E}" srcOrd="0" destOrd="0" presId="urn:microsoft.com/office/officeart/2005/8/layout/orgChart1"/>
    <dgm:cxn modelId="{D177F3D9-35F7-4BF5-A1C4-85D7B9DB533B}" type="presParOf" srcId="{8E42FA95-9753-4617-B1C7-3F254BD2BF5E}" destId="{01C0D79F-FFCF-435F-8133-9527D67F2DF2}" srcOrd="0" destOrd="0" presId="urn:microsoft.com/office/officeart/2005/8/layout/orgChart1"/>
    <dgm:cxn modelId="{35DE1115-163C-41DF-B327-79E31797608B}" type="presParOf" srcId="{8E42FA95-9753-4617-B1C7-3F254BD2BF5E}" destId="{11682987-AA57-4867-BF41-D5C50FB463D1}" srcOrd="1" destOrd="0" presId="urn:microsoft.com/office/officeart/2005/8/layout/orgChart1"/>
    <dgm:cxn modelId="{A5EE7BE6-36F8-4DBE-8C9C-1812A92DCEA3}" type="presParOf" srcId="{B6AAD103-DE1B-4CF2-9671-069D6B15C73F}" destId="{EF167813-0F01-475C-995C-880300E5C74C}" srcOrd="1" destOrd="0" presId="urn:microsoft.com/office/officeart/2005/8/layout/orgChart1"/>
    <dgm:cxn modelId="{2BDB3444-2E4B-4726-BE3D-B2C88ADA7F00}" type="presParOf" srcId="{EF167813-0F01-475C-995C-880300E5C74C}" destId="{B5A0F447-5382-4751-BC37-D2824E981175}" srcOrd="0" destOrd="0" presId="urn:microsoft.com/office/officeart/2005/8/layout/orgChart1"/>
    <dgm:cxn modelId="{66EEAEF0-C726-40A1-9BE5-A1FCD8C81E10}" type="presParOf" srcId="{EF167813-0F01-475C-995C-880300E5C74C}" destId="{BF77294A-4499-4DC9-A436-4ABA53663182}" srcOrd="1" destOrd="0" presId="urn:microsoft.com/office/officeart/2005/8/layout/orgChart1"/>
    <dgm:cxn modelId="{48344FFF-2265-4EA3-96D1-D113F925C5BA}" type="presParOf" srcId="{BF77294A-4499-4DC9-A436-4ABA53663182}" destId="{EE5F8BE3-A5BD-497F-ABD5-DB10101FF5CB}" srcOrd="0" destOrd="0" presId="urn:microsoft.com/office/officeart/2005/8/layout/orgChart1"/>
    <dgm:cxn modelId="{C640E0E4-405E-442C-9E90-5764EB7CBCCD}" type="presParOf" srcId="{EE5F8BE3-A5BD-497F-ABD5-DB10101FF5CB}" destId="{946B2D62-7DD5-4051-A035-DF6B2FECBEC0}" srcOrd="0" destOrd="0" presId="urn:microsoft.com/office/officeart/2005/8/layout/orgChart1"/>
    <dgm:cxn modelId="{96529F97-8427-4A46-BFF7-46F7D43BBB59}" type="presParOf" srcId="{EE5F8BE3-A5BD-497F-ABD5-DB10101FF5CB}" destId="{714713F3-CCDE-470E-B330-0C521AEE211B}" srcOrd="1" destOrd="0" presId="urn:microsoft.com/office/officeart/2005/8/layout/orgChart1"/>
    <dgm:cxn modelId="{5838EAFD-96E8-4698-8DD3-60B2F1AE714B}" type="presParOf" srcId="{BF77294A-4499-4DC9-A436-4ABA53663182}" destId="{596C6CF6-8DA2-4737-AD94-A31E03F93323}" srcOrd="1" destOrd="0" presId="urn:microsoft.com/office/officeart/2005/8/layout/orgChart1"/>
    <dgm:cxn modelId="{03173F23-D86A-4607-8212-10E57BA20153}" type="presParOf" srcId="{596C6CF6-8DA2-4737-AD94-A31E03F93323}" destId="{39D37D70-C567-4108-BA96-2B464EE2DB9C}" srcOrd="0" destOrd="0" presId="urn:microsoft.com/office/officeart/2005/8/layout/orgChart1"/>
    <dgm:cxn modelId="{95402F22-5737-4608-80A4-01206BD5950B}" type="presParOf" srcId="{596C6CF6-8DA2-4737-AD94-A31E03F93323}" destId="{7CAA6637-C3C7-4E43-865A-88D8D7786DA5}" srcOrd="1" destOrd="0" presId="urn:microsoft.com/office/officeart/2005/8/layout/orgChart1"/>
    <dgm:cxn modelId="{FB339C2E-39F7-44AD-9886-FFC8FE266F29}" type="presParOf" srcId="{7CAA6637-C3C7-4E43-865A-88D8D7786DA5}" destId="{ADAA3534-6A77-4BEA-A200-0E1C3AE01C16}" srcOrd="0" destOrd="0" presId="urn:microsoft.com/office/officeart/2005/8/layout/orgChart1"/>
    <dgm:cxn modelId="{62F68B01-752D-43F9-9C6F-B70C848A6689}" type="presParOf" srcId="{ADAA3534-6A77-4BEA-A200-0E1C3AE01C16}" destId="{DC6DBFDD-8393-4288-8C0E-9A58BC195FBF}" srcOrd="0" destOrd="0" presId="urn:microsoft.com/office/officeart/2005/8/layout/orgChart1"/>
    <dgm:cxn modelId="{E13312F0-E9E4-4CC6-A1BD-A9D66739F822}" type="presParOf" srcId="{ADAA3534-6A77-4BEA-A200-0E1C3AE01C16}" destId="{CB581E55-D47A-4AA0-9827-E3286A20A7A2}" srcOrd="1" destOrd="0" presId="urn:microsoft.com/office/officeart/2005/8/layout/orgChart1"/>
    <dgm:cxn modelId="{AEB65B32-6552-4028-B3DC-760A778094E4}" type="presParOf" srcId="{7CAA6637-C3C7-4E43-865A-88D8D7786DA5}" destId="{9750CC8F-A2DE-4753-8599-7192A4A06CDF}" srcOrd="1" destOrd="0" presId="urn:microsoft.com/office/officeart/2005/8/layout/orgChart1"/>
    <dgm:cxn modelId="{4E7152E4-7DCC-481A-AFEE-9B0A5344BB34}" type="presParOf" srcId="{9750CC8F-A2DE-4753-8599-7192A4A06CDF}" destId="{8488E8CE-9F06-466A-B4C3-1150BD08E992}" srcOrd="0" destOrd="0" presId="urn:microsoft.com/office/officeart/2005/8/layout/orgChart1"/>
    <dgm:cxn modelId="{744A5791-29AD-4016-86D5-6ECB04BD13D7}" type="presParOf" srcId="{9750CC8F-A2DE-4753-8599-7192A4A06CDF}" destId="{1FA90620-3478-47C7-BF52-218A6CC46070}" srcOrd="1" destOrd="0" presId="urn:microsoft.com/office/officeart/2005/8/layout/orgChart1"/>
    <dgm:cxn modelId="{8F61FFD3-0D2A-43B8-94CE-A9103BE878D6}" type="presParOf" srcId="{1FA90620-3478-47C7-BF52-218A6CC46070}" destId="{DACCD7CA-A65F-46A7-8CCF-755245D26721}" srcOrd="0" destOrd="0" presId="urn:microsoft.com/office/officeart/2005/8/layout/orgChart1"/>
    <dgm:cxn modelId="{7FEE9D60-2EDD-49A5-9283-C6514D55EAB7}" type="presParOf" srcId="{DACCD7CA-A65F-46A7-8CCF-755245D26721}" destId="{96079BE0-538D-4DEB-A751-778CB1CAB8E7}" srcOrd="0" destOrd="0" presId="urn:microsoft.com/office/officeart/2005/8/layout/orgChart1"/>
    <dgm:cxn modelId="{60C49BB5-CF52-477F-80B2-728259CE54D3}" type="presParOf" srcId="{DACCD7CA-A65F-46A7-8CCF-755245D26721}" destId="{E2A711F9-94AA-47C9-A387-C6D6704A1048}" srcOrd="1" destOrd="0" presId="urn:microsoft.com/office/officeart/2005/8/layout/orgChart1"/>
    <dgm:cxn modelId="{2180D163-C205-4920-BBD7-E8A2CB017D62}" type="presParOf" srcId="{1FA90620-3478-47C7-BF52-218A6CC46070}" destId="{085DA231-DE51-4462-B5C5-350965B12324}" srcOrd="1" destOrd="0" presId="urn:microsoft.com/office/officeart/2005/8/layout/orgChart1"/>
    <dgm:cxn modelId="{4FA813A9-B920-44C6-B131-4402EF151926}" type="presParOf" srcId="{1FA90620-3478-47C7-BF52-218A6CC46070}" destId="{2F7773B5-2885-4304-B6C8-24112BA62174}" srcOrd="2" destOrd="0" presId="urn:microsoft.com/office/officeart/2005/8/layout/orgChart1"/>
    <dgm:cxn modelId="{F73F1F67-E566-457B-BF72-32BDCBA128D5}" type="presParOf" srcId="{9750CC8F-A2DE-4753-8599-7192A4A06CDF}" destId="{79015657-ED44-46EA-8FE8-5927EC58A49D}" srcOrd="2" destOrd="0" presId="urn:microsoft.com/office/officeart/2005/8/layout/orgChart1"/>
    <dgm:cxn modelId="{7E594264-AB76-4222-84D1-7F8B3064D7F1}" type="presParOf" srcId="{9750CC8F-A2DE-4753-8599-7192A4A06CDF}" destId="{1581A030-A047-456F-985C-192D5915588F}" srcOrd="3" destOrd="0" presId="urn:microsoft.com/office/officeart/2005/8/layout/orgChart1"/>
    <dgm:cxn modelId="{73E3E65A-6CFB-456E-B535-21900FF83904}" type="presParOf" srcId="{1581A030-A047-456F-985C-192D5915588F}" destId="{94F12A1B-99FF-4B22-A03E-F31B461DE21B}" srcOrd="0" destOrd="0" presId="urn:microsoft.com/office/officeart/2005/8/layout/orgChart1"/>
    <dgm:cxn modelId="{F23CBA74-4C42-4A78-81E6-0D0CF820D193}" type="presParOf" srcId="{94F12A1B-99FF-4B22-A03E-F31B461DE21B}" destId="{7135C25D-D89A-4214-9BD1-D01B3B3114E3}" srcOrd="0" destOrd="0" presId="urn:microsoft.com/office/officeart/2005/8/layout/orgChart1"/>
    <dgm:cxn modelId="{3124E1A9-2A53-4700-8AF1-8FE67D944CDE}" type="presParOf" srcId="{94F12A1B-99FF-4B22-A03E-F31B461DE21B}" destId="{E37A7772-C06C-4ACF-889C-2129B77D7164}" srcOrd="1" destOrd="0" presId="urn:microsoft.com/office/officeart/2005/8/layout/orgChart1"/>
    <dgm:cxn modelId="{EEF6AE3B-5C2B-41A5-8B9F-ADED8DB61B27}" type="presParOf" srcId="{1581A030-A047-456F-985C-192D5915588F}" destId="{EA98E016-1F1C-4EF7-BB2C-7EB3F432A785}" srcOrd="1" destOrd="0" presId="urn:microsoft.com/office/officeart/2005/8/layout/orgChart1"/>
    <dgm:cxn modelId="{FC0EE7E5-F1BC-4F8D-9134-1E33275DD199}" type="presParOf" srcId="{1581A030-A047-456F-985C-192D5915588F}" destId="{A69EE7AF-9930-47D5-AF46-73BAC83B78B2}" srcOrd="2" destOrd="0" presId="urn:microsoft.com/office/officeart/2005/8/layout/orgChart1"/>
    <dgm:cxn modelId="{4C7092C2-D5FA-4B70-A11C-866FA1FAF58B}" type="presParOf" srcId="{7CAA6637-C3C7-4E43-865A-88D8D7786DA5}" destId="{C85636C4-C4BA-4907-B6C7-838E581F087C}" srcOrd="2" destOrd="0" presId="urn:microsoft.com/office/officeart/2005/8/layout/orgChart1"/>
    <dgm:cxn modelId="{DB273B28-E51D-4B2F-A67F-AA2F3616148A}" type="presParOf" srcId="{596C6CF6-8DA2-4737-AD94-A31E03F93323}" destId="{ADF5ABA9-6AC5-4AFC-A5CB-2B0F074489B6}" srcOrd="2" destOrd="0" presId="urn:microsoft.com/office/officeart/2005/8/layout/orgChart1"/>
    <dgm:cxn modelId="{88D9B5DD-AA4D-4411-B247-740C9B837363}" type="presParOf" srcId="{596C6CF6-8DA2-4737-AD94-A31E03F93323}" destId="{6A50ABCF-593E-4742-9AED-61F0044BAE32}" srcOrd="3" destOrd="0" presId="urn:microsoft.com/office/officeart/2005/8/layout/orgChart1"/>
    <dgm:cxn modelId="{12C86D21-0837-4D4F-840A-AA15B0165F55}" type="presParOf" srcId="{6A50ABCF-593E-4742-9AED-61F0044BAE32}" destId="{7BB6F036-D622-4433-BA32-FFA5C8F6F682}" srcOrd="0" destOrd="0" presId="urn:microsoft.com/office/officeart/2005/8/layout/orgChart1"/>
    <dgm:cxn modelId="{36AD9A15-CDB8-41E7-8327-8A2BBE8C6251}" type="presParOf" srcId="{7BB6F036-D622-4433-BA32-FFA5C8F6F682}" destId="{2C5DE3FC-DC16-4527-982D-649AA50005A3}" srcOrd="0" destOrd="0" presId="urn:microsoft.com/office/officeart/2005/8/layout/orgChart1"/>
    <dgm:cxn modelId="{BCBABF95-1D2D-4868-8DD7-60BF810D6AFF}" type="presParOf" srcId="{7BB6F036-D622-4433-BA32-FFA5C8F6F682}" destId="{34354309-C624-4B66-8294-6BB8C32B4E77}" srcOrd="1" destOrd="0" presId="urn:microsoft.com/office/officeart/2005/8/layout/orgChart1"/>
    <dgm:cxn modelId="{1B91D8C6-5157-4EE0-8260-8AEFBE77597F}" type="presParOf" srcId="{6A50ABCF-593E-4742-9AED-61F0044BAE32}" destId="{D277CE84-11D5-4F9C-A46E-91E4259DA1C6}" srcOrd="1" destOrd="0" presId="urn:microsoft.com/office/officeart/2005/8/layout/orgChart1"/>
    <dgm:cxn modelId="{2E77EA93-D03A-4997-AB8F-FEC6BB5063CF}" type="presParOf" srcId="{D277CE84-11D5-4F9C-A46E-91E4259DA1C6}" destId="{967F08FE-35CA-4104-9546-FDC64A84B016}" srcOrd="0" destOrd="0" presId="urn:microsoft.com/office/officeart/2005/8/layout/orgChart1"/>
    <dgm:cxn modelId="{1A239C1C-490B-4BB6-A545-086BB775A097}" type="presParOf" srcId="{D277CE84-11D5-4F9C-A46E-91E4259DA1C6}" destId="{67F77865-8804-4380-8363-79E3E8A83729}" srcOrd="1" destOrd="0" presId="urn:microsoft.com/office/officeart/2005/8/layout/orgChart1"/>
    <dgm:cxn modelId="{825CB2C5-A280-4613-A5BD-DEDF9AA7B316}" type="presParOf" srcId="{67F77865-8804-4380-8363-79E3E8A83729}" destId="{52465AEE-BA59-48EC-B0FB-16DDD256A267}" srcOrd="0" destOrd="0" presId="urn:microsoft.com/office/officeart/2005/8/layout/orgChart1"/>
    <dgm:cxn modelId="{0F651C28-92C0-4296-AA55-BECE7ED21018}" type="presParOf" srcId="{52465AEE-BA59-48EC-B0FB-16DDD256A267}" destId="{CD054440-74E4-43E2-9E6F-B0E95054686E}" srcOrd="0" destOrd="0" presId="urn:microsoft.com/office/officeart/2005/8/layout/orgChart1"/>
    <dgm:cxn modelId="{BFC95AF6-F9F7-476E-A8FC-1678ADEDE8F9}" type="presParOf" srcId="{52465AEE-BA59-48EC-B0FB-16DDD256A267}" destId="{29F575DD-B053-4570-B5C7-33504CBC6F01}" srcOrd="1" destOrd="0" presId="urn:microsoft.com/office/officeart/2005/8/layout/orgChart1"/>
    <dgm:cxn modelId="{00652610-51A5-4967-89DD-CCB428DF7B4B}" type="presParOf" srcId="{67F77865-8804-4380-8363-79E3E8A83729}" destId="{4A876CF7-12BC-4BF8-ACA4-7BC5977E6859}" srcOrd="1" destOrd="0" presId="urn:microsoft.com/office/officeart/2005/8/layout/orgChart1"/>
    <dgm:cxn modelId="{1730D2E2-D942-4A7B-8DAA-BB820A12DA77}" type="presParOf" srcId="{67F77865-8804-4380-8363-79E3E8A83729}" destId="{82C60CC5-B765-44C8-BD6B-F9E88A3882A2}" srcOrd="2" destOrd="0" presId="urn:microsoft.com/office/officeart/2005/8/layout/orgChart1"/>
    <dgm:cxn modelId="{895F2947-8A25-469E-B60E-8ACF1593BFFC}" type="presParOf" srcId="{D277CE84-11D5-4F9C-A46E-91E4259DA1C6}" destId="{64EF67A9-F8D0-4869-B503-6704AC3C6062}" srcOrd="2" destOrd="0" presId="urn:microsoft.com/office/officeart/2005/8/layout/orgChart1"/>
    <dgm:cxn modelId="{66CEE1F6-8DE0-4BF9-A5E2-D60B8416AB9E}" type="presParOf" srcId="{D277CE84-11D5-4F9C-A46E-91E4259DA1C6}" destId="{33DF64B7-1105-41F8-B2A9-04D8450CFE84}" srcOrd="3" destOrd="0" presId="urn:microsoft.com/office/officeart/2005/8/layout/orgChart1"/>
    <dgm:cxn modelId="{2A297533-CE8C-40B3-BDBA-11A6509CE666}" type="presParOf" srcId="{33DF64B7-1105-41F8-B2A9-04D8450CFE84}" destId="{05E21BA7-A7EA-446A-8F5E-CBB2ACF092BF}" srcOrd="0" destOrd="0" presId="urn:microsoft.com/office/officeart/2005/8/layout/orgChart1"/>
    <dgm:cxn modelId="{251C2E10-407A-4863-92E1-9E594FD0C6DD}" type="presParOf" srcId="{05E21BA7-A7EA-446A-8F5E-CBB2ACF092BF}" destId="{85FC5718-62B3-4522-9E68-AAFDF9DAE850}" srcOrd="0" destOrd="0" presId="urn:microsoft.com/office/officeart/2005/8/layout/orgChart1"/>
    <dgm:cxn modelId="{08079E29-E7E1-4B35-8F44-367813EA33EA}" type="presParOf" srcId="{05E21BA7-A7EA-446A-8F5E-CBB2ACF092BF}" destId="{0829A1D4-BFF5-4376-A888-014933732C8A}" srcOrd="1" destOrd="0" presId="urn:microsoft.com/office/officeart/2005/8/layout/orgChart1"/>
    <dgm:cxn modelId="{88B81896-C90E-4F98-81C7-857ADE6634C1}" type="presParOf" srcId="{33DF64B7-1105-41F8-B2A9-04D8450CFE84}" destId="{7F3B3686-769C-4B64-BE08-9C0C2C489410}" srcOrd="1" destOrd="0" presId="urn:microsoft.com/office/officeart/2005/8/layout/orgChart1"/>
    <dgm:cxn modelId="{007C5C3B-DFB7-4072-B3F6-2AC09C6620CC}" type="presParOf" srcId="{33DF64B7-1105-41F8-B2A9-04D8450CFE84}" destId="{8FEAD307-EDAF-4F98-BA66-C43EFE2B6813}" srcOrd="2" destOrd="0" presId="urn:microsoft.com/office/officeart/2005/8/layout/orgChart1"/>
    <dgm:cxn modelId="{20DF321D-9DCD-4887-A0CD-233C0BBDD62A}" type="presParOf" srcId="{6A50ABCF-593E-4742-9AED-61F0044BAE32}" destId="{73CE107F-2DD0-40F3-9D8D-54C992E6A86A}" srcOrd="2" destOrd="0" presId="urn:microsoft.com/office/officeart/2005/8/layout/orgChart1"/>
    <dgm:cxn modelId="{FBB6679B-036D-4E64-A77C-142E9EB0E803}" type="presParOf" srcId="{BF77294A-4499-4DC9-A436-4ABA53663182}" destId="{E163F041-E44D-4727-8783-D915F7DF74BC}" srcOrd="2" destOrd="0" presId="urn:microsoft.com/office/officeart/2005/8/layout/orgChart1"/>
    <dgm:cxn modelId="{7E5A39D0-0434-4EE1-8C2E-9356C75B11B8}" type="presParOf" srcId="{EF167813-0F01-475C-995C-880300E5C74C}" destId="{753F81F8-4583-48E5-9A2A-87EF26F2F64F}" srcOrd="2" destOrd="0" presId="urn:microsoft.com/office/officeart/2005/8/layout/orgChart1"/>
    <dgm:cxn modelId="{AE680FF2-A423-463A-A2F5-F3DA3181E396}" type="presParOf" srcId="{EF167813-0F01-475C-995C-880300E5C74C}" destId="{7BFB199E-9CC5-44C6-A927-27FF91F77318}" srcOrd="3" destOrd="0" presId="urn:microsoft.com/office/officeart/2005/8/layout/orgChart1"/>
    <dgm:cxn modelId="{CA17B8D7-753C-4860-A5D1-F1961C85ACBF}" type="presParOf" srcId="{7BFB199E-9CC5-44C6-A927-27FF91F77318}" destId="{66DD70F7-DEA2-4481-B705-0D7F2197B712}" srcOrd="0" destOrd="0" presId="urn:microsoft.com/office/officeart/2005/8/layout/orgChart1"/>
    <dgm:cxn modelId="{6D2CE01B-E5F4-4153-9EA5-27BDDC4BCD74}" type="presParOf" srcId="{66DD70F7-DEA2-4481-B705-0D7F2197B712}" destId="{EA282373-8E0D-412F-B8E6-84EF41083943}" srcOrd="0" destOrd="0" presId="urn:microsoft.com/office/officeart/2005/8/layout/orgChart1"/>
    <dgm:cxn modelId="{4A320565-61F7-4619-8158-F855A64AEC0B}" type="presParOf" srcId="{66DD70F7-DEA2-4481-B705-0D7F2197B712}" destId="{0A281AA5-C199-4BD0-9248-D49DB5059BDF}" srcOrd="1" destOrd="0" presId="urn:microsoft.com/office/officeart/2005/8/layout/orgChart1"/>
    <dgm:cxn modelId="{04F22842-D45A-4BFA-BCCD-091A3B6392E1}" type="presParOf" srcId="{7BFB199E-9CC5-44C6-A927-27FF91F77318}" destId="{29AA4E71-5EC5-42BA-A326-AC0D0007AEC1}" srcOrd="1" destOrd="0" presId="urn:microsoft.com/office/officeart/2005/8/layout/orgChart1"/>
    <dgm:cxn modelId="{F06A497D-42A4-4472-8D44-37BBE18BD669}" type="presParOf" srcId="{29AA4E71-5EC5-42BA-A326-AC0D0007AEC1}" destId="{796A39A1-318D-4481-9A84-417F21583174}" srcOrd="0" destOrd="0" presId="urn:microsoft.com/office/officeart/2005/8/layout/orgChart1"/>
    <dgm:cxn modelId="{D4AA602B-44B0-4A47-A8BA-79EF7BBD20EA}" type="presParOf" srcId="{29AA4E71-5EC5-42BA-A326-AC0D0007AEC1}" destId="{EF8CEF35-BC28-431B-803B-9FDD1F052019}" srcOrd="1" destOrd="0" presId="urn:microsoft.com/office/officeart/2005/8/layout/orgChart1"/>
    <dgm:cxn modelId="{A4CA8F0B-7DD2-4364-8BF3-65132C7BE6B5}" type="presParOf" srcId="{EF8CEF35-BC28-431B-803B-9FDD1F052019}" destId="{DA9C5BB4-00E8-43FF-ADE1-F339C13BE51C}" srcOrd="0" destOrd="0" presId="urn:microsoft.com/office/officeart/2005/8/layout/orgChart1"/>
    <dgm:cxn modelId="{F0859EA9-1A75-4DEF-B6AF-2D87EE85FACB}" type="presParOf" srcId="{DA9C5BB4-00E8-43FF-ADE1-F339C13BE51C}" destId="{E053BBD8-555D-448B-B3F6-B9BA4DEFE02D}" srcOrd="0" destOrd="0" presId="urn:microsoft.com/office/officeart/2005/8/layout/orgChart1"/>
    <dgm:cxn modelId="{407FE4AF-4EF9-46DE-8A8A-0FC7354E00A7}" type="presParOf" srcId="{DA9C5BB4-00E8-43FF-ADE1-F339C13BE51C}" destId="{CDFCD535-32B4-4670-B68A-C974A338F37D}" srcOrd="1" destOrd="0" presId="urn:microsoft.com/office/officeart/2005/8/layout/orgChart1"/>
    <dgm:cxn modelId="{3190FB95-907C-4681-AD7B-EDEF15542441}" type="presParOf" srcId="{EF8CEF35-BC28-431B-803B-9FDD1F052019}" destId="{1B7CD554-5F44-4889-B1F7-BB0D55F75A3F}" srcOrd="1" destOrd="0" presId="urn:microsoft.com/office/officeart/2005/8/layout/orgChart1"/>
    <dgm:cxn modelId="{566C9AB3-6074-4955-9305-0B21BB20738C}" type="presParOf" srcId="{EF8CEF35-BC28-431B-803B-9FDD1F052019}" destId="{79BF6C79-D77D-41AE-844D-76297A0B2DC1}" srcOrd="2" destOrd="0" presId="urn:microsoft.com/office/officeart/2005/8/layout/orgChart1"/>
    <dgm:cxn modelId="{B388C321-3C6E-45EA-821B-4ECB79612F7D}" type="presParOf" srcId="{7BFB199E-9CC5-44C6-A927-27FF91F77318}" destId="{31D55CF4-61D3-4039-BE81-A713B3C71F9E}" srcOrd="2" destOrd="0" presId="urn:microsoft.com/office/officeart/2005/8/layout/orgChart1"/>
    <dgm:cxn modelId="{BF1E9F38-06EF-4F4C-9D4D-7DB4630E5582}" type="presParOf" srcId="{B6AAD103-DE1B-4CF2-9671-069D6B15C73F}" destId="{053DFDE1-E0F1-4C7A-B6B4-DBC775BECBB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A39A1-318D-4481-9A84-417F21583174}">
      <dsp:nvSpPr>
        <dsp:cNvPr id="0" name=""/>
        <dsp:cNvSpPr/>
      </dsp:nvSpPr>
      <dsp:spPr>
        <a:xfrm>
          <a:off x="9183961" y="2360888"/>
          <a:ext cx="91440" cy="400821"/>
        </a:xfrm>
        <a:custGeom>
          <a:avLst/>
          <a:gdLst/>
          <a:ahLst/>
          <a:cxnLst/>
          <a:rect l="0" t="0" r="0" b="0"/>
          <a:pathLst>
            <a:path>
              <a:moveTo>
                <a:pt x="45720" y="0"/>
              </a:moveTo>
              <a:lnTo>
                <a:pt x="45720" y="40082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53F81F8-4583-48E5-9A2A-87EF26F2F64F}">
      <dsp:nvSpPr>
        <dsp:cNvPr id="0" name=""/>
        <dsp:cNvSpPr/>
      </dsp:nvSpPr>
      <dsp:spPr>
        <a:xfrm>
          <a:off x="5155781" y="954336"/>
          <a:ext cx="4073899" cy="452215"/>
        </a:xfrm>
        <a:custGeom>
          <a:avLst/>
          <a:gdLst/>
          <a:ahLst/>
          <a:cxnLst/>
          <a:rect l="0" t="0" r="0" b="0"/>
          <a:pathLst>
            <a:path>
              <a:moveTo>
                <a:pt x="0" y="0"/>
              </a:moveTo>
              <a:lnTo>
                <a:pt x="0" y="251804"/>
              </a:lnTo>
              <a:lnTo>
                <a:pt x="4073899" y="251804"/>
              </a:lnTo>
              <a:lnTo>
                <a:pt x="4073899" y="452215"/>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4EF67A9-F8D0-4869-B503-6704AC3C6062}">
      <dsp:nvSpPr>
        <dsp:cNvPr id="0" name=""/>
        <dsp:cNvSpPr/>
      </dsp:nvSpPr>
      <dsp:spPr>
        <a:xfrm>
          <a:off x="6920187" y="3716046"/>
          <a:ext cx="1240942" cy="400821"/>
        </a:xfrm>
        <a:custGeom>
          <a:avLst/>
          <a:gdLst/>
          <a:ahLst/>
          <a:cxnLst/>
          <a:rect l="0" t="0" r="0" b="0"/>
          <a:pathLst>
            <a:path>
              <a:moveTo>
                <a:pt x="0" y="0"/>
              </a:moveTo>
              <a:lnTo>
                <a:pt x="0" y="200410"/>
              </a:lnTo>
              <a:lnTo>
                <a:pt x="1240942" y="200410"/>
              </a:lnTo>
              <a:lnTo>
                <a:pt x="1240942" y="40082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67F08FE-35CA-4104-9546-FDC64A84B016}">
      <dsp:nvSpPr>
        <dsp:cNvPr id="0" name=""/>
        <dsp:cNvSpPr/>
      </dsp:nvSpPr>
      <dsp:spPr>
        <a:xfrm>
          <a:off x="5661722" y="3716046"/>
          <a:ext cx="1258464" cy="400821"/>
        </a:xfrm>
        <a:custGeom>
          <a:avLst/>
          <a:gdLst/>
          <a:ahLst/>
          <a:cxnLst/>
          <a:rect l="0" t="0" r="0" b="0"/>
          <a:pathLst>
            <a:path>
              <a:moveTo>
                <a:pt x="1258464" y="0"/>
              </a:moveTo>
              <a:lnTo>
                <a:pt x="1258464" y="200410"/>
              </a:lnTo>
              <a:lnTo>
                <a:pt x="0" y="200410"/>
              </a:lnTo>
              <a:lnTo>
                <a:pt x="0" y="40082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DF5ABA9-6AC5-4AFC-A5CB-2B0F074489B6}">
      <dsp:nvSpPr>
        <dsp:cNvPr id="0" name=""/>
        <dsp:cNvSpPr/>
      </dsp:nvSpPr>
      <dsp:spPr>
        <a:xfrm>
          <a:off x="4515736" y="2360888"/>
          <a:ext cx="2404450" cy="400821"/>
        </a:xfrm>
        <a:custGeom>
          <a:avLst/>
          <a:gdLst/>
          <a:ahLst/>
          <a:cxnLst/>
          <a:rect l="0" t="0" r="0" b="0"/>
          <a:pathLst>
            <a:path>
              <a:moveTo>
                <a:pt x="0" y="0"/>
              </a:moveTo>
              <a:lnTo>
                <a:pt x="0" y="200410"/>
              </a:lnTo>
              <a:lnTo>
                <a:pt x="2404450" y="200410"/>
              </a:lnTo>
              <a:lnTo>
                <a:pt x="2404450" y="40082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015657-ED44-46EA-8FE8-5927EC58A49D}">
      <dsp:nvSpPr>
        <dsp:cNvPr id="0" name=""/>
        <dsp:cNvSpPr/>
      </dsp:nvSpPr>
      <dsp:spPr>
        <a:xfrm>
          <a:off x="2111285" y="3716046"/>
          <a:ext cx="1154747" cy="400821"/>
        </a:xfrm>
        <a:custGeom>
          <a:avLst/>
          <a:gdLst/>
          <a:ahLst/>
          <a:cxnLst/>
          <a:rect l="0" t="0" r="0" b="0"/>
          <a:pathLst>
            <a:path>
              <a:moveTo>
                <a:pt x="0" y="0"/>
              </a:moveTo>
              <a:lnTo>
                <a:pt x="0" y="200410"/>
              </a:lnTo>
              <a:lnTo>
                <a:pt x="1154747" y="200410"/>
              </a:lnTo>
              <a:lnTo>
                <a:pt x="1154747" y="40082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488E8CE-9F06-466A-B4C3-1150BD08E992}">
      <dsp:nvSpPr>
        <dsp:cNvPr id="0" name=""/>
        <dsp:cNvSpPr/>
      </dsp:nvSpPr>
      <dsp:spPr>
        <a:xfrm>
          <a:off x="956538" y="3716046"/>
          <a:ext cx="1154747" cy="400821"/>
        </a:xfrm>
        <a:custGeom>
          <a:avLst/>
          <a:gdLst/>
          <a:ahLst/>
          <a:cxnLst/>
          <a:rect l="0" t="0" r="0" b="0"/>
          <a:pathLst>
            <a:path>
              <a:moveTo>
                <a:pt x="1154747" y="0"/>
              </a:moveTo>
              <a:lnTo>
                <a:pt x="1154747" y="200410"/>
              </a:lnTo>
              <a:lnTo>
                <a:pt x="0" y="200410"/>
              </a:lnTo>
              <a:lnTo>
                <a:pt x="0" y="40082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D37D70-C567-4108-BA96-2B464EE2DB9C}">
      <dsp:nvSpPr>
        <dsp:cNvPr id="0" name=""/>
        <dsp:cNvSpPr/>
      </dsp:nvSpPr>
      <dsp:spPr>
        <a:xfrm>
          <a:off x="2111285" y="2360888"/>
          <a:ext cx="2404450" cy="400821"/>
        </a:xfrm>
        <a:custGeom>
          <a:avLst/>
          <a:gdLst/>
          <a:ahLst/>
          <a:cxnLst/>
          <a:rect l="0" t="0" r="0" b="0"/>
          <a:pathLst>
            <a:path>
              <a:moveTo>
                <a:pt x="2404450" y="0"/>
              </a:moveTo>
              <a:lnTo>
                <a:pt x="2404450" y="200410"/>
              </a:lnTo>
              <a:lnTo>
                <a:pt x="0" y="200410"/>
              </a:lnTo>
              <a:lnTo>
                <a:pt x="0" y="40082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5A0F447-5382-4751-BC37-D2824E981175}">
      <dsp:nvSpPr>
        <dsp:cNvPr id="0" name=""/>
        <dsp:cNvSpPr/>
      </dsp:nvSpPr>
      <dsp:spPr>
        <a:xfrm>
          <a:off x="4515736" y="954336"/>
          <a:ext cx="640044" cy="452215"/>
        </a:xfrm>
        <a:custGeom>
          <a:avLst/>
          <a:gdLst/>
          <a:ahLst/>
          <a:cxnLst/>
          <a:rect l="0" t="0" r="0" b="0"/>
          <a:pathLst>
            <a:path>
              <a:moveTo>
                <a:pt x="640044" y="0"/>
              </a:moveTo>
              <a:lnTo>
                <a:pt x="640044" y="251804"/>
              </a:lnTo>
              <a:lnTo>
                <a:pt x="0" y="251804"/>
              </a:lnTo>
              <a:lnTo>
                <a:pt x="0" y="452215"/>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C0D79F-FFCF-435F-8133-9527D67F2DF2}">
      <dsp:nvSpPr>
        <dsp:cNvPr id="0" name=""/>
        <dsp:cNvSpPr/>
      </dsp:nvSpPr>
      <dsp:spPr>
        <a:xfrm>
          <a:off x="4201444" y="0"/>
          <a:ext cx="1908672" cy="95433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700" b="0" i="0" u="none" strike="noStrike" kern="1200" cap="none" normalizeH="0" baseline="0" dirty="0">
              <a:ln/>
              <a:effectLst/>
              <a:latin typeface="Calibri" panose="020F0502020204030204" pitchFamily="34" charset="0"/>
              <a:ea typeface="Times New Roman" panose="02020603050405020304" pitchFamily="18" charset="0"/>
              <a:cs typeface="Times New Roman" panose="02020603050405020304" pitchFamily="18" charset="0"/>
            </a:rPr>
            <a:t>PRORAČUN</a:t>
          </a:r>
          <a:endParaRPr kumimoji="0" lang="sr-Latn-RS" altLang="sr-Latn-RS" sz="1700" b="0" i="0" u="none" strike="noStrike" kern="1200" cap="none" normalizeH="0" baseline="0" dirty="0">
            <a:ln/>
            <a:effectLst/>
            <a:latin typeface="Arial" panose="020B0604020202020204" pitchFamily="34" charset="0"/>
          </a:endParaRPr>
        </a:p>
      </dsp:txBody>
      <dsp:txXfrm>
        <a:off x="4201444" y="0"/>
        <a:ext cx="1908672" cy="954336"/>
      </dsp:txXfrm>
    </dsp:sp>
    <dsp:sp modelId="{946B2D62-7DD5-4051-A035-DF6B2FECBEC0}">
      <dsp:nvSpPr>
        <dsp:cNvPr id="0" name=""/>
        <dsp:cNvSpPr/>
      </dsp:nvSpPr>
      <dsp:spPr>
        <a:xfrm>
          <a:off x="3561400" y="1406551"/>
          <a:ext cx="1908672" cy="95433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700" b="0" i="0" u="none" strike="noStrike" kern="1200" cap="none" normalizeH="0" baseline="0">
              <a:ln/>
              <a:effectLst/>
              <a:latin typeface="Calibri" panose="020F0502020204030204" pitchFamily="34" charset="0"/>
              <a:ea typeface="Times New Roman" panose="02020603050405020304" pitchFamily="18" charset="0"/>
              <a:cs typeface="Times New Roman" panose="02020603050405020304" pitchFamily="18" charset="0"/>
            </a:rPr>
            <a:t>OPĆI DIO</a:t>
          </a:r>
          <a:endParaRPr kumimoji="0" lang="sr-Latn-RS" altLang="sr-Latn-RS" sz="1700" b="0" i="0" u="none" strike="noStrike" kern="1200" cap="none" normalizeH="0" baseline="0">
            <a:ln/>
            <a:effectLst/>
            <a:latin typeface="Arial" panose="020B0604020202020204" pitchFamily="34" charset="0"/>
          </a:endParaRPr>
        </a:p>
      </dsp:txBody>
      <dsp:txXfrm>
        <a:off x="3561400" y="1406551"/>
        <a:ext cx="1908672" cy="954336"/>
      </dsp:txXfrm>
    </dsp:sp>
    <dsp:sp modelId="{DC6DBFDD-8393-4288-8C0E-9A58BC195FBF}">
      <dsp:nvSpPr>
        <dsp:cNvPr id="0" name=""/>
        <dsp:cNvSpPr/>
      </dsp:nvSpPr>
      <dsp:spPr>
        <a:xfrm>
          <a:off x="1156949" y="2761709"/>
          <a:ext cx="1908672" cy="95433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700" b="0" i="0" u="none" strike="noStrike" kern="1200" cap="none" normalizeH="0" baseline="0" dirty="0">
              <a:ln/>
              <a:effectLst/>
              <a:latin typeface="Calibri" panose="020F0502020204030204" pitchFamily="34" charset="0"/>
              <a:ea typeface="Times New Roman" panose="02020603050405020304" pitchFamily="18" charset="0"/>
              <a:cs typeface="Times New Roman" panose="02020603050405020304" pitchFamily="18" charset="0"/>
            </a:rPr>
            <a:t>RAČUN PRIHODA I RASHODA</a:t>
          </a:r>
          <a:endParaRPr kumimoji="0" lang="sr-Latn-RS" altLang="sr-Latn-RS" sz="1700" b="0" i="0" u="none" strike="noStrike" kern="1200" cap="none" normalizeH="0" baseline="0" dirty="0">
            <a:ln/>
            <a:effectLst/>
            <a:latin typeface="Arial" panose="020B0604020202020204" pitchFamily="34" charset="0"/>
          </a:endParaRPr>
        </a:p>
      </dsp:txBody>
      <dsp:txXfrm>
        <a:off x="1156949" y="2761709"/>
        <a:ext cx="1908672" cy="954336"/>
      </dsp:txXfrm>
    </dsp:sp>
    <dsp:sp modelId="{96079BE0-538D-4DEB-A751-778CB1CAB8E7}">
      <dsp:nvSpPr>
        <dsp:cNvPr id="0" name=""/>
        <dsp:cNvSpPr/>
      </dsp:nvSpPr>
      <dsp:spPr>
        <a:xfrm>
          <a:off x="2202" y="4116867"/>
          <a:ext cx="1908672" cy="95433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700" b="0" i="0" u="none" strike="noStrike" kern="1200" cap="none" normalizeH="0" baseline="0">
              <a:ln/>
              <a:effectLst/>
              <a:latin typeface="Calibri" panose="020F0502020204030204" pitchFamily="34" charset="0"/>
              <a:ea typeface="Times New Roman" panose="02020603050405020304" pitchFamily="18" charset="0"/>
              <a:cs typeface="Times New Roman" panose="02020603050405020304" pitchFamily="18" charset="0"/>
            </a:rPr>
            <a:t>PRIHODI</a:t>
          </a:r>
          <a:endParaRPr kumimoji="0" lang="sr-Latn-RS" altLang="sr-Latn-RS" sz="1700" b="0" i="0" u="none" strike="noStrike" kern="1200" cap="none" normalizeH="0" baseline="0">
            <a:ln/>
            <a:effectLst/>
            <a:latin typeface="Arial" panose="020B0604020202020204" pitchFamily="34" charset="0"/>
          </a:endParaRPr>
        </a:p>
      </dsp:txBody>
      <dsp:txXfrm>
        <a:off x="2202" y="4116867"/>
        <a:ext cx="1908672" cy="954336"/>
      </dsp:txXfrm>
    </dsp:sp>
    <dsp:sp modelId="{7135C25D-D89A-4214-9BD1-D01B3B3114E3}">
      <dsp:nvSpPr>
        <dsp:cNvPr id="0" name=""/>
        <dsp:cNvSpPr/>
      </dsp:nvSpPr>
      <dsp:spPr>
        <a:xfrm>
          <a:off x="2311696" y="4116867"/>
          <a:ext cx="1908672" cy="95433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700" b="0" i="0" u="none" strike="noStrike" kern="1200" cap="none" normalizeH="0" baseline="0" dirty="0">
              <a:ln/>
              <a:effectLst/>
              <a:latin typeface="Calibri" panose="020F0502020204030204" pitchFamily="34" charset="0"/>
              <a:ea typeface="Times New Roman" panose="02020603050405020304" pitchFamily="18" charset="0"/>
              <a:cs typeface="Times New Roman" panose="02020603050405020304" pitchFamily="18" charset="0"/>
            </a:rPr>
            <a:t>RASHODI</a:t>
          </a:r>
          <a:endParaRPr kumimoji="0" lang="sr-Latn-RS" altLang="sr-Latn-RS" sz="1700" b="0" i="0" u="none" strike="noStrike" kern="1200" cap="none" normalizeH="0" baseline="0" dirty="0">
            <a:ln/>
            <a:effectLst/>
          </a:endParaRPr>
        </a:p>
      </dsp:txBody>
      <dsp:txXfrm>
        <a:off x="2311696" y="4116867"/>
        <a:ext cx="1908672" cy="954336"/>
      </dsp:txXfrm>
    </dsp:sp>
    <dsp:sp modelId="{2C5DE3FC-DC16-4527-982D-649AA50005A3}">
      <dsp:nvSpPr>
        <dsp:cNvPr id="0" name=""/>
        <dsp:cNvSpPr/>
      </dsp:nvSpPr>
      <dsp:spPr>
        <a:xfrm>
          <a:off x="5965850" y="2761709"/>
          <a:ext cx="1908672" cy="95433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700" b="0" i="0" u="none" strike="noStrike" kern="1200" cap="none" normalizeH="0" baseline="0" dirty="0">
              <a:ln/>
              <a:effectLst/>
              <a:latin typeface="Calibri" panose="020F0502020204030204" pitchFamily="34" charset="0"/>
              <a:ea typeface="Times New Roman" panose="02020603050405020304" pitchFamily="18" charset="0"/>
              <a:cs typeface="Times New Roman" panose="02020603050405020304" pitchFamily="18" charset="0"/>
            </a:rPr>
            <a:t>RAČUN </a:t>
          </a:r>
          <a:endParaRPr kumimoji="0" lang="sr-Latn-RS" altLang="sr-Latn-RS" sz="1700" b="0" i="0" u="none" strike="noStrike" kern="1200" cap="none" normalizeH="0" baseline="0" dirty="0">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700" b="0" i="0" u="none" strike="noStrike" kern="1200" cap="none" normalizeH="0" baseline="0" dirty="0">
              <a:ln/>
              <a:effectLst/>
              <a:latin typeface="Calibri" panose="020F0502020204030204" pitchFamily="34" charset="0"/>
              <a:ea typeface="Times New Roman" panose="02020603050405020304" pitchFamily="18" charset="0"/>
              <a:cs typeface="Times New Roman" panose="02020603050405020304" pitchFamily="18" charset="0"/>
            </a:rPr>
            <a:t>FINANCIRANJA</a:t>
          </a:r>
          <a:endParaRPr kumimoji="0" lang="sr-Latn-RS" altLang="sr-Latn-RS" sz="1700" b="0" i="0" u="none" strike="noStrike" kern="1200" cap="none" normalizeH="0" baseline="0" dirty="0">
            <a:ln/>
            <a:effectLst/>
            <a:latin typeface="Arial" panose="020B0604020202020204" pitchFamily="34" charset="0"/>
          </a:endParaRPr>
        </a:p>
      </dsp:txBody>
      <dsp:txXfrm>
        <a:off x="5965850" y="2761709"/>
        <a:ext cx="1908672" cy="954336"/>
      </dsp:txXfrm>
    </dsp:sp>
    <dsp:sp modelId="{CD054440-74E4-43E2-9E6F-B0E95054686E}">
      <dsp:nvSpPr>
        <dsp:cNvPr id="0" name=""/>
        <dsp:cNvSpPr/>
      </dsp:nvSpPr>
      <dsp:spPr>
        <a:xfrm>
          <a:off x="4621190" y="4116867"/>
          <a:ext cx="2081064" cy="95433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700" b="0" i="0" u="none" strike="noStrike" kern="1200" cap="none" normalizeH="0" baseline="0">
              <a:ln/>
              <a:effectLst/>
              <a:latin typeface="Calibri" panose="020F0502020204030204" pitchFamily="34" charset="0"/>
              <a:ea typeface="Times New Roman" panose="02020603050405020304" pitchFamily="18" charset="0"/>
              <a:cs typeface="Times New Roman" panose="02020603050405020304" pitchFamily="18" charset="0"/>
            </a:rPr>
            <a:t>PRIMICI OD FINANCIJSKE IMOVINE I ZADUŽIVANJA</a:t>
          </a:r>
          <a:endParaRPr kumimoji="0" lang="sr-Latn-RS" altLang="sr-Latn-RS" sz="1700" b="0" i="0" u="none" strike="noStrike" kern="1200" cap="none" normalizeH="0" baseline="0" dirty="0">
            <a:ln/>
            <a:effectLst/>
            <a:latin typeface="Arial" panose="020B0604020202020204" pitchFamily="34" charset="0"/>
          </a:endParaRPr>
        </a:p>
      </dsp:txBody>
      <dsp:txXfrm>
        <a:off x="4621190" y="4116867"/>
        <a:ext cx="2081064" cy="954336"/>
      </dsp:txXfrm>
    </dsp:sp>
    <dsp:sp modelId="{85FC5718-62B3-4522-9E68-AAFDF9DAE850}">
      <dsp:nvSpPr>
        <dsp:cNvPr id="0" name=""/>
        <dsp:cNvSpPr/>
      </dsp:nvSpPr>
      <dsp:spPr>
        <a:xfrm>
          <a:off x="7103076" y="4116867"/>
          <a:ext cx="2116107" cy="95433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700" b="0" i="0" u="none" strike="noStrike" kern="1200" cap="none" normalizeH="0" baseline="0" dirty="0">
              <a:ln/>
              <a:effectLst/>
              <a:latin typeface="Calibri" panose="020F0502020204030204" pitchFamily="34" charset="0"/>
              <a:ea typeface="Times New Roman" panose="02020603050405020304" pitchFamily="18" charset="0"/>
              <a:cs typeface="Times New Roman" panose="02020603050405020304" pitchFamily="18" charset="0"/>
            </a:rPr>
            <a:t>IZDACI ZA FINANCIJSKU IMOVINU I OTPLATU ZAJMOVA</a:t>
          </a:r>
          <a:endParaRPr kumimoji="0" lang="sr-Latn-RS" altLang="sr-Latn-RS" sz="1700" b="0" i="0" u="none" strike="noStrike" kern="1200" cap="none" normalizeH="0" baseline="0" dirty="0">
            <a:ln/>
            <a:effectLst/>
            <a:latin typeface="Arial" panose="020B0604020202020204" pitchFamily="34" charset="0"/>
          </a:endParaRPr>
        </a:p>
      </dsp:txBody>
      <dsp:txXfrm>
        <a:off x="7103076" y="4116867"/>
        <a:ext cx="2116107" cy="954336"/>
      </dsp:txXfrm>
    </dsp:sp>
    <dsp:sp modelId="{EA282373-8E0D-412F-B8E6-84EF41083943}">
      <dsp:nvSpPr>
        <dsp:cNvPr id="0" name=""/>
        <dsp:cNvSpPr/>
      </dsp:nvSpPr>
      <dsp:spPr>
        <a:xfrm>
          <a:off x="8275344" y="1406551"/>
          <a:ext cx="1908672" cy="95433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700" b="0" i="0" u="none" strike="noStrike" kern="1200" cap="none" normalizeH="0" baseline="0" dirty="0">
              <a:ln/>
              <a:effectLst/>
              <a:latin typeface="Calibri" panose="020F0502020204030204" pitchFamily="34" charset="0"/>
              <a:ea typeface="Times New Roman" panose="02020603050405020304" pitchFamily="18" charset="0"/>
              <a:cs typeface="Times New Roman" panose="02020603050405020304" pitchFamily="18" charset="0"/>
            </a:rPr>
            <a:t>POSEBNI DIO</a:t>
          </a:r>
          <a:endParaRPr kumimoji="0" lang="sr-Latn-RS" altLang="sr-Latn-RS" sz="1700" b="0" i="0" u="none" strike="noStrike" kern="1200" cap="none" normalizeH="0" baseline="0" dirty="0">
            <a:ln/>
            <a:effectLst/>
            <a:latin typeface="Arial" panose="020B0604020202020204" pitchFamily="34" charset="0"/>
          </a:endParaRPr>
        </a:p>
      </dsp:txBody>
      <dsp:txXfrm>
        <a:off x="8275344" y="1406551"/>
        <a:ext cx="1908672" cy="954336"/>
      </dsp:txXfrm>
    </dsp:sp>
    <dsp:sp modelId="{E053BBD8-555D-448B-B3F6-B9BA4DEFE02D}">
      <dsp:nvSpPr>
        <dsp:cNvPr id="0" name=""/>
        <dsp:cNvSpPr/>
      </dsp:nvSpPr>
      <dsp:spPr>
        <a:xfrm>
          <a:off x="8275344" y="2761709"/>
          <a:ext cx="1908672" cy="95433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700" b="0" i="0" u="none" strike="noStrike" kern="1200" cap="none" normalizeH="0" baseline="0" dirty="0">
              <a:ln/>
              <a:effectLst/>
              <a:latin typeface="Calibri" panose="020F0502020204030204" pitchFamily="34" charset="0"/>
              <a:ea typeface="Times New Roman" panose="02020603050405020304" pitchFamily="18" charset="0"/>
              <a:cs typeface="Times New Roman" panose="02020603050405020304" pitchFamily="18" charset="0"/>
            </a:rPr>
            <a:t>PLAN RASHODA I IZDATAKA</a:t>
          </a:r>
          <a:endParaRPr kumimoji="0" lang="sr-Latn-RS" altLang="sr-Latn-RS" sz="1700" b="0" i="0" u="none" strike="noStrike" kern="1200" cap="none" normalizeH="0" baseline="0" dirty="0">
            <a:ln/>
            <a:effectLst/>
            <a:latin typeface="Arial" panose="020B0604020202020204" pitchFamily="34" charset="0"/>
          </a:endParaRPr>
        </a:p>
      </dsp:txBody>
      <dsp:txXfrm>
        <a:off x="8275344" y="2761709"/>
        <a:ext cx="1908672" cy="9543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hr-HR"/>
              <a:t>Kliknite da biste uredili stil naslova matrice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C226E5F2-CECA-408C-914E-E0957E108454}" type="datetimeFigureOut">
              <a:rPr lang="hr-HR" smtClean="0"/>
              <a:t>29.12.2024.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9255346" y="2750337"/>
            <a:ext cx="1171888" cy="1356442"/>
          </a:xfrm>
        </p:spPr>
        <p:txBody>
          <a:bodyPr/>
          <a:lstStyle/>
          <a:p>
            <a:fld id="{7F92DE1C-173A-4E6B-BFB2-142F98A0763A}" type="slidenum">
              <a:rPr lang="hr-HR" smtClean="0"/>
              <a:t>‹#›</a:t>
            </a:fld>
            <a:endParaRPr lang="hr-HR"/>
          </a:p>
        </p:txBody>
      </p:sp>
    </p:spTree>
    <p:extLst>
      <p:ext uri="{BB962C8B-B14F-4D97-AF65-F5344CB8AC3E}">
        <p14:creationId xmlns:p14="http://schemas.microsoft.com/office/powerpoint/2010/main" val="3464632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C226E5F2-CECA-408C-914E-E0957E108454}" type="datetimeFigureOut">
              <a:rPr lang="hr-HR" smtClean="0"/>
              <a:t>29.12.2024.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10729455" y="4711309"/>
            <a:ext cx="1154151" cy="1090789"/>
          </a:xfrm>
        </p:spPr>
        <p:txBody>
          <a:bodyPr/>
          <a:lstStyle/>
          <a:p>
            <a:fld id="{7F92DE1C-173A-4E6B-BFB2-142F98A0763A}" type="slidenum">
              <a:rPr lang="hr-HR" smtClean="0"/>
              <a:t>‹#›</a:t>
            </a:fld>
            <a:endParaRPr lang="hr-HR"/>
          </a:p>
        </p:txBody>
      </p:sp>
    </p:spTree>
    <p:extLst>
      <p:ext uri="{BB962C8B-B14F-4D97-AF65-F5344CB8AC3E}">
        <p14:creationId xmlns:p14="http://schemas.microsoft.com/office/powerpoint/2010/main" val="320279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C226E5F2-CECA-408C-914E-E0957E108454}" type="datetimeFigureOut">
              <a:rPr lang="hr-HR" smtClean="0"/>
              <a:t>29.12.2024.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10729455" y="4711615"/>
            <a:ext cx="1154151" cy="1090789"/>
          </a:xfrm>
        </p:spPr>
        <p:txBody>
          <a:bodyPr/>
          <a:lstStyle/>
          <a:p>
            <a:fld id="{7F92DE1C-173A-4E6B-BFB2-142F98A0763A}" type="slidenum">
              <a:rPr lang="hr-HR" smtClean="0"/>
              <a:t>‹#›</a:t>
            </a:fld>
            <a:endParaRPr lang="hr-HR"/>
          </a:p>
        </p:txBody>
      </p:sp>
    </p:spTree>
    <p:extLst>
      <p:ext uri="{BB962C8B-B14F-4D97-AF65-F5344CB8AC3E}">
        <p14:creationId xmlns:p14="http://schemas.microsoft.com/office/powerpoint/2010/main" val="1570887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hr-HR"/>
              <a:t>Kliknite da biste uredili stil naslova matrice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C226E5F2-CECA-408C-914E-E0957E108454}" type="datetimeFigureOut">
              <a:rPr lang="hr-HR" smtClean="0"/>
              <a:t>29.12.2024.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10729455" y="4709925"/>
            <a:ext cx="1154151" cy="1090789"/>
          </a:xfrm>
        </p:spPr>
        <p:txBody>
          <a:bodyPr/>
          <a:lstStyle/>
          <a:p>
            <a:fld id="{7F92DE1C-173A-4E6B-BFB2-142F98A0763A}" type="slidenum">
              <a:rPr lang="hr-HR" smtClean="0"/>
              <a:t>‹#›</a:t>
            </a:fld>
            <a:endParaRPr lang="hr-H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31349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C226E5F2-CECA-408C-914E-E0957E108454}" type="datetimeFigureOut">
              <a:rPr lang="hr-HR" smtClean="0"/>
              <a:t>29.12.2024.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10729455" y="4709925"/>
            <a:ext cx="1154151" cy="1090789"/>
          </a:xfrm>
        </p:spPr>
        <p:txBody>
          <a:bodyPr/>
          <a:lstStyle/>
          <a:p>
            <a:fld id="{7F92DE1C-173A-4E6B-BFB2-142F98A0763A}" type="slidenum">
              <a:rPr lang="hr-HR" smtClean="0"/>
              <a:t>‹#›</a:t>
            </a:fld>
            <a:endParaRPr lang="hr-HR"/>
          </a:p>
        </p:txBody>
      </p:sp>
    </p:spTree>
    <p:extLst>
      <p:ext uri="{BB962C8B-B14F-4D97-AF65-F5344CB8AC3E}">
        <p14:creationId xmlns:p14="http://schemas.microsoft.com/office/powerpoint/2010/main" val="4042462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hr-HR"/>
              <a:t>Kliknite da biste uredili stil naslova matrice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3" name="Date Placeholder 2"/>
          <p:cNvSpPr>
            <a:spLocks noGrp="1"/>
          </p:cNvSpPr>
          <p:nvPr>
            <p:ph type="dt" sz="half" idx="10"/>
          </p:nvPr>
        </p:nvSpPr>
        <p:spPr/>
        <p:txBody>
          <a:bodyPr/>
          <a:lstStyle/>
          <a:p>
            <a:fld id="{C226E5F2-CECA-408C-914E-E0957E108454}" type="datetimeFigureOut">
              <a:rPr lang="hr-HR" smtClean="0"/>
              <a:t>29.12.2024.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7F92DE1C-173A-4E6B-BFB2-142F98A0763A}" type="slidenum">
              <a:rPr lang="hr-HR" smtClean="0"/>
              <a:t>‹#›</a:t>
            </a:fld>
            <a:endParaRPr lang="hr-HR"/>
          </a:p>
        </p:txBody>
      </p:sp>
    </p:spTree>
    <p:extLst>
      <p:ext uri="{BB962C8B-B14F-4D97-AF65-F5344CB8AC3E}">
        <p14:creationId xmlns:p14="http://schemas.microsoft.com/office/powerpoint/2010/main" val="943455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hr-HR"/>
              <a:t>Kliknite da biste uredili stil naslova matrice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3" name="Date Placeholder 2"/>
          <p:cNvSpPr>
            <a:spLocks noGrp="1"/>
          </p:cNvSpPr>
          <p:nvPr>
            <p:ph type="dt" sz="half" idx="10"/>
          </p:nvPr>
        </p:nvSpPr>
        <p:spPr/>
        <p:txBody>
          <a:bodyPr/>
          <a:lstStyle/>
          <a:p>
            <a:fld id="{C226E5F2-CECA-408C-914E-E0957E108454}" type="datetimeFigureOut">
              <a:rPr lang="hr-HR" smtClean="0"/>
              <a:t>29.12.2024.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7F92DE1C-173A-4E6B-BFB2-142F98A0763A}" type="slidenum">
              <a:rPr lang="hr-HR" smtClean="0"/>
              <a:t>‹#›</a:t>
            </a:fld>
            <a:endParaRPr lang="hr-HR"/>
          </a:p>
        </p:txBody>
      </p:sp>
    </p:spTree>
    <p:extLst>
      <p:ext uri="{BB962C8B-B14F-4D97-AF65-F5344CB8AC3E}">
        <p14:creationId xmlns:p14="http://schemas.microsoft.com/office/powerpoint/2010/main" val="2554525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C226E5F2-CECA-408C-914E-E0957E108454}" type="datetimeFigureOut">
              <a:rPr lang="hr-HR" smtClean="0"/>
              <a:t>29.12.2024.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F92DE1C-173A-4E6B-BFB2-142F98A0763A}" type="slidenum">
              <a:rPr lang="hr-HR" smtClean="0"/>
              <a:t>‹#›</a:t>
            </a:fld>
            <a:endParaRPr lang="hr-HR"/>
          </a:p>
        </p:txBody>
      </p:sp>
    </p:spTree>
    <p:extLst>
      <p:ext uri="{BB962C8B-B14F-4D97-AF65-F5344CB8AC3E}">
        <p14:creationId xmlns:p14="http://schemas.microsoft.com/office/powerpoint/2010/main" val="2344908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226E5F2-CECA-408C-914E-E0957E108454}" type="datetimeFigureOut">
              <a:rPr lang="hr-HR" smtClean="0"/>
              <a:t>29.12.2024.</a:t>
            </a:fld>
            <a:endParaRPr lang="hr-HR"/>
          </a:p>
        </p:txBody>
      </p:sp>
      <p:sp>
        <p:nvSpPr>
          <p:cNvPr id="5" name="Footer Placeholder 4"/>
          <p:cNvSpPr>
            <a:spLocks noGrp="1"/>
          </p:cNvSpPr>
          <p:nvPr>
            <p:ph type="ftr" sz="quarter" idx="11"/>
          </p:nvPr>
        </p:nvSpPr>
        <p:spPr>
          <a:xfrm>
            <a:off x="680321" y="5936188"/>
            <a:ext cx="6126805" cy="365125"/>
          </a:xfrm>
        </p:spPr>
        <p:txBody>
          <a:bodyPr/>
          <a:lstStyle/>
          <a:p>
            <a:endParaRPr lang="hr-H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F92DE1C-173A-4E6B-BFB2-142F98A0763A}" type="slidenum">
              <a:rPr lang="hr-HR" smtClean="0"/>
              <a:t>‹#›</a:t>
            </a:fld>
            <a:endParaRPr lang="hr-HR"/>
          </a:p>
        </p:txBody>
      </p:sp>
    </p:spTree>
    <p:extLst>
      <p:ext uri="{BB962C8B-B14F-4D97-AF65-F5344CB8AC3E}">
        <p14:creationId xmlns:p14="http://schemas.microsoft.com/office/powerpoint/2010/main" val="2963490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hr-HR"/>
              <a:t>Kliknite da biste uredili stil naslova matrice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C226E5F2-CECA-408C-914E-E0957E108454}" type="datetimeFigureOut">
              <a:rPr lang="hr-HR" smtClean="0"/>
              <a:t>29.12.2024.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F92DE1C-173A-4E6B-BFB2-142F98A0763A}" type="slidenum">
              <a:rPr lang="hr-HR" smtClean="0"/>
              <a:t>‹#›</a:t>
            </a:fld>
            <a:endParaRPr lang="hr-HR"/>
          </a:p>
        </p:txBody>
      </p:sp>
    </p:spTree>
    <p:extLst>
      <p:ext uri="{BB962C8B-B14F-4D97-AF65-F5344CB8AC3E}">
        <p14:creationId xmlns:p14="http://schemas.microsoft.com/office/powerpoint/2010/main" val="399681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C226E5F2-CECA-408C-914E-E0957E108454}" type="datetimeFigureOut">
              <a:rPr lang="hr-HR" smtClean="0"/>
              <a:t>29.12.2024.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F92DE1C-173A-4E6B-BFB2-142F98A0763A}" type="slidenum">
              <a:rPr lang="hr-HR" smtClean="0"/>
              <a:t>‹#›</a:t>
            </a:fld>
            <a:endParaRPr lang="hr-HR"/>
          </a:p>
        </p:txBody>
      </p:sp>
    </p:spTree>
    <p:extLst>
      <p:ext uri="{BB962C8B-B14F-4D97-AF65-F5344CB8AC3E}">
        <p14:creationId xmlns:p14="http://schemas.microsoft.com/office/powerpoint/2010/main" val="117745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hr-HR"/>
              <a:t>Kliknite da biste uredili stil naslova matrice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C226E5F2-CECA-408C-914E-E0957E108454}" type="datetimeFigureOut">
              <a:rPr lang="hr-HR" smtClean="0"/>
              <a:t>29.12.2024.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10729455" y="2869895"/>
            <a:ext cx="1154151" cy="1090789"/>
          </a:xfrm>
        </p:spPr>
        <p:txBody>
          <a:bodyPr/>
          <a:lstStyle/>
          <a:p>
            <a:fld id="{7F92DE1C-173A-4E6B-BFB2-142F98A0763A}" type="slidenum">
              <a:rPr lang="hr-HR" smtClean="0"/>
              <a:t>‹#›</a:t>
            </a:fld>
            <a:endParaRPr lang="hr-HR"/>
          </a:p>
        </p:txBody>
      </p:sp>
    </p:spTree>
    <p:extLst>
      <p:ext uri="{BB962C8B-B14F-4D97-AF65-F5344CB8AC3E}">
        <p14:creationId xmlns:p14="http://schemas.microsoft.com/office/powerpoint/2010/main" val="7620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C226E5F2-CECA-408C-914E-E0957E108454}" type="datetimeFigureOut">
              <a:rPr lang="hr-HR" smtClean="0"/>
              <a:t>29.12.2024.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F92DE1C-173A-4E6B-BFB2-142F98A0763A}" type="slidenum">
              <a:rPr lang="hr-HR" smtClean="0"/>
              <a:t>‹#›</a:t>
            </a:fld>
            <a:endParaRPr lang="hr-HR"/>
          </a:p>
        </p:txBody>
      </p:sp>
    </p:spTree>
    <p:extLst>
      <p:ext uri="{BB962C8B-B14F-4D97-AF65-F5344CB8AC3E}">
        <p14:creationId xmlns:p14="http://schemas.microsoft.com/office/powerpoint/2010/main" val="48074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680322" y="3030008"/>
            <a:ext cx="4698355" cy="2906179"/>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5594123" y="3030008"/>
            <a:ext cx="4700059" cy="2906179"/>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C226E5F2-CECA-408C-914E-E0957E108454}" type="datetimeFigureOut">
              <a:rPr lang="hr-HR" smtClean="0"/>
              <a:t>29.12.2024.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7F92DE1C-173A-4E6B-BFB2-142F98A0763A}" type="slidenum">
              <a:rPr lang="hr-HR" smtClean="0"/>
              <a:t>‹#›</a:t>
            </a:fld>
            <a:endParaRPr lang="hr-HR"/>
          </a:p>
        </p:txBody>
      </p:sp>
    </p:spTree>
    <p:extLst>
      <p:ext uri="{BB962C8B-B14F-4D97-AF65-F5344CB8AC3E}">
        <p14:creationId xmlns:p14="http://schemas.microsoft.com/office/powerpoint/2010/main" val="426371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C226E5F2-CECA-408C-914E-E0957E108454}" type="datetimeFigureOut">
              <a:rPr lang="hr-HR" smtClean="0"/>
              <a:t>29.12.2024.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7F92DE1C-173A-4E6B-BFB2-142F98A0763A}" type="slidenum">
              <a:rPr lang="hr-HR" smtClean="0"/>
              <a:t>‹#›</a:t>
            </a:fld>
            <a:endParaRPr lang="hr-HR"/>
          </a:p>
        </p:txBody>
      </p:sp>
    </p:spTree>
    <p:extLst>
      <p:ext uri="{BB962C8B-B14F-4D97-AF65-F5344CB8AC3E}">
        <p14:creationId xmlns:p14="http://schemas.microsoft.com/office/powerpoint/2010/main" val="424775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226E5F2-CECA-408C-914E-E0957E108454}" type="datetimeFigureOut">
              <a:rPr lang="hr-HR" smtClean="0"/>
              <a:t>29.12.2024.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7F92DE1C-173A-4E6B-BFB2-142F98A0763A}" type="slidenum">
              <a:rPr lang="hr-HR" smtClean="0"/>
              <a:t>‹#›</a:t>
            </a:fld>
            <a:endParaRPr lang="hr-HR"/>
          </a:p>
        </p:txBody>
      </p:sp>
    </p:spTree>
    <p:extLst>
      <p:ext uri="{BB962C8B-B14F-4D97-AF65-F5344CB8AC3E}">
        <p14:creationId xmlns:p14="http://schemas.microsoft.com/office/powerpoint/2010/main" val="115321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hr-HR"/>
              <a:t>Kliknite da biste uredili stil naslova matrice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C226E5F2-CECA-408C-914E-E0957E108454}" type="datetimeFigureOut">
              <a:rPr lang="hr-HR" smtClean="0"/>
              <a:t>29.12.2024.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F92DE1C-173A-4E6B-BFB2-142F98A0763A}" type="slidenum">
              <a:rPr lang="hr-HR" smtClean="0"/>
              <a:t>‹#›</a:t>
            </a:fld>
            <a:endParaRPr lang="hr-HR"/>
          </a:p>
        </p:txBody>
      </p:sp>
    </p:spTree>
    <p:extLst>
      <p:ext uri="{BB962C8B-B14F-4D97-AF65-F5344CB8AC3E}">
        <p14:creationId xmlns:p14="http://schemas.microsoft.com/office/powerpoint/2010/main" val="20150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C226E5F2-CECA-408C-914E-E0957E108454}" type="datetimeFigureOut">
              <a:rPr lang="hr-HR" smtClean="0"/>
              <a:t>29.12.2024.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F92DE1C-173A-4E6B-BFB2-142F98A0763A}" type="slidenum">
              <a:rPr lang="hr-HR" smtClean="0"/>
              <a:t>‹#›</a:t>
            </a:fld>
            <a:endParaRPr lang="hr-HR"/>
          </a:p>
        </p:txBody>
      </p:sp>
    </p:spTree>
    <p:extLst>
      <p:ext uri="{BB962C8B-B14F-4D97-AF65-F5344CB8AC3E}">
        <p14:creationId xmlns:p14="http://schemas.microsoft.com/office/powerpoint/2010/main" val="344021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226E5F2-CECA-408C-914E-E0957E108454}" type="datetimeFigureOut">
              <a:rPr lang="hr-HR" smtClean="0"/>
              <a:t>29.12.2024.</a:t>
            </a:fld>
            <a:endParaRPr lang="hr-H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F92DE1C-173A-4E6B-BFB2-142F98A0763A}" type="slidenum">
              <a:rPr lang="hr-HR" smtClean="0"/>
              <a:t>‹#›</a:t>
            </a:fld>
            <a:endParaRPr lang="hr-HR"/>
          </a:p>
        </p:txBody>
      </p:sp>
    </p:spTree>
    <p:extLst>
      <p:ext uri="{BB962C8B-B14F-4D97-AF65-F5344CB8AC3E}">
        <p14:creationId xmlns:p14="http://schemas.microsoft.com/office/powerpoint/2010/main" val="1864909723"/>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mailto:klara.milicevic@pozega.hr" TargetMode="External"/><Relationship Id="rId3" Type="http://schemas.openxmlformats.org/officeDocument/2006/relationships/hyperlink" Target="mailto:gradonacelnik@pozega.hr" TargetMode="External"/><Relationship Id="rId7" Type="http://schemas.openxmlformats.org/officeDocument/2006/relationships/hyperlink" Target="mailto:anita.papousek@pozega.hr" TargetMode="External"/><Relationship Id="rId2" Type="http://schemas.openxmlformats.org/officeDocument/2006/relationships/hyperlink" Target="mailto:info@pozega.hr" TargetMode="External"/><Relationship Id="rId1" Type="http://schemas.openxmlformats.org/officeDocument/2006/relationships/slideLayout" Target="../slideLayouts/slideLayout6.xml"/><Relationship Id="rId6" Type="http://schemas.openxmlformats.org/officeDocument/2006/relationships/hyperlink" Target="mailto:jasminka.vodinelic@pozega.hr" TargetMode="External"/><Relationship Id="rId5" Type="http://schemas.openxmlformats.org/officeDocument/2006/relationships/hyperlink" Target="mailto:ljiljana.bilen@pozega.hr" TargetMode="External"/><Relationship Id="rId4" Type="http://schemas.openxmlformats.org/officeDocument/2006/relationships/hyperlink" Target="mailto:tajnica@pozega.hr" TargetMode="External"/><Relationship Id="rId9" Type="http://schemas.openxmlformats.org/officeDocument/2006/relationships/hyperlink" Target="mailto:branka.bulaja@pozega.hr"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mailto:skola@os-dcesaric-pozega.skole.hr" TargetMode="External"/><Relationship Id="rId3" Type="http://schemas.openxmlformats.org/officeDocument/2006/relationships/hyperlink" Target="mailto:gkpz@gkpz.hr" TargetMode="External"/><Relationship Id="rId7" Type="http://schemas.openxmlformats.org/officeDocument/2006/relationships/hyperlink" Target="mailto:akanizlica@os-akanizlica-pozega.skole.hr" TargetMode="External"/><Relationship Id="rId2" Type="http://schemas.openxmlformats.org/officeDocument/2006/relationships/hyperlink" Target="mailto:info@gmp.hr" TargetMode="External"/><Relationship Id="rId1" Type="http://schemas.openxmlformats.org/officeDocument/2006/relationships/slideLayout" Target="../slideLayouts/slideLayout6.xml"/><Relationship Id="rId6" Type="http://schemas.openxmlformats.org/officeDocument/2006/relationships/hyperlink" Target="mailto:jvp.grada.pozege@gmail.com" TargetMode="External"/><Relationship Id="rId5" Type="http://schemas.openxmlformats.org/officeDocument/2006/relationships/hyperlink" Target="mailto:djvrtici.pozega@gmail.com" TargetMode="External"/><Relationship Id="rId10" Type="http://schemas.openxmlformats.org/officeDocument/2006/relationships/hyperlink" Target="mailto:lo-ra@pozega.hr" TargetMode="External"/><Relationship Id="rId4" Type="http://schemas.openxmlformats.org/officeDocument/2006/relationships/hyperlink" Target="mailto:tajnistvo@gkp.hr" TargetMode="External"/><Relationship Id="rId9" Type="http://schemas.openxmlformats.org/officeDocument/2006/relationships/hyperlink" Target="mailto:skola@os-jkempfa-pozega.skole.h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75000"/>
                <a:lumOff val="25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D905BBE-9F8D-4A73-B5F1-BAF812A33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FAC86CD-FCB8-459B-A58A-C461E1B9EC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75" name="Rectangle 74">
            <a:extLst>
              <a:ext uri="{FF2B5EF4-FFF2-40B4-BE49-F238E27FC236}">
                <a16:creationId xmlns:a16="http://schemas.microsoft.com/office/drawing/2014/main" id="{C9658688-9BC1-45C6-BEBA-1753861A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816"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187BD969-077D-471D-AED5-0DA80819AE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2"/>
            <a:ext cx="7767872" cy="225365"/>
          </a:xfrm>
          <a:prstGeom prst="rect">
            <a:avLst/>
          </a:prstGeom>
        </p:spPr>
      </p:pic>
      <p:sp>
        <p:nvSpPr>
          <p:cNvPr id="79" name="Rectangle 78">
            <a:extLst>
              <a:ext uri="{FF2B5EF4-FFF2-40B4-BE49-F238E27FC236}">
                <a16:creationId xmlns:a16="http://schemas.microsoft.com/office/drawing/2014/main" id="{A9EE5B3E-496C-497B-9BD6-2A98CBD55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786817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
        <p:nvSpPr>
          <p:cNvPr id="2" name="Naslov 1">
            <a:extLst>
              <a:ext uri="{FF2B5EF4-FFF2-40B4-BE49-F238E27FC236}">
                <a16:creationId xmlns:a16="http://schemas.microsoft.com/office/drawing/2014/main" id="{4AED1CCB-DC89-44E3-8D2A-C164598FCA00}"/>
              </a:ext>
            </a:extLst>
          </p:cNvPr>
          <p:cNvSpPr>
            <a:spLocks noGrp="1"/>
          </p:cNvSpPr>
          <p:nvPr>
            <p:ph type="ctrTitle"/>
          </p:nvPr>
        </p:nvSpPr>
        <p:spPr>
          <a:xfrm>
            <a:off x="680322" y="2733709"/>
            <a:ext cx="6752110" cy="1373070"/>
          </a:xfrm>
        </p:spPr>
        <p:txBody>
          <a:bodyPr>
            <a:normAutofit/>
          </a:bodyPr>
          <a:lstStyle/>
          <a:p>
            <a:r>
              <a:rPr lang="hr-HR" b="1" dirty="0"/>
              <a:t>VODIČ ZA GRAĐANE</a:t>
            </a:r>
            <a:endParaRPr lang="hr-HR" dirty="0"/>
          </a:p>
        </p:txBody>
      </p:sp>
      <p:sp>
        <p:nvSpPr>
          <p:cNvPr id="3" name="Podnaslov 2">
            <a:extLst>
              <a:ext uri="{FF2B5EF4-FFF2-40B4-BE49-F238E27FC236}">
                <a16:creationId xmlns:a16="http://schemas.microsoft.com/office/drawing/2014/main" id="{F94EE695-9B71-47E3-A1F4-1729CB0381F9}"/>
              </a:ext>
            </a:extLst>
          </p:cNvPr>
          <p:cNvSpPr>
            <a:spLocks noGrp="1"/>
          </p:cNvSpPr>
          <p:nvPr>
            <p:ph type="subTitle" idx="1"/>
          </p:nvPr>
        </p:nvSpPr>
        <p:spPr>
          <a:xfrm>
            <a:off x="680322" y="4394039"/>
            <a:ext cx="6752109" cy="1117687"/>
          </a:xfrm>
        </p:spPr>
        <p:txBody>
          <a:bodyPr>
            <a:normAutofit/>
          </a:bodyPr>
          <a:lstStyle/>
          <a:p>
            <a:r>
              <a:rPr lang="hr-HR" dirty="0"/>
              <a:t>UZ PRORAČUN GRADA POŽEGE ZA 2025. GODINU I PROJEKCIJU PRORAČUNA ZA 2026. I 2027. GODINU</a:t>
            </a:r>
          </a:p>
        </p:txBody>
      </p:sp>
      <p:pic>
        <p:nvPicPr>
          <p:cNvPr id="1026" name="Picture 2">
            <a:extLst>
              <a:ext uri="{FF2B5EF4-FFF2-40B4-BE49-F238E27FC236}">
                <a16:creationId xmlns:a16="http://schemas.microsoft.com/office/drawing/2014/main" id="{20A268C6-C30D-45C7-9577-A0128DDAA0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7091" y="1779148"/>
            <a:ext cx="3358478" cy="3299704"/>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78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59E7BD9-F46B-4EF6-9F84-066AA985B420}"/>
              </a:ext>
            </a:extLst>
          </p:cNvPr>
          <p:cNvSpPr>
            <a:spLocks noGrp="1"/>
          </p:cNvSpPr>
          <p:nvPr>
            <p:ph type="title"/>
          </p:nvPr>
        </p:nvSpPr>
        <p:spPr/>
        <p:txBody>
          <a:bodyPr>
            <a:normAutofit/>
          </a:bodyPr>
          <a:lstStyle/>
          <a:p>
            <a:r>
              <a:rPr lang="hr-HR" dirty="0"/>
              <a:t>STRUKTURA PRORAČUNA GRADA POŽEGE</a:t>
            </a:r>
          </a:p>
        </p:txBody>
      </p:sp>
      <p:sp>
        <p:nvSpPr>
          <p:cNvPr id="3" name="Rezervirano mjesto teksta 2">
            <a:extLst>
              <a:ext uri="{FF2B5EF4-FFF2-40B4-BE49-F238E27FC236}">
                <a16:creationId xmlns:a16="http://schemas.microsoft.com/office/drawing/2014/main" id="{F4151294-5BB7-4424-837F-859979D3499D}"/>
              </a:ext>
            </a:extLst>
          </p:cNvPr>
          <p:cNvSpPr>
            <a:spLocks noGrp="1"/>
          </p:cNvSpPr>
          <p:nvPr>
            <p:ph idx="1"/>
          </p:nvPr>
        </p:nvSpPr>
        <p:spPr/>
        <p:txBody>
          <a:bodyPr>
            <a:normAutofit fontScale="85000" lnSpcReduction="10000"/>
          </a:bodyPr>
          <a:lstStyle/>
          <a:p>
            <a:pPr algn="just"/>
            <a:r>
              <a:rPr lang="hr-HR" dirty="0">
                <a:solidFill>
                  <a:schemeClr val="tx1"/>
                </a:solidFill>
              </a:rPr>
              <a:t>U Proračunu Grada Požege prikazani su svi prihodi i primici, rashodi i izdaci Grada i proračunskih korisnika, </a:t>
            </a:r>
            <a:r>
              <a:rPr lang="hr-HR" dirty="0"/>
              <a:t>kako slijedi</a:t>
            </a:r>
            <a:r>
              <a:rPr lang="hr-HR" dirty="0">
                <a:solidFill>
                  <a:schemeClr val="tx1"/>
                </a:solidFill>
              </a:rPr>
              <a:t>:</a:t>
            </a:r>
          </a:p>
          <a:p>
            <a:pPr marL="0" indent="0" algn="just">
              <a:buNone/>
            </a:pPr>
            <a:r>
              <a:rPr lang="hr-HR" dirty="0">
                <a:solidFill>
                  <a:schemeClr val="tx1"/>
                </a:solidFill>
              </a:rPr>
              <a:t>- Javne ustanove u kulturi (Gradska knjižnica </a:t>
            </a:r>
            <a:r>
              <a:rPr lang="hr-HR" dirty="0"/>
              <a:t>Požega</a:t>
            </a:r>
            <a:r>
              <a:rPr lang="hr-HR" dirty="0">
                <a:solidFill>
                  <a:schemeClr val="tx1"/>
                </a:solidFill>
              </a:rPr>
              <a:t>, Gradsko kazalište Požega i Gradski muzej Požega)</a:t>
            </a:r>
          </a:p>
          <a:p>
            <a:pPr marL="0" indent="0" algn="just">
              <a:buNone/>
            </a:pPr>
            <a:r>
              <a:rPr lang="hr-HR" dirty="0">
                <a:solidFill>
                  <a:schemeClr val="tx1"/>
                </a:solidFill>
              </a:rPr>
              <a:t>- Javne ustanove predškolskog odgoja (Dječji vrtić Požega)</a:t>
            </a:r>
          </a:p>
          <a:p>
            <a:pPr marL="0" indent="0" algn="just">
              <a:buNone/>
            </a:pPr>
            <a:r>
              <a:rPr lang="hr-HR" dirty="0">
                <a:solidFill>
                  <a:schemeClr val="tx1"/>
                </a:solidFill>
              </a:rPr>
              <a:t>- Javne ustanove odgoja i obrazovanja – osnovne škole (osnovne škole kojima je Grad Požega osnivač – OŠ Julija Kempfa, OŠ Antuna </a:t>
            </a:r>
            <a:r>
              <a:rPr lang="hr-HR" dirty="0" err="1">
                <a:solidFill>
                  <a:schemeClr val="tx1"/>
                </a:solidFill>
              </a:rPr>
              <a:t>Kanižlića</a:t>
            </a:r>
            <a:r>
              <a:rPr lang="hr-HR" dirty="0">
                <a:solidFill>
                  <a:schemeClr val="tx1"/>
                </a:solidFill>
              </a:rPr>
              <a:t> i OŠ </a:t>
            </a:r>
            <a:r>
              <a:rPr lang="hr-HR" dirty="0" err="1">
                <a:solidFill>
                  <a:schemeClr val="tx1"/>
                </a:solidFill>
              </a:rPr>
              <a:t>Dobriše</a:t>
            </a:r>
            <a:r>
              <a:rPr lang="hr-HR" dirty="0">
                <a:solidFill>
                  <a:schemeClr val="tx1"/>
                </a:solidFill>
              </a:rPr>
              <a:t> Cesarića)</a:t>
            </a:r>
          </a:p>
          <a:p>
            <a:pPr marL="0" indent="0" algn="just">
              <a:buNone/>
            </a:pPr>
            <a:r>
              <a:rPr lang="hr-HR" dirty="0">
                <a:solidFill>
                  <a:schemeClr val="tx1"/>
                </a:solidFill>
              </a:rPr>
              <a:t>- Vijeća manjina (Gradsko vijeće srpske nacionalne manjine Požega)</a:t>
            </a:r>
          </a:p>
          <a:p>
            <a:pPr marL="0" indent="0" algn="just">
              <a:buNone/>
            </a:pPr>
            <a:r>
              <a:rPr lang="hr-HR" dirty="0">
                <a:solidFill>
                  <a:schemeClr val="tx1"/>
                </a:solidFill>
              </a:rPr>
              <a:t>- Vatrogastvo (Javna vatrogasna postrojba Grada Požege)</a:t>
            </a:r>
          </a:p>
          <a:p>
            <a:pPr marL="342900" indent="-342900" algn="just">
              <a:buFontTx/>
              <a:buChar char="-"/>
            </a:pPr>
            <a:r>
              <a:rPr lang="hr-HR" dirty="0">
                <a:solidFill>
                  <a:schemeClr val="tx1"/>
                </a:solidFill>
              </a:rPr>
              <a:t>Javna ustanova – lokalna razvojna agencija (Lokalna razvojna agencija Požega)</a:t>
            </a:r>
          </a:p>
          <a:p>
            <a:endParaRPr lang="hr-HR" dirty="0"/>
          </a:p>
        </p:txBody>
      </p:sp>
    </p:spTree>
    <p:extLst>
      <p:ext uri="{BB962C8B-B14F-4D97-AF65-F5344CB8AC3E}">
        <p14:creationId xmlns:p14="http://schemas.microsoft.com/office/powerpoint/2010/main" val="3754498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676992-0D64-4E87-A221-EA5A1E41CE37}"/>
              </a:ext>
            </a:extLst>
          </p:cNvPr>
          <p:cNvSpPr>
            <a:spLocks noGrp="1"/>
          </p:cNvSpPr>
          <p:nvPr>
            <p:ph type="title"/>
          </p:nvPr>
        </p:nvSpPr>
        <p:spPr>
          <a:xfrm>
            <a:off x="310584" y="502917"/>
            <a:ext cx="11570829" cy="1507067"/>
          </a:xfrm>
        </p:spPr>
        <p:txBody>
          <a:bodyPr>
            <a:normAutofit fontScale="90000"/>
          </a:bodyPr>
          <a:lstStyle/>
          <a:p>
            <a:r>
              <a:rPr lang="hr-HR" dirty="0"/>
              <a:t>KRATKI PRIKAZ PRIJEDLOGA PRORAČUNA ZA PRORAČUNSKU GODINU 2025. I PROJEKCIJA ZA 2026. I 2027. GODINU</a:t>
            </a:r>
          </a:p>
        </p:txBody>
      </p:sp>
      <p:sp>
        <p:nvSpPr>
          <p:cNvPr id="3" name="Rezervirano mjesto sadržaja 2">
            <a:extLst>
              <a:ext uri="{FF2B5EF4-FFF2-40B4-BE49-F238E27FC236}">
                <a16:creationId xmlns:a16="http://schemas.microsoft.com/office/drawing/2014/main" id="{905B955F-B5FC-46F2-BC81-85661F1EAAF3}"/>
              </a:ext>
            </a:extLst>
          </p:cNvPr>
          <p:cNvSpPr>
            <a:spLocks noGrp="1"/>
          </p:cNvSpPr>
          <p:nvPr>
            <p:ph sz="half" idx="1"/>
          </p:nvPr>
        </p:nvSpPr>
        <p:spPr>
          <a:xfrm>
            <a:off x="310584" y="2628965"/>
            <a:ext cx="6190883" cy="4454553"/>
          </a:xfrm>
        </p:spPr>
        <p:txBody>
          <a:bodyPr>
            <a:normAutofit fontScale="92500" lnSpcReduction="20000"/>
          </a:bodyPr>
          <a:lstStyle/>
          <a:p>
            <a:pPr algn="just"/>
            <a:r>
              <a:rPr lang="hr-HR" dirty="0"/>
              <a:t>Ukupni prihodi i primici u Proračunu Grada Požege za 2025. godinu uvećani za planirane viškove iznose 43.033.975,00 eura. Od navedenog 80,56% udio je Grada Požege dok je 19,45% udio proračunskih korisnika.</a:t>
            </a:r>
          </a:p>
          <a:p>
            <a:pPr algn="just"/>
            <a:r>
              <a:rPr lang="hr-HR" dirty="0"/>
              <a:t>Ukupni rashodi i izdaci u Proračunu Grada Požege za 2025. godinu planirani su u visini planiranih prihoda i primitaka i iznose 43.033.975,00 eura.</a:t>
            </a:r>
          </a:p>
          <a:p>
            <a:pPr marL="0" indent="0">
              <a:buNone/>
            </a:pPr>
            <a:endParaRPr lang="hr-HR" dirty="0"/>
          </a:p>
          <a:p>
            <a:pPr marL="0" indent="0">
              <a:buNone/>
            </a:pPr>
            <a:endParaRPr lang="hr-HR" dirty="0"/>
          </a:p>
        </p:txBody>
      </p:sp>
      <p:sp>
        <p:nvSpPr>
          <p:cNvPr id="4" name="Rezervirano mjesto sadržaja 3">
            <a:extLst>
              <a:ext uri="{FF2B5EF4-FFF2-40B4-BE49-F238E27FC236}">
                <a16:creationId xmlns:a16="http://schemas.microsoft.com/office/drawing/2014/main" id="{8A0D86E6-4EC0-49D7-BB84-401809362A36}"/>
              </a:ext>
            </a:extLst>
          </p:cNvPr>
          <p:cNvSpPr>
            <a:spLocks noGrp="1"/>
          </p:cNvSpPr>
          <p:nvPr>
            <p:ph sz="half" idx="2"/>
          </p:nvPr>
        </p:nvSpPr>
        <p:spPr>
          <a:xfrm>
            <a:off x="6874721" y="2389967"/>
            <a:ext cx="5139379" cy="238998"/>
          </a:xfrm>
        </p:spPr>
        <p:txBody>
          <a:bodyPr anchor="t">
            <a:normAutofit fontScale="92500" lnSpcReduction="20000"/>
          </a:bodyPr>
          <a:lstStyle/>
          <a:p>
            <a:pPr marL="0" indent="0" algn="ctr">
              <a:buNone/>
            </a:pPr>
            <a:r>
              <a:rPr lang="hr-HR" sz="1400" dirty="0"/>
              <a:t>Proračun Grada Požege za razdoblje od 2024.-2027. godine </a:t>
            </a:r>
            <a:endParaRPr lang="hr-HR" dirty="0"/>
          </a:p>
        </p:txBody>
      </p:sp>
      <p:sp>
        <p:nvSpPr>
          <p:cNvPr id="7" name="Rectangle 2">
            <a:extLst>
              <a:ext uri="{FF2B5EF4-FFF2-40B4-BE49-F238E27FC236}">
                <a16:creationId xmlns:a16="http://schemas.microsoft.com/office/drawing/2014/main" id="{51A7AF12-AD51-43C7-BC6B-74D5264C8EF8}"/>
              </a:ext>
            </a:extLst>
          </p:cNvPr>
          <p:cNvSpPr>
            <a:spLocks noChangeArrowheads="1"/>
          </p:cNvSpPr>
          <p:nvPr/>
        </p:nvSpPr>
        <p:spPr bwMode="auto">
          <a:xfrm>
            <a:off x="-1"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9" name="Rectangle 2">
            <a:extLst>
              <a:ext uri="{FF2B5EF4-FFF2-40B4-BE49-F238E27FC236}">
                <a16:creationId xmlns:a16="http://schemas.microsoft.com/office/drawing/2014/main" id="{C7601921-A354-43C1-902F-4BEF545E06F3}"/>
              </a:ext>
            </a:extLst>
          </p:cNvPr>
          <p:cNvSpPr>
            <a:spLocks noChangeArrowheads="1"/>
          </p:cNvSpPr>
          <p:nvPr/>
        </p:nvSpPr>
        <p:spPr bwMode="auto">
          <a:xfrm>
            <a:off x="6612193" y="34563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5" name="TekstniOkvir 4">
            <a:extLst>
              <a:ext uri="{FF2B5EF4-FFF2-40B4-BE49-F238E27FC236}">
                <a16:creationId xmlns:a16="http://schemas.microsoft.com/office/drawing/2014/main" id="{3FC0C73F-A4B1-44C5-94D5-D56D87B5BB67}"/>
              </a:ext>
            </a:extLst>
          </p:cNvPr>
          <p:cNvSpPr txBox="1"/>
          <p:nvPr/>
        </p:nvSpPr>
        <p:spPr>
          <a:xfrm>
            <a:off x="7158410" y="6085311"/>
            <a:ext cx="4960589" cy="369332"/>
          </a:xfrm>
          <a:prstGeom prst="rect">
            <a:avLst/>
          </a:prstGeom>
          <a:noFill/>
        </p:spPr>
        <p:txBody>
          <a:bodyPr wrap="square" rtlCol="0">
            <a:spAutoFit/>
          </a:bodyPr>
          <a:lstStyle/>
          <a:p>
            <a:r>
              <a:rPr lang="hr-HR" sz="900" dirty="0"/>
              <a:t>* Proračun Grada Požege je 2024. godine uravnotežen prenesenim rezultatima poslovanja iz prethodne godine, a 2025. godine planiranim viškom.</a:t>
            </a:r>
          </a:p>
        </p:txBody>
      </p:sp>
      <p:graphicFrame>
        <p:nvGraphicFramePr>
          <p:cNvPr id="6" name="Grafikon 5">
            <a:extLst>
              <a:ext uri="{FF2B5EF4-FFF2-40B4-BE49-F238E27FC236}">
                <a16:creationId xmlns:a16="http://schemas.microsoft.com/office/drawing/2014/main" id="{668FF489-EF53-A82C-1137-F74712C429F6}"/>
              </a:ext>
            </a:extLst>
          </p:cNvPr>
          <p:cNvGraphicFramePr>
            <a:graphicFrameLocks/>
          </p:cNvGraphicFramePr>
          <p:nvPr>
            <p:extLst>
              <p:ext uri="{D42A27DB-BD31-4B8C-83A1-F6EECF244321}">
                <p14:modId xmlns:p14="http://schemas.microsoft.com/office/powerpoint/2010/main" val="484752618"/>
              </p:ext>
            </p:extLst>
          </p:nvPr>
        </p:nvGraphicFramePr>
        <p:xfrm>
          <a:off x="7234768" y="2797368"/>
          <a:ext cx="4572000" cy="3205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549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F927A0-6DAB-45F6-9BC0-3ADED4D5ACCA}"/>
              </a:ext>
            </a:extLst>
          </p:cNvPr>
          <p:cNvSpPr>
            <a:spLocks noGrp="1"/>
          </p:cNvSpPr>
          <p:nvPr>
            <p:ph type="title"/>
          </p:nvPr>
        </p:nvSpPr>
        <p:spPr>
          <a:xfrm>
            <a:off x="217511" y="829869"/>
            <a:ext cx="11597271" cy="903043"/>
          </a:xfrm>
        </p:spPr>
        <p:txBody>
          <a:bodyPr>
            <a:normAutofit fontScale="90000"/>
          </a:bodyPr>
          <a:lstStyle/>
          <a:p>
            <a:r>
              <a:rPr lang="hr-HR" dirty="0"/>
              <a:t>STRUKTURA PRIHODA I PRIMITAKA PRORAČUNA I </a:t>
            </a:r>
            <a:br>
              <a:rPr lang="hr-HR" dirty="0"/>
            </a:br>
            <a:r>
              <a:rPr lang="hr-HR" dirty="0"/>
              <a:t>VLASTITIH IZVORA</a:t>
            </a:r>
          </a:p>
        </p:txBody>
      </p:sp>
      <p:sp>
        <p:nvSpPr>
          <p:cNvPr id="3" name="Rezervirano mjesto teksta 2">
            <a:extLst>
              <a:ext uri="{FF2B5EF4-FFF2-40B4-BE49-F238E27FC236}">
                <a16:creationId xmlns:a16="http://schemas.microsoft.com/office/drawing/2014/main" id="{EBF7288C-1F89-487A-B7D2-51709D2610FB}"/>
              </a:ext>
            </a:extLst>
          </p:cNvPr>
          <p:cNvSpPr>
            <a:spLocks noGrp="1"/>
          </p:cNvSpPr>
          <p:nvPr>
            <p:ph type="body" idx="1"/>
          </p:nvPr>
        </p:nvSpPr>
        <p:spPr>
          <a:xfrm>
            <a:off x="464191" y="3491296"/>
            <a:ext cx="4649787" cy="576262"/>
          </a:xfrm>
        </p:spPr>
        <p:txBody>
          <a:bodyPr>
            <a:normAutofit/>
          </a:bodyPr>
          <a:lstStyle/>
          <a:p>
            <a:r>
              <a:rPr lang="hr-HR" dirty="0"/>
              <a:t>PRIHODI POSLOVANJA</a:t>
            </a:r>
          </a:p>
        </p:txBody>
      </p:sp>
      <p:sp>
        <p:nvSpPr>
          <p:cNvPr id="4" name="Rezervirano mjesto sadržaja 3">
            <a:extLst>
              <a:ext uri="{FF2B5EF4-FFF2-40B4-BE49-F238E27FC236}">
                <a16:creationId xmlns:a16="http://schemas.microsoft.com/office/drawing/2014/main" id="{AACDCEB6-2EED-441D-8D1A-248A68976311}"/>
              </a:ext>
            </a:extLst>
          </p:cNvPr>
          <p:cNvSpPr>
            <a:spLocks noGrp="1"/>
          </p:cNvSpPr>
          <p:nvPr>
            <p:ph sz="half" idx="2"/>
          </p:nvPr>
        </p:nvSpPr>
        <p:spPr>
          <a:xfrm>
            <a:off x="484097" y="4287140"/>
            <a:ext cx="4937655" cy="2099345"/>
          </a:xfrm>
        </p:spPr>
        <p:txBody>
          <a:bodyPr anchor="ctr">
            <a:noAutofit/>
          </a:bodyPr>
          <a:lstStyle/>
          <a:p>
            <a:r>
              <a:rPr lang="hr-HR" sz="1600" dirty="0"/>
              <a:t>Kako prihodi poslovanja čine najveći udio ukupnih prihoda i primitaka na grafikonu je prikazana struktura iz koje je vidljivo da su pomoći i prihodi od poreza vrijednosno najznačajniji planirani prihodi.</a:t>
            </a:r>
          </a:p>
        </p:txBody>
      </p:sp>
      <p:sp>
        <p:nvSpPr>
          <p:cNvPr id="5" name="Rezervirano mjesto teksta 4">
            <a:extLst>
              <a:ext uri="{FF2B5EF4-FFF2-40B4-BE49-F238E27FC236}">
                <a16:creationId xmlns:a16="http://schemas.microsoft.com/office/drawing/2014/main" id="{386F925E-0EA0-43C5-894C-D739460DBEFC}"/>
              </a:ext>
            </a:extLst>
          </p:cNvPr>
          <p:cNvSpPr>
            <a:spLocks noGrp="1"/>
          </p:cNvSpPr>
          <p:nvPr>
            <p:ph type="body" sz="quarter" idx="3"/>
          </p:nvPr>
        </p:nvSpPr>
        <p:spPr>
          <a:xfrm>
            <a:off x="7942830" y="2791427"/>
            <a:ext cx="4070465" cy="335560"/>
          </a:xfrm>
        </p:spPr>
        <p:txBody>
          <a:bodyPr anchor="t">
            <a:normAutofit/>
          </a:bodyPr>
          <a:lstStyle/>
          <a:p>
            <a:pPr algn="ctr"/>
            <a:r>
              <a:rPr lang="hr-HR" sz="1200" dirty="0"/>
              <a:t>Prihodi poslovanja u 2025. godini</a:t>
            </a:r>
          </a:p>
          <a:p>
            <a:endParaRPr lang="hr-HR" dirty="0"/>
          </a:p>
        </p:txBody>
      </p:sp>
      <p:sp>
        <p:nvSpPr>
          <p:cNvPr id="6" name="Rezervirano mjesto sadržaja 5">
            <a:extLst>
              <a:ext uri="{FF2B5EF4-FFF2-40B4-BE49-F238E27FC236}">
                <a16:creationId xmlns:a16="http://schemas.microsoft.com/office/drawing/2014/main" id="{B532EF32-A576-47F1-8905-FFC405C1154F}"/>
              </a:ext>
            </a:extLst>
          </p:cNvPr>
          <p:cNvSpPr>
            <a:spLocks noGrp="1"/>
          </p:cNvSpPr>
          <p:nvPr>
            <p:ph sz="quarter" idx="4"/>
          </p:nvPr>
        </p:nvSpPr>
        <p:spPr>
          <a:xfrm>
            <a:off x="178705" y="2047041"/>
            <a:ext cx="11597271" cy="1224669"/>
          </a:xfrm>
        </p:spPr>
        <p:txBody>
          <a:bodyPr>
            <a:normAutofit fontScale="25000" lnSpcReduction="20000"/>
          </a:bodyPr>
          <a:lstStyle/>
          <a:p>
            <a:pPr marL="0" indent="0">
              <a:buNone/>
            </a:pPr>
            <a:r>
              <a:rPr lang="hr-HR" sz="6200" dirty="0"/>
              <a:t>U Proračunu 2025. godine planirani su ukupni prihodi i primici u iznosu od 41.566.955,00 eura, a njih čine:</a:t>
            </a:r>
          </a:p>
          <a:p>
            <a:pPr lvl="1"/>
            <a:r>
              <a:rPr lang="hr-HR" sz="6200" dirty="0"/>
              <a:t>prihodi poslovanja u iznosu 41.194.755,00 eura</a:t>
            </a:r>
          </a:p>
          <a:p>
            <a:pPr lvl="1"/>
            <a:r>
              <a:rPr lang="hr-HR" sz="6200" dirty="0"/>
              <a:t>prihodi od prodaje nefinancijske imovine u iznosu od 369.700,00 eura </a:t>
            </a:r>
          </a:p>
          <a:p>
            <a:pPr lvl="1"/>
            <a:r>
              <a:rPr lang="hr-HR" sz="6200" dirty="0"/>
              <a:t>primici od financijske imovine i zaduživanja u iznosu od 2.500,00 eura</a:t>
            </a:r>
            <a:endParaRPr lang="hr-HR" dirty="0"/>
          </a:p>
        </p:txBody>
      </p:sp>
      <p:sp>
        <p:nvSpPr>
          <p:cNvPr id="7" name="Rectangle 2">
            <a:extLst>
              <a:ext uri="{FF2B5EF4-FFF2-40B4-BE49-F238E27FC236}">
                <a16:creationId xmlns:a16="http://schemas.microsoft.com/office/drawing/2014/main" id="{3CBDE4DD-F3E0-4910-9699-1099A8A25A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9" name="Rectangle 2">
            <a:extLst>
              <a:ext uri="{FF2B5EF4-FFF2-40B4-BE49-F238E27FC236}">
                <a16:creationId xmlns:a16="http://schemas.microsoft.com/office/drawing/2014/main" id="{BE09D472-81F3-4705-B896-32FFDC219525}"/>
              </a:ext>
            </a:extLst>
          </p:cNvPr>
          <p:cNvSpPr>
            <a:spLocks noChangeArrowheads="1"/>
          </p:cNvSpPr>
          <p:nvPr/>
        </p:nvSpPr>
        <p:spPr bwMode="auto">
          <a:xfrm>
            <a:off x="5917295" y="22608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aphicFrame>
        <p:nvGraphicFramePr>
          <p:cNvPr id="13" name="Grafikon 12">
            <a:extLst>
              <a:ext uri="{FF2B5EF4-FFF2-40B4-BE49-F238E27FC236}">
                <a16:creationId xmlns:a16="http://schemas.microsoft.com/office/drawing/2014/main" id="{13AFFB34-A19A-BD56-898A-3B844912EA61}"/>
              </a:ext>
            </a:extLst>
          </p:cNvPr>
          <p:cNvGraphicFramePr>
            <a:graphicFrameLocks/>
          </p:cNvGraphicFramePr>
          <p:nvPr>
            <p:extLst>
              <p:ext uri="{D42A27DB-BD31-4B8C-83A1-F6EECF244321}">
                <p14:modId xmlns:p14="http://schemas.microsoft.com/office/powerpoint/2010/main" val="3076987537"/>
              </p:ext>
            </p:extLst>
          </p:nvPr>
        </p:nvGraphicFramePr>
        <p:xfrm>
          <a:off x="5977340" y="3485502"/>
          <a:ext cx="5943600" cy="3014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8436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teksta 3">
            <a:extLst>
              <a:ext uri="{FF2B5EF4-FFF2-40B4-BE49-F238E27FC236}">
                <a16:creationId xmlns:a16="http://schemas.microsoft.com/office/drawing/2014/main" id="{F8933EF5-A239-47F6-963F-417AF36E8F7C}"/>
              </a:ext>
            </a:extLst>
          </p:cNvPr>
          <p:cNvSpPr>
            <a:spLocks noGrp="1"/>
          </p:cNvSpPr>
          <p:nvPr>
            <p:ph type="body" sz="half" idx="15"/>
          </p:nvPr>
        </p:nvSpPr>
        <p:spPr/>
        <p:txBody>
          <a:bodyPr>
            <a:normAutofit fontScale="92500" lnSpcReduction="10000"/>
          </a:bodyPr>
          <a:lstStyle/>
          <a:p>
            <a:pPr marL="0" indent="0">
              <a:buNone/>
            </a:pPr>
            <a:r>
              <a:rPr lang="hr-HR" dirty="0"/>
              <a:t>Prihodi od prodaje nefinancijske imovine planirani su u iznosu 369.700,00 eura i u cijelosti čine prihode Grada.</a:t>
            </a:r>
          </a:p>
          <a:p>
            <a:pPr lvl="1">
              <a:buFont typeface="Courier New" panose="02070309020205020404" pitchFamily="49" charset="0"/>
              <a:buChar char="o"/>
            </a:pPr>
            <a:r>
              <a:rPr lang="hr-HR" dirty="0"/>
              <a:t>Prihodi od prodaje neproizvedene dugotrajne imovine planirani su u iznosu 177.000,00 eura, što je 0,43% planiranih prihoda Proračuna, a odnose se na prodaju poljoprivrednog i građevinskog zemljišta. </a:t>
            </a:r>
          </a:p>
          <a:p>
            <a:pPr marL="457200" lvl="1" indent="0">
              <a:buNone/>
            </a:pPr>
            <a:endParaRPr lang="hr-HR" i="1" dirty="0"/>
          </a:p>
          <a:p>
            <a:pPr lvl="1">
              <a:buFont typeface="Courier New" panose="02070309020205020404" pitchFamily="49" charset="0"/>
              <a:buChar char="o"/>
            </a:pPr>
            <a:r>
              <a:rPr lang="hr-HR" dirty="0"/>
              <a:t>Prihodi od prodaje proizvedene dugotrajne imovine planirani su u iznosu 192.700,00 eura, što je 0,46% planiranih prihoda Proračuna, a odnose se na prihode od otkupa stanova, prihod od prodaje postrojenja i opreme.</a:t>
            </a:r>
          </a:p>
          <a:p>
            <a:endParaRPr lang="hr-HR" dirty="0"/>
          </a:p>
        </p:txBody>
      </p:sp>
      <p:sp>
        <p:nvSpPr>
          <p:cNvPr id="5" name="Rezervirano mjesto teksta 4">
            <a:extLst>
              <a:ext uri="{FF2B5EF4-FFF2-40B4-BE49-F238E27FC236}">
                <a16:creationId xmlns:a16="http://schemas.microsoft.com/office/drawing/2014/main" id="{3A4D0715-7119-4683-BCFC-9933DB20A82B}"/>
              </a:ext>
            </a:extLst>
          </p:cNvPr>
          <p:cNvSpPr>
            <a:spLocks noGrp="1"/>
          </p:cNvSpPr>
          <p:nvPr>
            <p:ph type="body" sz="quarter" idx="3"/>
          </p:nvPr>
        </p:nvSpPr>
        <p:spPr/>
        <p:txBody>
          <a:bodyPr/>
          <a:lstStyle/>
          <a:p>
            <a:endParaRPr lang="hr-HR" dirty="0"/>
          </a:p>
          <a:p>
            <a:r>
              <a:rPr lang="hr-HR" sz="2000" dirty="0"/>
              <a:t>PRIMICI OD FINANCIJSKE IMOVINE I ZADUŽIVANJA</a:t>
            </a:r>
          </a:p>
        </p:txBody>
      </p:sp>
      <p:sp>
        <p:nvSpPr>
          <p:cNvPr id="6" name="Rezervirano mjesto teksta 5">
            <a:extLst>
              <a:ext uri="{FF2B5EF4-FFF2-40B4-BE49-F238E27FC236}">
                <a16:creationId xmlns:a16="http://schemas.microsoft.com/office/drawing/2014/main" id="{48CDA776-F770-4F28-9FC4-C2FD2C98F058}"/>
              </a:ext>
            </a:extLst>
          </p:cNvPr>
          <p:cNvSpPr>
            <a:spLocks noGrp="1"/>
          </p:cNvSpPr>
          <p:nvPr>
            <p:ph type="body" sz="half" idx="16"/>
          </p:nvPr>
        </p:nvSpPr>
        <p:spPr/>
        <p:txBody>
          <a:bodyPr/>
          <a:lstStyle/>
          <a:p>
            <a:pPr marL="0" indent="0">
              <a:buNone/>
            </a:pPr>
            <a:r>
              <a:rPr lang="hr-HR" dirty="0"/>
              <a:t>Primici od financijske imovine i zaduživanja planirani su u iznosu od 2.500,00 eura, a odnose se na:</a:t>
            </a:r>
          </a:p>
          <a:p>
            <a:pPr marL="285750" indent="-285750">
              <a:buFontTx/>
              <a:buChar char="-"/>
            </a:pPr>
            <a:r>
              <a:rPr lang="hr-HR" dirty="0"/>
              <a:t>Primitke (povrate) glavnice zajmova danih trgovačkim društvima i obrtnicima izvan javnog sektora - povrat kredita za žene i mlade</a:t>
            </a:r>
          </a:p>
        </p:txBody>
      </p:sp>
      <p:sp>
        <p:nvSpPr>
          <p:cNvPr id="7" name="Rezervirano mjesto teksta 6">
            <a:extLst>
              <a:ext uri="{FF2B5EF4-FFF2-40B4-BE49-F238E27FC236}">
                <a16:creationId xmlns:a16="http://schemas.microsoft.com/office/drawing/2014/main" id="{290A1FE9-D019-4818-95EE-EF62D4E4EF6D}"/>
              </a:ext>
            </a:extLst>
          </p:cNvPr>
          <p:cNvSpPr>
            <a:spLocks noGrp="1"/>
          </p:cNvSpPr>
          <p:nvPr>
            <p:ph type="body" sz="quarter" idx="13"/>
          </p:nvPr>
        </p:nvSpPr>
        <p:spPr/>
        <p:txBody>
          <a:bodyPr/>
          <a:lstStyle/>
          <a:p>
            <a:r>
              <a:rPr lang="hr-HR" dirty="0"/>
              <a:t>VLASTITI IZVORI</a:t>
            </a:r>
          </a:p>
        </p:txBody>
      </p:sp>
      <p:sp>
        <p:nvSpPr>
          <p:cNvPr id="8" name="Rezervirano mjesto teksta 7">
            <a:extLst>
              <a:ext uri="{FF2B5EF4-FFF2-40B4-BE49-F238E27FC236}">
                <a16:creationId xmlns:a16="http://schemas.microsoft.com/office/drawing/2014/main" id="{DC0E84FD-68FB-404C-BCEE-B64F4B259B40}"/>
              </a:ext>
            </a:extLst>
          </p:cNvPr>
          <p:cNvSpPr>
            <a:spLocks noGrp="1"/>
          </p:cNvSpPr>
          <p:nvPr>
            <p:ph type="body" sz="half" idx="17"/>
          </p:nvPr>
        </p:nvSpPr>
        <p:spPr/>
        <p:txBody>
          <a:bodyPr/>
          <a:lstStyle/>
          <a:p>
            <a:r>
              <a:rPr lang="hr-HR" dirty="0"/>
              <a:t>Vlastiti izvori se odnose na projicirani višak prihoda poslovanja u iznosu 1.467.020,00 eura od čega se na Grad Požegu odnosi 1.401.500,00 eura, a 65.520,00 eura na proračunske korisnike.</a:t>
            </a:r>
          </a:p>
        </p:txBody>
      </p:sp>
      <p:sp>
        <p:nvSpPr>
          <p:cNvPr id="11" name="Naslov 10">
            <a:extLst>
              <a:ext uri="{FF2B5EF4-FFF2-40B4-BE49-F238E27FC236}">
                <a16:creationId xmlns:a16="http://schemas.microsoft.com/office/drawing/2014/main" id="{44ADD661-D6C2-4CB7-8A4D-54C9F2F08D63}"/>
              </a:ext>
            </a:extLst>
          </p:cNvPr>
          <p:cNvSpPr>
            <a:spLocks noGrp="1"/>
          </p:cNvSpPr>
          <p:nvPr>
            <p:ph type="title"/>
          </p:nvPr>
        </p:nvSpPr>
        <p:spPr/>
        <p:txBody>
          <a:bodyPr/>
          <a:lstStyle/>
          <a:p>
            <a:r>
              <a:rPr lang="hr-HR" dirty="0"/>
              <a:t>PRIHODI I PRIMICI I VLASTITI IZVORI</a:t>
            </a:r>
          </a:p>
        </p:txBody>
      </p:sp>
      <p:sp>
        <p:nvSpPr>
          <p:cNvPr id="12" name="Rezervirano mjesto teksta 2">
            <a:extLst>
              <a:ext uri="{FF2B5EF4-FFF2-40B4-BE49-F238E27FC236}">
                <a16:creationId xmlns:a16="http://schemas.microsoft.com/office/drawing/2014/main" id="{77FD0A6B-042B-4A36-966B-784E67F0FD6E}"/>
              </a:ext>
            </a:extLst>
          </p:cNvPr>
          <p:cNvSpPr>
            <a:spLocks noGrp="1"/>
          </p:cNvSpPr>
          <p:nvPr>
            <p:ph type="body" idx="1"/>
          </p:nvPr>
        </p:nvSpPr>
        <p:spPr>
          <a:xfrm>
            <a:off x="660400" y="2336800"/>
            <a:ext cx="3070225" cy="576263"/>
          </a:xfrm>
        </p:spPr>
        <p:txBody>
          <a:bodyPr>
            <a:normAutofit fontScale="85000" lnSpcReduction="20000"/>
          </a:bodyPr>
          <a:lstStyle/>
          <a:p>
            <a:r>
              <a:rPr lang="hr-HR" dirty="0"/>
              <a:t>PRIHODI OD PRODAJE NEFINANCIJSKE IMOVINE</a:t>
            </a:r>
          </a:p>
        </p:txBody>
      </p:sp>
    </p:spTree>
    <p:extLst>
      <p:ext uri="{BB962C8B-B14F-4D97-AF65-F5344CB8AC3E}">
        <p14:creationId xmlns:p14="http://schemas.microsoft.com/office/powerpoint/2010/main" val="2634842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F927A0-6DAB-45F6-9BC0-3ADED4D5ACCA}"/>
              </a:ext>
            </a:extLst>
          </p:cNvPr>
          <p:cNvSpPr>
            <a:spLocks noGrp="1"/>
          </p:cNvSpPr>
          <p:nvPr>
            <p:ph type="title"/>
          </p:nvPr>
        </p:nvSpPr>
        <p:spPr>
          <a:xfrm>
            <a:off x="273149" y="818215"/>
            <a:ext cx="11597271" cy="903043"/>
          </a:xfrm>
        </p:spPr>
        <p:txBody>
          <a:bodyPr>
            <a:normAutofit/>
          </a:bodyPr>
          <a:lstStyle/>
          <a:p>
            <a:r>
              <a:rPr lang="hr-HR" dirty="0"/>
              <a:t>STRUKTURA RASHODA I IZDATAKA PRORAČUNA</a:t>
            </a:r>
          </a:p>
        </p:txBody>
      </p:sp>
      <p:sp>
        <p:nvSpPr>
          <p:cNvPr id="3" name="Rezervirano mjesto teksta 2">
            <a:extLst>
              <a:ext uri="{FF2B5EF4-FFF2-40B4-BE49-F238E27FC236}">
                <a16:creationId xmlns:a16="http://schemas.microsoft.com/office/drawing/2014/main" id="{EBF7288C-1F89-487A-B7D2-51709D2610FB}"/>
              </a:ext>
            </a:extLst>
          </p:cNvPr>
          <p:cNvSpPr>
            <a:spLocks noGrp="1"/>
          </p:cNvSpPr>
          <p:nvPr>
            <p:ph type="body" idx="1"/>
          </p:nvPr>
        </p:nvSpPr>
        <p:spPr>
          <a:xfrm>
            <a:off x="659042" y="3429000"/>
            <a:ext cx="4649787" cy="576262"/>
          </a:xfrm>
        </p:spPr>
        <p:txBody>
          <a:bodyPr/>
          <a:lstStyle/>
          <a:p>
            <a:r>
              <a:rPr lang="hr-HR" dirty="0"/>
              <a:t>RASHODI POSLOVANJA</a:t>
            </a:r>
          </a:p>
        </p:txBody>
      </p:sp>
      <p:sp>
        <p:nvSpPr>
          <p:cNvPr id="4" name="Rezervirano mjesto sadržaja 3">
            <a:extLst>
              <a:ext uri="{FF2B5EF4-FFF2-40B4-BE49-F238E27FC236}">
                <a16:creationId xmlns:a16="http://schemas.microsoft.com/office/drawing/2014/main" id="{AACDCEB6-2EED-441D-8D1A-248A68976311}"/>
              </a:ext>
            </a:extLst>
          </p:cNvPr>
          <p:cNvSpPr>
            <a:spLocks noGrp="1"/>
          </p:cNvSpPr>
          <p:nvPr>
            <p:ph sz="half" idx="2"/>
          </p:nvPr>
        </p:nvSpPr>
        <p:spPr>
          <a:xfrm>
            <a:off x="598997" y="4239719"/>
            <a:ext cx="4937655" cy="2099345"/>
          </a:xfrm>
        </p:spPr>
        <p:txBody>
          <a:bodyPr anchor="ctr">
            <a:noAutofit/>
          </a:bodyPr>
          <a:lstStyle/>
          <a:p>
            <a:r>
              <a:rPr lang="hr-HR" dirty="0"/>
              <a:t>Rashodi poslovanja su planirani u iznosu od 26.453.676,00 eura, od čega 13.223.025,00 eura se odnosi na rashode Grada, a 13.230.651,00 eura na rashode proračunskih korisnika što je i prikazano na grafikonu.</a:t>
            </a:r>
          </a:p>
        </p:txBody>
      </p:sp>
      <p:sp>
        <p:nvSpPr>
          <p:cNvPr id="5" name="Rezervirano mjesto teksta 4">
            <a:extLst>
              <a:ext uri="{FF2B5EF4-FFF2-40B4-BE49-F238E27FC236}">
                <a16:creationId xmlns:a16="http://schemas.microsoft.com/office/drawing/2014/main" id="{386F925E-0EA0-43C5-894C-D739460DBEFC}"/>
              </a:ext>
            </a:extLst>
          </p:cNvPr>
          <p:cNvSpPr>
            <a:spLocks noGrp="1"/>
          </p:cNvSpPr>
          <p:nvPr>
            <p:ph type="body" sz="quarter" idx="3"/>
          </p:nvPr>
        </p:nvSpPr>
        <p:spPr>
          <a:xfrm>
            <a:off x="7972002" y="3499767"/>
            <a:ext cx="3560956" cy="334592"/>
          </a:xfrm>
        </p:spPr>
        <p:txBody>
          <a:bodyPr anchor="t"/>
          <a:lstStyle/>
          <a:p>
            <a:pPr algn="ctr"/>
            <a:r>
              <a:rPr lang="hr-HR" sz="1200" dirty="0"/>
              <a:t>Rashodi poslovanja u 2025. godini</a:t>
            </a:r>
          </a:p>
          <a:p>
            <a:endParaRPr lang="hr-HR" dirty="0"/>
          </a:p>
        </p:txBody>
      </p:sp>
      <p:sp>
        <p:nvSpPr>
          <p:cNvPr id="6" name="Rezervirano mjesto sadržaja 5">
            <a:extLst>
              <a:ext uri="{FF2B5EF4-FFF2-40B4-BE49-F238E27FC236}">
                <a16:creationId xmlns:a16="http://schemas.microsoft.com/office/drawing/2014/main" id="{B532EF32-A576-47F1-8905-FFC405C1154F}"/>
              </a:ext>
            </a:extLst>
          </p:cNvPr>
          <p:cNvSpPr>
            <a:spLocks noGrp="1"/>
          </p:cNvSpPr>
          <p:nvPr>
            <p:ph sz="quarter" idx="4"/>
          </p:nvPr>
        </p:nvSpPr>
        <p:spPr>
          <a:xfrm>
            <a:off x="273149" y="2003840"/>
            <a:ext cx="11597271" cy="1090568"/>
          </a:xfrm>
        </p:spPr>
        <p:txBody>
          <a:bodyPr>
            <a:normAutofit fontScale="25000" lnSpcReduction="20000"/>
          </a:bodyPr>
          <a:lstStyle/>
          <a:p>
            <a:pPr marL="0" indent="0">
              <a:buNone/>
            </a:pPr>
            <a:r>
              <a:rPr lang="hr-HR" sz="6400" dirty="0"/>
              <a:t>U Proračunu 2025. godine ukupni rashodi i izdaci su planirani u iznosu 43.033.975,00 eura, a njih čine:</a:t>
            </a:r>
          </a:p>
          <a:p>
            <a:pPr lvl="0"/>
            <a:r>
              <a:rPr lang="hr-HR" sz="6400" dirty="0"/>
              <a:t>rashodi poslovanja u iznosu 26.453.676,00 eura</a:t>
            </a:r>
          </a:p>
          <a:p>
            <a:pPr lvl="0"/>
            <a:r>
              <a:rPr lang="hr-HR" sz="6400" dirty="0"/>
              <a:t>rashodi za nabavu nefinancijske imovine u iznosu 15.764.459,00 eura</a:t>
            </a:r>
          </a:p>
          <a:p>
            <a:pPr lvl="0"/>
            <a:r>
              <a:rPr lang="hr-HR" sz="6400" dirty="0"/>
              <a:t>izdaci za financijsku imovinu i otplatu zajmova u iznosu 815.840,00 eura.</a:t>
            </a:r>
          </a:p>
          <a:p>
            <a:pPr marL="0" indent="0">
              <a:buNone/>
            </a:pPr>
            <a:r>
              <a:rPr lang="hr-HR" sz="6400" dirty="0"/>
              <a:t>Od navedenog iznosa 68,46% se odnosi na rashode Grada Požege, a 31,54% proračunskih korisnika.</a:t>
            </a:r>
          </a:p>
          <a:p>
            <a:endParaRPr lang="hr-HR" dirty="0"/>
          </a:p>
        </p:txBody>
      </p:sp>
      <p:sp>
        <p:nvSpPr>
          <p:cNvPr id="7" name="Rectangle 2">
            <a:extLst>
              <a:ext uri="{FF2B5EF4-FFF2-40B4-BE49-F238E27FC236}">
                <a16:creationId xmlns:a16="http://schemas.microsoft.com/office/drawing/2014/main" id="{3CBDE4DD-F3E0-4910-9699-1099A8A25A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9" name="Rectangle 2">
            <a:extLst>
              <a:ext uri="{FF2B5EF4-FFF2-40B4-BE49-F238E27FC236}">
                <a16:creationId xmlns:a16="http://schemas.microsoft.com/office/drawing/2014/main" id="{BE09D472-81F3-4705-B896-32FFDC219525}"/>
              </a:ext>
            </a:extLst>
          </p:cNvPr>
          <p:cNvSpPr>
            <a:spLocks noChangeArrowheads="1"/>
          </p:cNvSpPr>
          <p:nvPr/>
        </p:nvSpPr>
        <p:spPr bwMode="auto">
          <a:xfrm>
            <a:off x="5917295" y="22608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aphicFrame>
        <p:nvGraphicFramePr>
          <p:cNvPr id="8" name="Grafikon 7">
            <a:extLst>
              <a:ext uri="{FF2B5EF4-FFF2-40B4-BE49-F238E27FC236}">
                <a16:creationId xmlns:a16="http://schemas.microsoft.com/office/drawing/2014/main" id="{0B740798-FBE7-C105-3E11-A09810304B84}"/>
              </a:ext>
            </a:extLst>
          </p:cNvPr>
          <p:cNvGraphicFramePr>
            <a:graphicFrameLocks/>
          </p:cNvGraphicFramePr>
          <p:nvPr>
            <p:extLst>
              <p:ext uri="{D42A27DB-BD31-4B8C-83A1-F6EECF244321}">
                <p14:modId xmlns:p14="http://schemas.microsoft.com/office/powerpoint/2010/main" val="4019728370"/>
              </p:ext>
            </p:extLst>
          </p:nvPr>
        </p:nvGraphicFramePr>
        <p:xfrm>
          <a:off x="7441295" y="3834359"/>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8554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C07B6C1-FB8A-4E65-B11E-844C2889D3C0}"/>
              </a:ext>
            </a:extLst>
          </p:cNvPr>
          <p:cNvSpPr>
            <a:spLocks noGrp="1"/>
          </p:cNvSpPr>
          <p:nvPr>
            <p:ph type="title"/>
          </p:nvPr>
        </p:nvSpPr>
        <p:spPr/>
        <p:txBody>
          <a:bodyPr>
            <a:normAutofit/>
          </a:bodyPr>
          <a:lstStyle/>
          <a:p>
            <a:r>
              <a:rPr lang="hr-HR" sz="2800" dirty="0"/>
              <a:t>RASHODI POSLOVANJA</a:t>
            </a:r>
          </a:p>
        </p:txBody>
      </p:sp>
      <p:sp>
        <p:nvSpPr>
          <p:cNvPr id="3" name="Rezervirano mjesto teksta 2">
            <a:extLst>
              <a:ext uri="{FF2B5EF4-FFF2-40B4-BE49-F238E27FC236}">
                <a16:creationId xmlns:a16="http://schemas.microsoft.com/office/drawing/2014/main" id="{8CA9D19F-D783-4F8D-A84F-EBB105FC3070}"/>
              </a:ext>
            </a:extLst>
          </p:cNvPr>
          <p:cNvSpPr>
            <a:spLocks noGrp="1"/>
          </p:cNvSpPr>
          <p:nvPr>
            <p:ph sz="half" idx="1"/>
          </p:nvPr>
        </p:nvSpPr>
        <p:spPr>
          <a:xfrm>
            <a:off x="137651" y="2059874"/>
            <a:ext cx="11916697" cy="1438714"/>
          </a:xfrm>
        </p:spPr>
        <p:txBody>
          <a:bodyPr>
            <a:normAutofit/>
          </a:bodyPr>
          <a:lstStyle/>
          <a:p>
            <a:r>
              <a:rPr lang="hr-HR" dirty="0"/>
              <a:t>U strukturi rashoda poslovanja u Gradu Požegi najveći udio se odnosi na materijalne rashode, ostale rashode te rashode za zaposlene, a u strukturi rashoda poslovanja kod proračunskih korisnika najveći udio se odnosi na rashode za zaposlene i materijalne rashode što je prikazano i na grafikonu.</a:t>
            </a:r>
          </a:p>
          <a:p>
            <a:endParaRPr lang="hr-HR" dirty="0"/>
          </a:p>
        </p:txBody>
      </p:sp>
      <p:sp>
        <p:nvSpPr>
          <p:cNvPr id="4" name="TekstniOkvir 3">
            <a:extLst>
              <a:ext uri="{FF2B5EF4-FFF2-40B4-BE49-F238E27FC236}">
                <a16:creationId xmlns:a16="http://schemas.microsoft.com/office/drawing/2014/main" id="{91C4238F-4678-4D60-ABF1-46C96954F5C5}"/>
              </a:ext>
            </a:extLst>
          </p:cNvPr>
          <p:cNvSpPr txBox="1"/>
          <p:nvPr/>
        </p:nvSpPr>
        <p:spPr>
          <a:xfrm>
            <a:off x="4177716" y="3585796"/>
            <a:ext cx="3836565" cy="276999"/>
          </a:xfrm>
          <a:prstGeom prst="rect">
            <a:avLst/>
          </a:prstGeom>
          <a:noFill/>
        </p:spPr>
        <p:txBody>
          <a:bodyPr wrap="square" rtlCol="0">
            <a:spAutoFit/>
          </a:bodyPr>
          <a:lstStyle/>
          <a:p>
            <a:r>
              <a:rPr lang="hr-HR" sz="1200" dirty="0">
                <a:solidFill>
                  <a:schemeClr val="bg1"/>
                </a:solidFill>
              </a:rPr>
              <a:t>Struktura rashoda poslovanja u 2025. godini</a:t>
            </a:r>
          </a:p>
        </p:txBody>
      </p:sp>
      <p:graphicFrame>
        <p:nvGraphicFramePr>
          <p:cNvPr id="5" name="Grafikon 4">
            <a:extLst>
              <a:ext uri="{FF2B5EF4-FFF2-40B4-BE49-F238E27FC236}">
                <a16:creationId xmlns:a16="http://schemas.microsoft.com/office/drawing/2014/main" id="{949F2ECF-E2B2-809A-5A6C-4BB5886B25EC}"/>
              </a:ext>
            </a:extLst>
          </p:cNvPr>
          <p:cNvGraphicFramePr>
            <a:graphicFrameLocks/>
          </p:cNvGraphicFramePr>
          <p:nvPr>
            <p:extLst>
              <p:ext uri="{D42A27DB-BD31-4B8C-83A1-F6EECF244321}">
                <p14:modId xmlns:p14="http://schemas.microsoft.com/office/powerpoint/2010/main" val="2139629544"/>
              </p:ext>
            </p:extLst>
          </p:nvPr>
        </p:nvGraphicFramePr>
        <p:xfrm>
          <a:off x="137650" y="3862795"/>
          <a:ext cx="11916697" cy="2830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446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FABECCF3-9769-454A-B989-C205171C4FD9}"/>
              </a:ext>
            </a:extLst>
          </p:cNvPr>
          <p:cNvSpPr>
            <a:spLocks noGrp="1"/>
          </p:cNvSpPr>
          <p:nvPr>
            <p:ph type="body" idx="1"/>
          </p:nvPr>
        </p:nvSpPr>
        <p:spPr>
          <a:xfrm>
            <a:off x="256373" y="847287"/>
            <a:ext cx="5839627" cy="725259"/>
          </a:xfrm>
        </p:spPr>
        <p:txBody>
          <a:bodyPr>
            <a:normAutofit lnSpcReduction="10000"/>
          </a:bodyPr>
          <a:lstStyle/>
          <a:p>
            <a:r>
              <a:rPr lang="hr-HR" dirty="0"/>
              <a:t>RASHODI ZA NABAVU NEFINANCIJSKE IMOVINE</a:t>
            </a:r>
          </a:p>
        </p:txBody>
      </p:sp>
      <p:sp>
        <p:nvSpPr>
          <p:cNvPr id="4" name="Rezervirano mjesto sadržaja 3">
            <a:extLst>
              <a:ext uri="{FF2B5EF4-FFF2-40B4-BE49-F238E27FC236}">
                <a16:creationId xmlns:a16="http://schemas.microsoft.com/office/drawing/2014/main" id="{7B4D0DEB-45AB-4AFF-BC68-A114176345D1}"/>
              </a:ext>
            </a:extLst>
          </p:cNvPr>
          <p:cNvSpPr>
            <a:spLocks noGrp="1"/>
          </p:cNvSpPr>
          <p:nvPr>
            <p:ph sz="half" idx="2"/>
          </p:nvPr>
        </p:nvSpPr>
        <p:spPr>
          <a:xfrm>
            <a:off x="256372" y="1904044"/>
            <a:ext cx="5839628" cy="4582215"/>
          </a:xfrm>
        </p:spPr>
        <p:txBody>
          <a:bodyPr>
            <a:noAutofit/>
          </a:bodyPr>
          <a:lstStyle/>
          <a:p>
            <a:r>
              <a:rPr lang="hr-HR" sz="1550" dirty="0"/>
              <a:t>Rashodi za nabavu nefinancijske imovine planirani su u iznosu od 15.764.459,00 eura, s struktura je prikazana u grafikonu.</a:t>
            </a:r>
          </a:p>
          <a:p>
            <a:pPr algn="just">
              <a:lnSpc>
                <a:spcPct val="107000"/>
              </a:lnSpc>
              <a:spcAft>
                <a:spcPts val="0"/>
              </a:spcAft>
            </a:pPr>
            <a:r>
              <a:rPr lang="hr-HR" sz="1550" dirty="0">
                <a:ea typeface="Times New Roman" panose="02020603050405020304" pitchFamily="18" charset="0"/>
                <a:cs typeface="Times New Roman" panose="02020603050405020304" pitchFamily="18" charset="0"/>
              </a:rPr>
              <a:t>Vrijednosno značajniji projekti koji su planirani u rashodima za nabavu proizvedene dugotrajne imovine su:  Izgradnja OŠ u Babinom viru, Izgradnja zgrade povijesnog arhiva, Izgradnja dječjeg vrtića u Požegi, Izgradnja atletskog stadiona, Rekonstrukcija i dogradnja DRC Vidovci, Izgradnja i dodatna ulaganja u prometnice i mostove i  drugi.</a:t>
            </a:r>
          </a:p>
          <a:p>
            <a:pPr>
              <a:lnSpc>
                <a:spcPct val="107000"/>
              </a:lnSpc>
              <a:spcAft>
                <a:spcPts val="0"/>
              </a:spcAft>
            </a:pPr>
            <a:r>
              <a:rPr lang="hr-HR" sz="1550" dirty="0">
                <a:ea typeface="Times New Roman" panose="02020603050405020304" pitchFamily="18" charset="0"/>
                <a:cs typeface="Times New Roman" panose="02020603050405020304" pitchFamily="18" charset="0"/>
              </a:rPr>
              <a:t>Vrijednosno značajniji projekti koji su planirani u rashodima za dodatna  ulaganja  na nefinancijskoj imovini  su: Izgradnja  i  dodatna  ulaganja  u prometnice i mostove, Izgradnja tribine na stadionu Slavonije, Revitalizacija povijesne jezgre Grada Požege, Rekonstrukcija i dogradnja zgrade dječjeg vrtića u Požegi i drugi. </a:t>
            </a:r>
            <a:endParaRPr lang="hr-HR" sz="1550" dirty="0"/>
          </a:p>
        </p:txBody>
      </p:sp>
      <p:sp>
        <p:nvSpPr>
          <p:cNvPr id="5" name="Rezervirano mjesto teksta 4">
            <a:extLst>
              <a:ext uri="{FF2B5EF4-FFF2-40B4-BE49-F238E27FC236}">
                <a16:creationId xmlns:a16="http://schemas.microsoft.com/office/drawing/2014/main" id="{85B6B50E-2249-4298-BFBB-C8BB0FB5FAAA}"/>
              </a:ext>
            </a:extLst>
          </p:cNvPr>
          <p:cNvSpPr>
            <a:spLocks noGrp="1"/>
          </p:cNvSpPr>
          <p:nvPr>
            <p:ph type="body" sz="quarter" idx="3"/>
          </p:nvPr>
        </p:nvSpPr>
        <p:spPr>
          <a:xfrm>
            <a:off x="6622195" y="4382000"/>
            <a:ext cx="5568383" cy="576262"/>
          </a:xfrm>
        </p:spPr>
        <p:txBody>
          <a:bodyPr>
            <a:normAutofit/>
          </a:bodyPr>
          <a:lstStyle/>
          <a:p>
            <a:r>
              <a:rPr lang="hr-HR" dirty="0"/>
              <a:t>IZDACI ZA FINANCIJSKU IMOVINU</a:t>
            </a:r>
          </a:p>
        </p:txBody>
      </p:sp>
      <p:sp>
        <p:nvSpPr>
          <p:cNvPr id="6" name="Rezervirano mjesto sadržaja 5">
            <a:extLst>
              <a:ext uri="{FF2B5EF4-FFF2-40B4-BE49-F238E27FC236}">
                <a16:creationId xmlns:a16="http://schemas.microsoft.com/office/drawing/2014/main" id="{0AEE91C6-17B8-43F9-95A8-83AAA211D87A}"/>
              </a:ext>
            </a:extLst>
          </p:cNvPr>
          <p:cNvSpPr>
            <a:spLocks noGrp="1"/>
          </p:cNvSpPr>
          <p:nvPr>
            <p:ph sz="quarter" idx="4"/>
          </p:nvPr>
        </p:nvSpPr>
        <p:spPr>
          <a:xfrm>
            <a:off x="6486886" y="5125439"/>
            <a:ext cx="5568384" cy="1360820"/>
          </a:xfrm>
        </p:spPr>
        <p:txBody>
          <a:bodyPr>
            <a:normAutofit/>
          </a:bodyPr>
          <a:lstStyle/>
          <a:p>
            <a:r>
              <a:rPr lang="hr-HR" sz="1550" dirty="0"/>
              <a:t>Izdaci za financijsku imovinu i otplatu zajmova u 2025. godini su planirani u iznosu 815.840,00 eura, a odnose se na otplatu dugoročnog kredita iz 2016. godine radi ulaganja u kapitalne investicije te kredita iz 2022. godine za javnu rasvjetu.</a:t>
            </a:r>
          </a:p>
        </p:txBody>
      </p:sp>
      <p:sp>
        <p:nvSpPr>
          <p:cNvPr id="7" name="Rectangle 2">
            <a:extLst>
              <a:ext uri="{FF2B5EF4-FFF2-40B4-BE49-F238E27FC236}">
                <a16:creationId xmlns:a16="http://schemas.microsoft.com/office/drawing/2014/main" id="{94CD2CD6-174B-4FE0-B39C-524515524A90}"/>
              </a:ext>
            </a:extLst>
          </p:cNvPr>
          <p:cNvSpPr>
            <a:spLocks noChangeArrowheads="1"/>
          </p:cNvSpPr>
          <p:nvPr/>
        </p:nvSpPr>
        <p:spPr bwMode="auto">
          <a:xfrm>
            <a:off x="6367245" y="847287"/>
            <a:ext cx="143852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sp>
        <p:nvSpPr>
          <p:cNvPr id="9" name="TekstniOkvir 8">
            <a:extLst>
              <a:ext uri="{FF2B5EF4-FFF2-40B4-BE49-F238E27FC236}">
                <a16:creationId xmlns:a16="http://schemas.microsoft.com/office/drawing/2014/main" id="{5C596CDA-D532-4A91-A752-686A52282ACF}"/>
              </a:ext>
            </a:extLst>
          </p:cNvPr>
          <p:cNvSpPr txBox="1"/>
          <p:nvPr/>
        </p:nvSpPr>
        <p:spPr>
          <a:xfrm>
            <a:off x="6877146" y="310351"/>
            <a:ext cx="5058482" cy="276999"/>
          </a:xfrm>
          <a:prstGeom prst="rect">
            <a:avLst/>
          </a:prstGeom>
          <a:noFill/>
        </p:spPr>
        <p:txBody>
          <a:bodyPr wrap="square" rtlCol="0">
            <a:spAutoFit/>
          </a:bodyPr>
          <a:lstStyle/>
          <a:p>
            <a:r>
              <a:rPr lang="hr-HR" sz="1200" dirty="0"/>
              <a:t>Struktura rashoda za nabavu nefinancijske imovine u 2025. godini</a:t>
            </a:r>
          </a:p>
        </p:txBody>
      </p:sp>
      <p:graphicFrame>
        <p:nvGraphicFramePr>
          <p:cNvPr id="2" name="Grafikon 1">
            <a:extLst>
              <a:ext uri="{FF2B5EF4-FFF2-40B4-BE49-F238E27FC236}">
                <a16:creationId xmlns:a16="http://schemas.microsoft.com/office/drawing/2014/main" id="{463C344A-8C02-06A0-4E62-81CE7BAE9B6C}"/>
              </a:ext>
            </a:extLst>
          </p:cNvPr>
          <p:cNvGraphicFramePr>
            <a:graphicFrameLocks/>
          </p:cNvGraphicFramePr>
          <p:nvPr>
            <p:extLst>
              <p:ext uri="{D42A27DB-BD31-4B8C-83A1-F6EECF244321}">
                <p14:modId xmlns:p14="http://schemas.microsoft.com/office/powerpoint/2010/main" val="1118184036"/>
              </p:ext>
            </p:extLst>
          </p:nvPr>
        </p:nvGraphicFramePr>
        <p:xfrm>
          <a:off x="7120386" y="960246"/>
          <a:ext cx="4572000" cy="3116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952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576CF5-2277-4C32-89D8-0C0082A4B020}"/>
              </a:ext>
            </a:extLst>
          </p:cNvPr>
          <p:cNvSpPr>
            <a:spLocks noGrp="1"/>
          </p:cNvSpPr>
          <p:nvPr>
            <p:ph type="title"/>
          </p:nvPr>
        </p:nvSpPr>
        <p:spPr>
          <a:xfrm>
            <a:off x="680323" y="753228"/>
            <a:ext cx="9613857" cy="1080938"/>
          </a:xfrm>
        </p:spPr>
        <p:txBody>
          <a:bodyPr/>
          <a:lstStyle/>
          <a:p>
            <a:r>
              <a:rPr lang="hr-HR" dirty="0"/>
              <a:t>RASHODI I IZDACI PO IZVORIMA FINANCIRANJA</a:t>
            </a:r>
          </a:p>
        </p:txBody>
      </p:sp>
      <p:graphicFrame>
        <p:nvGraphicFramePr>
          <p:cNvPr id="3" name="Grafikon 2">
            <a:extLst>
              <a:ext uri="{FF2B5EF4-FFF2-40B4-BE49-F238E27FC236}">
                <a16:creationId xmlns:a16="http://schemas.microsoft.com/office/drawing/2014/main" id="{A8CCD76C-1C60-31B4-18C0-43B9908519DE}"/>
              </a:ext>
            </a:extLst>
          </p:cNvPr>
          <p:cNvGraphicFramePr>
            <a:graphicFrameLocks/>
          </p:cNvGraphicFramePr>
          <p:nvPr>
            <p:extLst>
              <p:ext uri="{D42A27DB-BD31-4B8C-83A1-F6EECF244321}">
                <p14:modId xmlns:p14="http://schemas.microsoft.com/office/powerpoint/2010/main" val="949593612"/>
              </p:ext>
            </p:extLst>
          </p:nvPr>
        </p:nvGraphicFramePr>
        <p:xfrm>
          <a:off x="327997" y="2084440"/>
          <a:ext cx="11490377" cy="44638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4107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8E732FA-A36A-4855-BC41-2FADFA3CF356}"/>
              </a:ext>
            </a:extLst>
          </p:cNvPr>
          <p:cNvSpPr>
            <a:spLocks noGrp="1"/>
          </p:cNvSpPr>
          <p:nvPr>
            <p:ph type="title"/>
          </p:nvPr>
        </p:nvSpPr>
        <p:spPr>
          <a:xfrm>
            <a:off x="231206" y="947175"/>
            <a:ext cx="11689550" cy="629952"/>
          </a:xfrm>
        </p:spPr>
        <p:txBody>
          <a:bodyPr>
            <a:normAutofit/>
          </a:bodyPr>
          <a:lstStyle/>
          <a:p>
            <a:r>
              <a:rPr lang="hr-HR" dirty="0"/>
              <a:t>RASHODI PO FUNKCIJSKOJ KLASIFIKACIJI</a:t>
            </a:r>
          </a:p>
        </p:txBody>
      </p:sp>
      <p:sp>
        <p:nvSpPr>
          <p:cNvPr id="3" name="Rezervirano mjesto sadržaja 2">
            <a:extLst>
              <a:ext uri="{FF2B5EF4-FFF2-40B4-BE49-F238E27FC236}">
                <a16:creationId xmlns:a16="http://schemas.microsoft.com/office/drawing/2014/main" id="{2CE41926-83EB-4C8A-AB01-53CA5574509A}"/>
              </a:ext>
            </a:extLst>
          </p:cNvPr>
          <p:cNvSpPr>
            <a:spLocks noGrp="1"/>
          </p:cNvSpPr>
          <p:nvPr>
            <p:ph sz="half" idx="1"/>
          </p:nvPr>
        </p:nvSpPr>
        <p:spPr>
          <a:xfrm>
            <a:off x="231206" y="2008116"/>
            <a:ext cx="11689550" cy="1050718"/>
          </a:xfrm>
        </p:spPr>
        <p:txBody>
          <a:bodyPr>
            <a:normAutofit lnSpcReduction="10000"/>
          </a:bodyPr>
          <a:lstStyle/>
          <a:p>
            <a:pPr marL="0" indent="0">
              <a:buNone/>
            </a:pPr>
            <a:r>
              <a:rPr lang="hr-HR" dirty="0"/>
              <a:t>Ukoliko se rashodi promatraju prema funkcijskoj klasifikaciji može se zaključiti da se najviše rashoda planira za obrazovanje, potom rekreaciju, kulturu i religiju te usluge unapređenja stanovanja i zajednice.</a:t>
            </a:r>
          </a:p>
          <a:p>
            <a:endParaRPr lang="hr-HR" dirty="0"/>
          </a:p>
        </p:txBody>
      </p:sp>
      <p:sp>
        <p:nvSpPr>
          <p:cNvPr id="4" name="Rezervirano mjesto sadržaja 3">
            <a:extLst>
              <a:ext uri="{FF2B5EF4-FFF2-40B4-BE49-F238E27FC236}">
                <a16:creationId xmlns:a16="http://schemas.microsoft.com/office/drawing/2014/main" id="{1A05A989-A238-401B-B605-1E1F4FA4C3C3}"/>
              </a:ext>
            </a:extLst>
          </p:cNvPr>
          <p:cNvSpPr>
            <a:spLocks noGrp="1"/>
          </p:cNvSpPr>
          <p:nvPr>
            <p:ph sz="half" idx="2"/>
          </p:nvPr>
        </p:nvSpPr>
        <p:spPr>
          <a:xfrm>
            <a:off x="3628760" y="3324134"/>
            <a:ext cx="4934479" cy="260059"/>
          </a:xfrm>
        </p:spPr>
        <p:txBody>
          <a:bodyPr anchor="t">
            <a:normAutofit lnSpcReduction="10000"/>
          </a:bodyPr>
          <a:lstStyle/>
          <a:p>
            <a:pPr marL="0" indent="0" algn="ctr">
              <a:buNone/>
            </a:pPr>
            <a:r>
              <a:rPr lang="hr-HR" sz="1200" dirty="0"/>
              <a:t>Rashodi u 2025. godini prema funkcijskoj klasifikaciji</a:t>
            </a:r>
          </a:p>
        </p:txBody>
      </p:sp>
      <p:sp>
        <p:nvSpPr>
          <p:cNvPr id="5" name="Rectangle 2">
            <a:extLst>
              <a:ext uri="{FF2B5EF4-FFF2-40B4-BE49-F238E27FC236}">
                <a16:creationId xmlns:a16="http://schemas.microsoft.com/office/drawing/2014/main" id="{057F31D7-CFEF-48C5-BDA3-353D053E1B13}"/>
              </a:ext>
            </a:extLst>
          </p:cNvPr>
          <p:cNvSpPr>
            <a:spLocks noChangeArrowheads="1"/>
          </p:cNvSpPr>
          <p:nvPr/>
        </p:nvSpPr>
        <p:spPr bwMode="auto">
          <a:xfrm>
            <a:off x="847288" y="2533475"/>
            <a:ext cx="199023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graphicFrame>
        <p:nvGraphicFramePr>
          <p:cNvPr id="6" name="Grafikon 5">
            <a:extLst>
              <a:ext uri="{FF2B5EF4-FFF2-40B4-BE49-F238E27FC236}">
                <a16:creationId xmlns:a16="http://schemas.microsoft.com/office/drawing/2014/main" id="{FC60578F-F848-7217-899B-CAD03D3EB91F}"/>
              </a:ext>
            </a:extLst>
          </p:cNvPr>
          <p:cNvGraphicFramePr>
            <a:graphicFrameLocks/>
          </p:cNvGraphicFramePr>
          <p:nvPr>
            <p:extLst>
              <p:ext uri="{D42A27DB-BD31-4B8C-83A1-F6EECF244321}">
                <p14:modId xmlns:p14="http://schemas.microsoft.com/office/powerpoint/2010/main" val="3074648689"/>
              </p:ext>
            </p:extLst>
          </p:nvPr>
        </p:nvGraphicFramePr>
        <p:xfrm>
          <a:off x="122904" y="3716594"/>
          <a:ext cx="11797852" cy="2769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448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7864E213-A7F4-4277-BA2E-EBD5ACD2F2EF}"/>
              </a:ext>
            </a:extLst>
          </p:cNvPr>
          <p:cNvSpPr txBox="1"/>
          <p:nvPr/>
        </p:nvSpPr>
        <p:spPr>
          <a:xfrm>
            <a:off x="176169" y="671119"/>
            <a:ext cx="4018326" cy="1569660"/>
          </a:xfrm>
          <a:prstGeom prst="rect">
            <a:avLst/>
          </a:prstGeom>
          <a:noFill/>
        </p:spPr>
        <p:txBody>
          <a:bodyPr wrap="square" rtlCol="0">
            <a:spAutoFit/>
          </a:bodyPr>
          <a:lstStyle/>
          <a:p>
            <a:r>
              <a:rPr lang="hr-HR" sz="3200" dirty="0"/>
              <a:t>RASHODI PO ORGANIZACIJSKOJ KLASIFIKACIJI</a:t>
            </a:r>
          </a:p>
        </p:txBody>
      </p:sp>
      <p:graphicFrame>
        <p:nvGraphicFramePr>
          <p:cNvPr id="2" name="Tablica 1">
            <a:extLst>
              <a:ext uri="{FF2B5EF4-FFF2-40B4-BE49-F238E27FC236}">
                <a16:creationId xmlns:a16="http://schemas.microsoft.com/office/drawing/2014/main" id="{D1E5D22F-7ADC-F806-6853-811CCB593766}"/>
              </a:ext>
            </a:extLst>
          </p:cNvPr>
          <p:cNvGraphicFramePr>
            <a:graphicFrameLocks noGrp="1"/>
          </p:cNvGraphicFramePr>
          <p:nvPr>
            <p:extLst>
              <p:ext uri="{D42A27DB-BD31-4B8C-83A1-F6EECF244321}">
                <p14:modId xmlns:p14="http://schemas.microsoft.com/office/powerpoint/2010/main" val="3969712008"/>
              </p:ext>
            </p:extLst>
          </p:nvPr>
        </p:nvGraphicFramePr>
        <p:xfrm>
          <a:off x="3455113" y="54077"/>
          <a:ext cx="8451752" cy="6741936"/>
        </p:xfrm>
        <a:graphic>
          <a:graphicData uri="http://schemas.openxmlformats.org/drawingml/2006/table">
            <a:tbl>
              <a:tblPr firstRow="1" firstCol="1" bandRow="1">
                <a:tableStyleId>{5C22544A-7EE6-4342-B048-85BDC9FD1C3A}</a:tableStyleId>
              </a:tblPr>
              <a:tblGrid>
                <a:gridCol w="4776931">
                  <a:extLst>
                    <a:ext uri="{9D8B030D-6E8A-4147-A177-3AD203B41FA5}">
                      <a16:colId xmlns:a16="http://schemas.microsoft.com/office/drawing/2014/main" val="2842543282"/>
                    </a:ext>
                  </a:extLst>
                </a:gridCol>
                <a:gridCol w="1261480">
                  <a:extLst>
                    <a:ext uri="{9D8B030D-6E8A-4147-A177-3AD203B41FA5}">
                      <a16:colId xmlns:a16="http://schemas.microsoft.com/office/drawing/2014/main" val="3679609718"/>
                    </a:ext>
                  </a:extLst>
                </a:gridCol>
                <a:gridCol w="1261480">
                  <a:extLst>
                    <a:ext uri="{9D8B030D-6E8A-4147-A177-3AD203B41FA5}">
                      <a16:colId xmlns:a16="http://schemas.microsoft.com/office/drawing/2014/main" val="1562663421"/>
                    </a:ext>
                  </a:extLst>
                </a:gridCol>
                <a:gridCol w="1151861">
                  <a:extLst>
                    <a:ext uri="{9D8B030D-6E8A-4147-A177-3AD203B41FA5}">
                      <a16:colId xmlns:a16="http://schemas.microsoft.com/office/drawing/2014/main" val="361292062"/>
                    </a:ext>
                  </a:extLst>
                </a:gridCol>
              </a:tblGrid>
              <a:tr h="229471">
                <a:tc>
                  <a:txBody>
                    <a:bodyPr/>
                    <a:lstStyle/>
                    <a:p>
                      <a:r>
                        <a:rPr lang="hr-HR" sz="1200" dirty="0">
                          <a:effectLst/>
                        </a:rPr>
                        <a:t> </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ctr"/>
                      <a:r>
                        <a:rPr lang="hr-HR" sz="1200" dirty="0">
                          <a:effectLst/>
                        </a:rPr>
                        <a:t>2025</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ctr"/>
                      <a:r>
                        <a:rPr lang="hr-HR" sz="1200" dirty="0">
                          <a:effectLst/>
                        </a:rPr>
                        <a:t>2026</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ctr"/>
                      <a:r>
                        <a:rPr lang="hr-HR" sz="1200" dirty="0">
                          <a:effectLst/>
                        </a:rPr>
                        <a:t>2027</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2963386109"/>
                  </a:ext>
                </a:extLst>
              </a:tr>
              <a:tr h="429391">
                <a:tc>
                  <a:txBody>
                    <a:bodyPr/>
                    <a:lstStyle/>
                    <a:p>
                      <a:r>
                        <a:rPr lang="hr-HR" sz="1200" dirty="0">
                          <a:effectLst/>
                        </a:rPr>
                        <a:t>UKUPNO RASHODI / IZDACI </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43.033.975,00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45.728.500,00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39.224.020,00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2169205018"/>
                  </a:ext>
                </a:extLst>
              </a:tr>
              <a:tr h="429391">
                <a:tc>
                  <a:txBody>
                    <a:bodyPr/>
                    <a:lstStyle/>
                    <a:p>
                      <a:r>
                        <a:rPr lang="hr-HR" sz="1200">
                          <a:effectLst/>
                        </a:rPr>
                        <a:t>Razdjel 001 UPRAVNI ODJEL ZA FINANCIJE I PRORAČUN</a:t>
                      </a:r>
                      <a:endParaRPr lang="hr-HR" sz="140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2.866.970,00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2.188.900,00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2.180.440,00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1025305320"/>
                  </a:ext>
                </a:extLst>
              </a:tr>
              <a:tr h="429391">
                <a:tc>
                  <a:txBody>
                    <a:bodyPr/>
                    <a:lstStyle/>
                    <a:p>
                      <a:r>
                        <a:rPr lang="hr-HR" sz="1200" dirty="0">
                          <a:effectLst/>
                        </a:rPr>
                        <a:t>Glava 00101 UPRAVNI ODJEL ZA FINANCIJE I PRORAČUN</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2.866.970,00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2.188.900,00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2.180.440,00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926361043"/>
                  </a:ext>
                </a:extLst>
              </a:tr>
              <a:tr h="229471">
                <a:tc>
                  <a:txBody>
                    <a:bodyPr/>
                    <a:lstStyle/>
                    <a:p>
                      <a:r>
                        <a:rPr lang="hr-HR" sz="1200">
                          <a:effectLst/>
                        </a:rPr>
                        <a:t>Razdjel 002 UPRAVNI ODJEL ZA SAMOUPRAVU</a:t>
                      </a:r>
                      <a:endParaRPr lang="hr-HR" sz="140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482.710,00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480.860,00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458.360,00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2544639848"/>
                  </a:ext>
                </a:extLst>
              </a:tr>
              <a:tr h="221561">
                <a:tc>
                  <a:txBody>
                    <a:bodyPr/>
                    <a:lstStyle/>
                    <a:p>
                      <a:r>
                        <a:rPr lang="hr-HR" sz="1200">
                          <a:effectLst/>
                        </a:rPr>
                        <a:t>Glava 00201 UPRAVNI ODJEL ZA SAMOUPRAVU</a:t>
                      </a:r>
                      <a:endParaRPr lang="hr-HR" sz="140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482.710,00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480.860,00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458.360,00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4262157788"/>
                  </a:ext>
                </a:extLst>
              </a:tr>
              <a:tr h="431942">
                <a:tc>
                  <a:txBody>
                    <a:bodyPr/>
                    <a:lstStyle/>
                    <a:p>
                      <a:r>
                        <a:rPr lang="hr-HR" sz="1200" dirty="0">
                          <a:effectLst/>
                        </a:rPr>
                        <a:t>Razdjel 003 UPRAVNI ODJEL ZA KOMUNALNE DJELATNOSTI I GSPODARENJE</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23.016.217,00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26.687.722,00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20.214.202,00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4080058301"/>
                  </a:ext>
                </a:extLst>
              </a:tr>
              <a:tr h="431942">
                <a:tc>
                  <a:txBody>
                    <a:bodyPr/>
                    <a:lstStyle/>
                    <a:p>
                      <a:r>
                        <a:rPr lang="hr-HR" sz="1200">
                          <a:effectLst/>
                        </a:rPr>
                        <a:t>Glava 00301 UPRAVNI ODJEL ZA KOMUNALNE DJELATNOSTI I GOSPODARENJE</a:t>
                      </a:r>
                      <a:endParaRPr lang="hr-HR" sz="140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21.706.156,00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25.403.161,00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18.929.641,00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1987034029"/>
                  </a:ext>
                </a:extLst>
              </a:tr>
              <a:tr h="229471">
                <a:tc>
                  <a:txBody>
                    <a:bodyPr/>
                    <a:lstStyle/>
                    <a:p>
                      <a:r>
                        <a:rPr lang="hr-HR" sz="1200" dirty="0">
                          <a:effectLst/>
                        </a:rPr>
                        <a:t>Glava 00302 VATROGASTVO</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911.561,00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907.561,00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907.561,00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3409553731"/>
                  </a:ext>
                </a:extLst>
              </a:tr>
              <a:tr h="431942">
                <a:tc>
                  <a:txBody>
                    <a:bodyPr/>
                    <a:lstStyle/>
                    <a:p>
                      <a:r>
                        <a:rPr lang="hr-HR" sz="1200" dirty="0">
                          <a:effectLst/>
                        </a:rPr>
                        <a:t>Glava 00303 JAVNA USTANOVA - LOKALNA RAZVOJNA AGENCIJA</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398.500,00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377.000,00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377.000,00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1223896711"/>
                  </a:ext>
                </a:extLst>
              </a:tr>
              <a:tr h="431942">
                <a:tc>
                  <a:txBody>
                    <a:bodyPr/>
                    <a:lstStyle/>
                    <a:p>
                      <a:r>
                        <a:rPr lang="hr-HR" sz="1200" dirty="0">
                          <a:effectLst/>
                        </a:rPr>
                        <a:t>Razdjel 004 UPRAVNI ODJEL ZA DRUŠTVENE DJELATNOSTI </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16.468.578,00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16.194.518,00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16.194.518,00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1048709057"/>
                  </a:ext>
                </a:extLst>
              </a:tr>
              <a:tr h="431942">
                <a:tc>
                  <a:txBody>
                    <a:bodyPr/>
                    <a:lstStyle/>
                    <a:p>
                      <a:r>
                        <a:rPr lang="hr-HR" sz="1200">
                          <a:effectLst/>
                        </a:rPr>
                        <a:t>Glava 00401 UPRAVNI ODJEL ZA DRUŠTVENE DJELATNOSTI </a:t>
                      </a:r>
                      <a:endParaRPr lang="hr-HR" sz="140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3.647.556,00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3.576.256,00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3.576.256,00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716534452"/>
                  </a:ext>
                </a:extLst>
              </a:tr>
              <a:tr h="429391">
                <a:tc>
                  <a:txBody>
                    <a:bodyPr/>
                    <a:lstStyle/>
                    <a:p>
                      <a:r>
                        <a:rPr lang="hr-HR" sz="1200" dirty="0">
                          <a:effectLst/>
                        </a:rPr>
                        <a:t>Glava 00402 JAVNE USTANOVE U KULTURI</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1.951.540,00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1.774.900,00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1.774.900,00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1338573230"/>
                  </a:ext>
                </a:extLst>
              </a:tr>
              <a:tr h="429391">
                <a:tc>
                  <a:txBody>
                    <a:bodyPr/>
                    <a:lstStyle/>
                    <a:p>
                      <a:r>
                        <a:rPr lang="hr-HR" sz="1200">
                          <a:effectLst/>
                        </a:rPr>
                        <a:t>Glava 00403 JAVNE USTANOVE PREDŠKOLSKOG ODGOJA</a:t>
                      </a:r>
                      <a:endParaRPr lang="hr-HR" sz="140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2.188.210,00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2.210.610,00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2.210.610,00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229293679"/>
                  </a:ext>
                </a:extLst>
              </a:tr>
              <a:tr h="431942">
                <a:tc>
                  <a:txBody>
                    <a:bodyPr/>
                    <a:lstStyle/>
                    <a:p>
                      <a:r>
                        <a:rPr lang="hr-HR" sz="1200" dirty="0">
                          <a:effectLst/>
                        </a:rPr>
                        <a:t>Glava 00404 JAVNE USTANOVE ODGOJA I OBRAZOVANJA - OSNOVNE ŠKOLE</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8.669.992,00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8.621.472,00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8.621.472,00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2677309653"/>
                  </a:ext>
                </a:extLst>
              </a:tr>
              <a:tr h="229471">
                <a:tc>
                  <a:txBody>
                    <a:bodyPr/>
                    <a:lstStyle/>
                    <a:p>
                      <a:r>
                        <a:rPr lang="hr-HR" sz="1200">
                          <a:effectLst/>
                        </a:rPr>
                        <a:t>Glava 00405 VIJEĆA MANJINA</a:t>
                      </a:r>
                      <a:endParaRPr lang="hr-HR" sz="140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11.280,00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11.280,00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11.280,00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30944956"/>
                  </a:ext>
                </a:extLst>
              </a:tr>
              <a:tr h="431942">
                <a:tc>
                  <a:txBody>
                    <a:bodyPr/>
                    <a:lstStyle/>
                    <a:p>
                      <a:r>
                        <a:rPr lang="hr-HR" sz="1200">
                          <a:effectLst/>
                        </a:rPr>
                        <a:t>Razdjel 005 UPRAVNI ODJEL ZA IMOVINSKO - PRAVNE POSLOVE </a:t>
                      </a:r>
                      <a:endParaRPr lang="hr-HR" sz="140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199.500,00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176.500,00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176.500,00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125603830"/>
                  </a:ext>
                </a:extLst>
              </a:tr>
              <a:tr h="431942">
                <a:tc>
                  <a:txBody>
                    <a:bodyPr/>
                    <a:lstStyle/>
                    <a:p>
                      <a:r>
                        <a:rPr lang="hr-HR" sz="1200">
                          <a:effectLst/>
                        </a:rPr>
                        <a:t>Glava 00501 UPRAVNI ODJEL ZA IMOVINSKO - PRAVNE POSLOVE </a:t>
                      </a:r>
                      <a:endParaRPr lang="hr-HR" sz="140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199.500,00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176.500,00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tc>
                  <a:txBody>
                    <a:bodyPr/>
                    <a:lstStyle/>
                    <a:p>
                      <a:pPr algn="r"/>
                      <a:r>
                        <a:rPr lang="hr-HR" sz="1200" dirty="0">
                          <a:effectLst/>
                        </a:rPr>
                        <a:t>176.500,00</a:t>
                      </a:r>
                      <a:endParaRPr lang="hr-HR" sz="1400" dirty="0">
                        <a:effectLst/>
                        <a:latin typeface="Times New Roman" panose="02020603050405020304" pitchFamily="18" charset="0"/>
                        <a:ea typeface="Times New Roman" panose="02020603050405020304" pitchFamily="18" charset="0"/>
                      </a:endParaRPr>
                    </a:p>
                  </a:txBody>
                  <a:tcPr marL="41393" marR="41393" marT="0" marB="0" anchor="b"/>
                </a:tc>
                <a:extLst>
                  <a:ext uri="{0D108BD9-81ED-4DB2-BD59-A6C34878D82A}">
                    <a16:rowId xmlns:a16="http://schemas.microsoft.com/office/drawing/2014/main" val="2902979299"/>
                  </a:ext>
                </a:extLst>
              </a:tr>
            </a:tbl>
          </a:graphicData>
        </a:graphic>
      </p:graphicFrame>
    </p:spTree>
    <p:extLst>
      <p:ext uri="{BB962C8B-B14F-4D97-AF65-F5344CB8AC3E}">
        <p14:creationId xmlns:p14="http://schemas.microsoft.com/office/powerpoint/2010/main" val="396601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D7BFF8-0CBD-473C-9EFF-197E0F36649A}"/>
              </a:ext>
            </a:extLst>
          </p:cNvPr>
          <p:cNvSpPr>
            <a:spLocks noGrp="1"/>
          </p:cNvSpPr>
          <p:nvPr>
            <p:ph type="title"/>
          </p:nvPr>
        </p:nvSpPr>
        <p:spPr>
          <a:xfrm>
            <a:off x="385449" y="887172"/>
            <a:ext cx="11421101" cy="655119"/>
          </a:xfrm>
        </p:spPr>
        <p:txBody>
          <a:bodyPr>
            <a:normAutofit/>
          </a:bodyPr>
          <a:lstStyle/>
          <a:p>
            <a:r>
              <a:rPr lang="hr-HR" dirty="0"/>
              <a:t>UVODNA RIJEČ GRADONAČELNIKA</a:t>
            </a:r>
          </a:p>
        </p:txBody>
      </p:sp>
      <p:sp>
        <p:nvSpPr>
          <p:cNvPr id="3" name="Rezervirano mjesto sadržaja 2">
            <a:extLst>
              <a:ext uri="{FF2B5EF4-FFF2-40B4-BE49-F238E27FC236}">
                <a16:creationId xmlns:a16="http://schemas.microsoft.com/office/drawing/2014/main" id="{AF0DD814-6080-40C6-AF43-2EFB67649A22}"/>
              </a:ext>
            </a:extLst>
          </p:cNvPr>
          <p:cNvSpPr>
            <a:spLocks noGrp="1"/>
          </p:cNvSpPr>
          <p:nvPr>
            <p:ph idx="1"/>
          </p:nvPr>
        </p:nvSpPr>
        <p:spPr>
          <a:xfrm>
            <a:off x="221704" y="2602642"/>
            <a:ext cx="11421101" cy="3219317"/>
          </a:xfrm>
        </p:spPr>
        <p:txBody>
          <a:bodyPr>
            <a:normAutofit/>
          </a:bodyPr>
          <a:lstStyle/>
          <a:p>
            <a:pPr algn="just"/>
            <a:endParaRPr lang="hr-HR" dirty="0"/>
          </a:p>
          <a:p>
            <a:pPr algn="just"/>
            <a:r>
              <a:rPr lang="hr-HR" dirty="0"/>
              <a:t>Proračunska transparentnost i sudjelovanje građana u donošenju Proračuna iznimno je važna za razvoj lokalne sredine.</a:t>
            </a:r>
          </a:p>
          <a:p>
            <a:pPr algn="just"/>
            <a:endParaRPr lang="hr-HR" dirty="0"/>
          </a:p>
          <a:p>
            <a:pPr lvl="0" algn="just"/>
            <a:r>
              <a:rPr lang="hr-HR" dirty="0">
                <a:solidFill>
                  <a:prstClr val="white"/>
                </a:solidFill>
              </a:rPr>
              <a:t>Kako bi se građani što bolje informirali o proračunu Grada Požege i potakli na participiranje, izrađen je ovaj Vodič za građane koji će ukratko prezentirati strukturu proračuna, predstaviti i pojasniti planirane prihode i rashode i  osnovne smjernice Grada.</a:t>
            </a:r>
          </a:p>
          <a:p>
            <a:pPr algn="just"/>
            <a:endParaRPr lang="hr-HR" dirty="0"/>
          </a:p>
        </p:txBody>
      </p:sp>
    </p:spTree>
    <p:extLst>
      <p:ext uri="{BB962C8B-B14F-4D97-AF65-F5344CB8AC3E}">
        <p14:creationId xmlns:p14="http://schemas.microsoft.com/office/powerpoint/2010/main" val="2946542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E4DC1F-DFA8-4F97-A218-6E28969F0795}"/>
              </a:ext>
            </a:extLst>
          </p:cNvPr>
          <p:cNvSpPr>
            <a:spLocks noGrp="1"/>
          </p:cNvSpPr>
          <p:nvPr>
            <p:ph type="title"/>
          </p:nvPr>
        </p:nvSpPr>
        <p:spPr>
          <a:xfrm>
            <a:off x="284588" y="916037"/>
            <a:ext cx="11741938" cy="753534"/>
          </a:xfrm>
        </p:spPr>
        <p:txBody>
          <a:bodyPr>
            <a:normAutofit/>
          </a:bodyPr>
          <a:lstStyle/>
          <a:p>
            <a:r>
              <a:rPr lang="hr-HR" dirty="0"/>
              <a:t>NAMJENSKI I NENAMJENSKI PRIHODI</a:t>
            </a:r>
          </a:p>
        </p:txBody>
      </p:sp>
      <p:sp>
        <p:nvSpPr>
          <p:cNvPr id="3" name="Rezervirano mjesto teksta 2">
            <a:extLst>
              <a:ext uri="{FF2B5EF4-FFF2-40B4-BE49-F238E27FC236}">
                <a16:creationId xmlns:a16="http://schemas.microsoft.com/office/drawing/2014/main" id="{F44B4FA0-339F-4C19-83EE-55952B890132}"/>
              </a:ext>
            </a:extLst>
          </p:cNvPr>
          <p:cNvSpPr>
            <a:spLocks noGrp="1"/>
          </p:cNvSpPr>
          <p:nvPr>
            <p:ph type="body" idx="1"/>
          </p:nvPr>
        </p:nvSpPr>
        <p:spPr>
          <a:xfrm>
            <a:off x="280356" y="3429000"/>
            <a:ext cx="4495017" cy="491057"/>
          </a:xfrm>
        </p:spPr>
        <p:txBody>
          <a:bodyPr/>
          <a:lstStyle/>
          <a:p>
            <a:r>
              <a:rPr lang="hr-HR" dirty="0"/>
              <a:t>NENAMJENSKI PRIHODI</a:t>
            </a:r>
          </a:p>
        </p:txBody>
      </p:sp>
      <p:sp>
        <p:nvSpPr>
          <p:cNvPr id="4" name="Rezervirano mjesto sadržaja 3">
            <a:extLst>
              <a:ext uri="{FF2B5EF4-FFF2-40B4-BE49-F238E27FC236}">
                <a16:creationId xmlns:a16="http://schemas.microsoft.com/office/drawing/2014/main" id="{7E0EA49C-26BE-40C7-93F1-EB4D0B1427E3}"/>
              </a:ext>
            </a:extLst>
          </p:cNvPr>
          <p:cNvSpPr>
            <a:spLocks noGrp="1"/>
          </p:cNvSpPr>
          <p:nvPr>
            <p:ph sz="half" idx="2"/>
          </p:nvPr>
        </p:nvSpPr>
        <p:spPr>
          <a:xfrm>
            <a:off x="161241" y="4218858"/>
            <a:ext cx="11401494" cy="2433869"/>
          </a:xfrm>
        </p:spPr>
        <p:txBody>
          <a:bodyPr>
            <a:normAutofit fontScale="92500"/>
          </a:bodyPr>
          <a:lstStyle/>
          <a:p>
            <a:r>
              <a:rPr lang="hr-HR" dirty="0"/>
              <a:t>Nenamjenskim prihodima, od kojih je vrijednosno najznačajniji porez na dohodak, moguće je financirati sve vrste rashoda, a u Gradu Požegi uglavnom se troše za:</a:t>
            </a:r>
          </a:p>
          <a:p>
            <a:pPr lvl="1"/>
            <a:r>
              <a:rPr lang="hr-HR" dirty="0"/>
              <a:t>otplatu kredita</a:t>
            </a:r>
          </a:p>
          <a:p>
            <a:pPr lvl="1"/>
            <a:r>
              <a:rPr lang="hr-HR" dirty="0"/>
              <a:t>javne potrebe</a:t>
            </a:r>
          </a:p>
          <a:p>
            <a:pPr lvl="1"/>
            <a:r>
              <a:rPr lang="hr-HR" dirty="0"/>
              <a:t>rashode poslovanja (rashodi za zaposlene i materijalni rashodi Grada i proračunskih korisnika)</a:t>
            </a:r>
          </a:p>
          <a:p>
            <a:pPr lvl="1"/>
            <a:r>
              <a:rPr lang="hr-HR" dirty="0"/>
              <a:t>projekte i druge rashode.</a:t>
            </a:r>
          </a:p>
          <a:p>
            <a:endParaRPr lang="hr-HR" dirty="0"/>
          </a:p>
        </p:txBody>
      </p:sp>
      <p:sp>
        <p:nvSpPr>
          <p:cNvPr id="6" name="Rezervirano mjesto sadržaja 5">
            <a:extLst>
              <a:ext uri="{FF2B5EF4-FFF2-40B4-BE49-F238E27FC236}">
                <a16:creationId xmlns:a16="http://schemas.microsoft.com/office/drawing/2014/main" id="{93A9B8FF-5B64-41B1-9858-1AE88C7E39B5}"/>
              </a:ext>
            </a:extLst>
          </p:cNvPr>
          <p:cNvSpPr>
            <a:spLocks noGrp="1"/>
          </p:cNvSpPr>
          <p:nvPr>
            <p:ph sz="quarter" idx="4"/>
          </p:nvPr>
        </p:nvSpPr>
        <p:spPr>
          <a:xfrm>
            <a:off x="165473" y="2082662"/>
            <a:ext cx="11861053" cy="1346338"/>
          </a:xfrm>
        </p:spPr>
        <p:txBody>
          <a:bodyPr>
            <a:normAutofit fontScale="92500" lnSpcReduction="10000"/>
          </a:bodyPr>
          <a:lstStyle/>
          <a:p>
            <a:r>
              <a:rPr lang="hr-HR" dirty="0"/>
              <a:t>Jedno od najvažnijih načela proračuna je da isti mora biti uravnotežen, odnosno ukupna visina planiranih prihoda mora biti istovjetna ukupnoj visini planiranih rashoda. </a:t>
            </a:r>
          </a:p>
          <a:p>
            <a:r>
              <a:rPr lang="hr-HR" dirty="0"/>
              <a:t>Određeni rashodi mogu se financirati isključivo iz određenih prihoda, odnosno iz namjenskih prihoda.</a:t>
            </a:r>
          </a:p>
          <a:p>
            <a:endParaRPr lang="hr-HR" dirty="0"/>
          </a:p>
        </p:txBody>
      </p:sp>
    </p:spTree>
    <p:extLst>
      <p:ext uri="{BB962C8B-B14F-4D97-AF65-F5344CB8AC3E}">
        <p14:creationId xmlns:p14="http://schemas.microsoft.com/office/powerpoint/2010/main" val="3828305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F44B4FA0-339F-4C19-83EE-55952B890132}"/>
              </a:ext>
            </a:extLst>
          </p:cNvPr>
          <p:cNvSpPr>
            <a:spLocks noGrp="1"/>
          </p:cNvSpPr>
          <p:nvPr>
            <p:ph type="body" idx="1"/>
          </p:nvPr>
        </p:nvSpPr>
        <p:spPr>
          <a:xfrm>
            <a:off x="179902" y="1055819"/>
            <a:ext cx="4495017" cy="491057"/>
          </a:xfrm>
        </p:spPr>
        <p:txBody>
          <a:bodyPr/>
          <a:lstStyle/>
          <a:p>
            <a:r>
              <a:rPr lang="hr-HR" dirty="0"/>
              <a:t>NAMJENSKI PRIHODI</a:t>
            </a:r>
          </a:p>
        </p:txBody>
      </p:sp>
      <p:sp>
        <p:nvSpPr>
          <p:cNvPr id="4" name="Rezervirano mjesto sadržaja 3">
            <a:extLst>
              <a:ext uri="{FF2B5EF4-FFF2-40B4-BE49-F238E27FC236}">
                <a16:creationId xmlns:a16="http://schemas.microsoft.com/office/drawing/2014/main" id="{7E0EA49C-26BE-40C7-93F1-EB4D0B1427E3}"/>
              </a:ext>
            </a:extLst>
          </p:cNvPr>
          <p:cNvSpPr>
            <a:spLocks noGrp="1"/>
          </p:cNvSpPr>
          <p:nvPr>
            <p:ph sz="half" idx="2"/>
          </p:nvPr>
        </p:nvSpPr>
        <p:spPr>
          <a:xfrm>
            <a:off x="145690" y="2122809"/>
            <a:ext cx="11769502" cy="4389959"/>
          </a:xfrm>
        </p:spPr>
        <p:txBody>
          <a:bodyPr>
            <a:normAutofit fontScale="77500" lnSpcReduction="20000"/>
          </a:bodyPr>
          <a:lstStyle/>
          <a:p>
            <a:pPr algn="just"/>
            <a:r>
              <a:rPr lang="hr-HR" dirty="0"/>
              <a:t>Vrijednosno najznačajniji namjenski prihod proračuna, osim pomoći, je prihod od komunalne naknade, koji se prema zakonskim odredbama koristi za održavanje komunalne infrastrukture, za financiranje građenja objekata i uređaja komunalne infrastrukture, za građenje i održavanje na objektima predškolskog, školskog, zdravstvenog i  socijalnog sadržaja, za financiranje građenja i održavanja javnih građevina sportske i kulturne namjene te ulaganja u prostorno-plansku dokumentaciju.</a:t>
            </a:r>
          </a:p>
          <a:p>
            <a:pPr marL="342900" lvl="0" indent="-342900" algn="just">
              <a:buFont typeface="Liberation Serif"/>
              <a:buChar char="-"/>
            </a:pPr>
            <a:r>
              <a:rPr lang="hr-HR" dirty="0"/>
              <a:t>U Proračunu Grada Požege za 2025. godinu prihod od komunalne naknade planiran je u visini 1.550.000,00 eura, a planiran je utrošiti se sukladno odluci na: održavanje javnih površina na kojima nije dopušten promet motornim vozilima, održavanje građevina javne odvodnje oborinskih voda, održavanje javnih zelenih površina, održavanje građevina, uređaja i predmeta javne namjene, održavanje groblja, održavanje čistoće javnih površina, ostale komunalne usluge – čišćenje deponija i građevinskih parcela, održavanje javne rasvjete,  </a:t>
            </a:r>
            <a:r>
              <a:rPr lang="hr-HR" dirty="0">
                <a:effectLst/>
                <a:ea typeface="Times New Roman" panose="02020603050405020304" pitchFamily="18" charset="0"/>
              </a:rPr>
              <a:t>dezinfekcija, dezinsekcija, deratizacija, te sukladno prethodno navedenim zakonskim odredbama na poslove građenja i održavanja javnih građevina u vlasništvu Grada Požege i u dokumentaciju.</a:t>
            </a:r>
            <a:r>
              <a:rPr lang="hr-HR" sz="1800" dirty="0">
                <a:effectLst/>
                <a:latin typeface="Times New Roman" panose="02020603050405020304" pitchFamily="18" charset="0"/>
                <a:ea typeface="SimSun" panose="02010600030101010101" pitchFamily="2" charset="-122"/>
                <a:cs typeface="Arial" panose="020B0604020202020204" pitchFamily="34" charset="0"/>
              </a:rPr>
              <a:t> </a:t>
            </a:r>
          </a:p>
          <a:p>
            <a:pPr marL="342900" lvl="0" indent="-342900" algn="just">
              <a:buFont typeface="Liberation Serif"/>
              <a:buChar char="-"/>
            </a:pPr>
            <a:r>
              <a:rPr lang="hr-HR" dirty="0"/>
              <a:t>Osim komunalne naknade, drugi manje vrijednosno značajni namjenski prihodi koriste se kako slijedi:</a:t>
            </a:r>
          </a:p>
          <a:p>
            <a:pPr lvl="1"/>
            <a:r>
              <a:rPr lang="hr-HR" dirty="0"/>
              <a:t>prihodi od prodaje imovine – za kapitalna ulaganja, odnosno investicije</a:t>
            </a:r>
          </a:p>
          <a:p>
            <a:pPr lvl="1"/>
            <a:r>
              <a:rPr lang="hr-HR" dirty="0"/>
              <a:t>prihodi od komunalnog doprinosa – za gradnju objekata i uređaja komunalne infrastrukture</a:t>
            </a:r>
          </a:p>
          <a:p>
            <a:pPr lvl="1"/>
            <a:r>
              <a:rPr lang="hr-HR" dirty="0"/>
              <a:t>prihodi od spomeničke rente – za zaštitu i očuvanje kulturnih dobava (projekt očuvanje spomeničkih vrijednosti, fasada i dr.)</a:t>
            </a:r>
          </a:p>
          <a:p>
            <a:pPr lvl="1"/>
            <a:r>
              <a:rPr lang="hr-HR" dirty="0"/>
              <a:t>Prihodi od grobne naknade – za uređenje groblja, itd.</a:t>
            </a:r>
          </a:p>
        </p:txBody>
      </p:sp>
    </p:spTree>
    <p:extLst>
      <p:ext uri="{BB962C8B-B14F-4D97-AF65-F5344CB8AC3E}">
        <p14:creationId xmlns:p14="http://schemas.microsoft.com/office/powerpoint/2010/main" val="753852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1F99281-6A0C-46AB-9724-886DFE7F278F}"/>
              </a:ext>
            </a:extLst>
          </p:cNvPr>
          <p:cNvSpPr>
            <a:spLocks noGrp="1"/>
          </p:cNvSpPr>
          <p:nvPr>
            <p:ph type="title"/>
          </p:nvPr>
        </p:nvSpPr>
        <p:spPr>
          <a:xfrm>
            <a:off x="288028" y="605507"/>
            <a:ext cx="11615942" cy="1507067"/>
          </a:xfrm>
        </p:spPr>
        <p:txBody>
          <a:bodyPr>
            <a:normAutofit/>
          </a:bodyPr>
          <a:lstStyle/>
          <a:p>
            <a:r>
              <a:rPr lang="hr-HR" sz="3200" dirty="0"/>
              <a:t>RASHODI PO UPRAVNIM ODJELIMA I PROGRAMIMA – </a:t>
            </a:r>
            <a:br>
              <a:rPr lang="hr-HR" sz="3200" dirty="0"/>
            </a:br>
            <a:r>
              <a:rPr lang="hr-HR" sz="3200" dirty="0"/>
              <a:t>UPRAVNI ODJEL ZA FINANCIJE  PRORAČUN</a:t>
            </a:r>
          </a:p>
        </p:txBody>
      </p:sp>
      <p:sp>
        <p:nvSpPr>
          <p:cNvPr id="3" name="Rezervirano mjesto sadržaja 2">
            <a:extLst>
              <a:ext uri="{FF2B5EF4-FFF2-40B4-BE49-F238E27FC236}">
                <a16:creationId xmlns:a16="http://schemas.microsoft.com/office/drawing/2014/main" id="{58B76150-A965-4A20-8A39-76B3F3991ECF}"/>
              </a:ext>
            </a:extLst>
          </p:cNvPr>
          <p:cNvSpPr>
            <a:spLocks noGrp="1"/>
          </p:cNvSpPr>
          <p:nvPr>
            <p:ph idx="1"/>
          </p:nvPr>
        </p:nvSpPr>
        <p:spPr>
          <a:xfrm>
            <a:off x="288028" y="2112574"/>
            <a:ext cx="11615943" cy="3954119"/>
          </a:xfrm>
        </p:spPr>
        <p:txBody>
          <a:bodyPr>
            <a:normAutofit/>
          </a:bodyPr>
          <a:lstStyle/>
          <a:p>
            <a:pPr marL="0" indent="0">
              <a:buNone/>
            </a:pPr>
            <a:r>
              <a:rPr lang="hr-HR" dirty="0"/>
              <a:t>Razdjel 001 – Upravni odjel za financije i proračun</a:t>
            </a:r>
          </a:p>
          <a:p>
            <a:pPr marL="0" indent="0">
              <a:buNone/>
            </a:pPr>
            <a:r>
              <a:rPr lang="hr-HR" dirty="0"/>
              <a:t>   </a:t>
            </a:r>
            <a:r>
              <a:rPr lang="hr-HR" sz="1400" dirty="0"/>
              <a:t>Upravni odjel za financije i proračun u svojoj nadležnosti ima slijedeće aktivnosti:</a:t>
            </a:r>
          </a:p>
          <a:p>
            <a:pPr algn="just"/>
            <a:r>
              <a:rPr lang="hr-HR" sz="1400" dirty="0">
                <a:effectLst/>
                <a:latin typeface="+mj-lt"/>
                <a:ea typeface="Times New Roman" panose="02020603050405020304" pitchFamily="18" charset="0"/>
              </a:rPr>
              <a:t>obavlja poslove u svezi s propisivanjem i naplatom poreza Grada Požege, politikom planiranja i ostvarivanja prihoda, izradom nacrta proračuna i rebalansa proračuna, praćenjem provedbe proračuna, izradom polugodišnjeg i godišnjeg obračuna proračuna, izradom periodičnih i godišnjeg financijskog izvještaja, financijskom evidencijom imovine, sastavljanjem bilance imovine, vođenjem knjigovodstvene evidencije o svim računima koji čine proračun, poslovima financijskog poslovanja, likvidature, blagajne, obračuna plaća, osiguranja zaposlenih, te poslove naplate odštetnih zahtjeva. Odjel obavlja poslove računovodstvene evidencije, obračuna, isplata plaće i drugih obveza, izrade financijskih izvještaja za proračunske korisnike Grada Požege koji rade u sustavu lokalne riznice, osim za osnovne škole. </a:t>
            </a:r>
          </a:p>
          <a:p>
            <a:pPr algn="just"/>
            <a:r>
              <a:rPr lang="hr-HR" sz="1400" dirty="0"/>
              <a:t>za program Redovna djelatnost planirani su rashodi u iznosu 2.866.970,00 eura za ostvarivanje osnovne aktivnosti svih upravnih tijela kroz rashode za zaposlene, materijalne i financijske rashode, te otplatu kamata i glavnice primljenih kredita radi ispunjenja učinkovitog i djelotvornog pružanja javnih usluga.</a:t>
            </a:r>
          </a:p>
        </p:txBody>
      </p:sp>
    </p:spTree>
    <p:extLst>
      <p:ext uri="{BB962C8B-B14F-4D97-AF65-F5344CB8AC3E}">
        <p14:creationId xmlns:p14="http://schemas.microsoft.com/office/powerpoint/2010/main" val="1444295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8C2988-6C05-4E2D-B346-AAB4804BB552}"/>
              </a:ext>
            </a:extLst>
          </p:cNvPr>
          <p:cNvSpPr>
            <a:spLocks noGrp="1"/>
          </p:cNvSpPr>
          <p:nvPr>
            <p:ph type="title"/>
          </p:nvPr>
        </p:nvSpPr>
        <p:spPr/>
        <p:txBody>
          <a:bodyPr/>
          <a:lstStyle/>
          <a:p>
            <a:r>
              <a:rPr lang="hr-HR" sz="3600" dirty="0"/>
              <a:t>RASHODI PO UPRAVNIM ODJELIMA – UPRAVNI ODJEL ZA SAMOUPRAVU</a:t>
            </a:r>
            <a:endParaRPr lang="hr-HR" dirty="0"/>
          </a:p>
        </p:txBody>
      </p:sp>
      <p:sp>
        <p:nvSpPr>
          <p:cNvPr id="3" name="Rezervirano mjesto sadržaja 2">
            <a:extLst>
              <a:ext uri="{FF2B5EF4-FFF2-40B4-BE49-F238E27FC236}">
                <a16:creationId xmlns:a16="http://schemas.microsoft.com/office/drawing/2014/main" id="{8C472E76-E645-4E6F-A0FF-655C43C774B0}"/>
              </a:ext>
            </a:extLst>
          </p:cNvPr>
          <p:cNvSpPr>
            <a:spLocks noGrp="1"/>
          </p:cNvSpPr>
          <p:nvPr>
            <p:ph idx="1"/>
          </p:nvPr>
        </p:nvSpPr>
        <p:spPr/>
        <p:txBody>
          <a:bodyPr>
            <a:normAutofit lnSpcReduction="10000"/>
          </a:bodyPr>
          <a:lstStyle/>
          <a:p>
            <a:pPr marL="0" indent="0" algn="just">
              <a:buNone/>
            </a:pPr>
            <a:r>
              <a:rPr lang="hr-HR" dirty="0">
                <a:effectLst/>
                <a:latin typeface="+mj-lt"/>
                <a:ea typeface="Times New Roman" panose="02020603050405020304" pitchFamily="18" charset="0"/>
              </a:rPr>
              <a:t>Razdjel 002 – Upravni odjel za samoupravu</a:t>
            </a:r>
          </a:p>
          <a:p>
            <a:pPr algn="just"/>
            <a:r>
              <a:rPr lang="hr-HR" sz="1800" dirty="0">
                <a:effectLst/>
                <a:latin typeface="+mj-lt"/>
                <a:ea typeface="Times New Roman" panose="02020603050405020304" pitchFamily="18" charset="0"/>
              </a:rPr>
              <a:t>Upravni odjel za samoupravu, sukladno Odluci o ustrojstvu upravnih tijela Grada Požege (Službene novine Grada Požege, broj: 19/13., 8/14., 9/16., 14/16., 19/18., 12/21. i 22/21.), organizira aktivnosti Gradonačelnika i zamjenika gradonačelnika, koordinira njihove odnose s javnošću, koordinira medijsku promidžbu Grada Požege, obavlja poslove protokola, gradskog informatičkog sustava i uređivanja web stranice Grada Požege, ostvarivanja prava na pristup informacijama (sukladno posebnim propisima). Nadalje, ovaj Upravni odjel obavlja pravne i druge stručne i administrativno-tehničke poslove vezano uz  rad Gradskog vijeća Grada Požege, radnih tijela Gradskog vijeća, Gradonačelnika Grada Požege i Stručno-savjetodavnog tijela, te poslove u svezi s provedbom izbora, u smislu posebnih propisa, uključujući i izbore za tijela mjesne samouprave, poslove vezane uz radne odnose službenika i namještenika upravnih tijela, poslove pisarnice, obavlja poslove redakcije i službene objave akata Grada Požege kao i poslove održavanja radnih prostorija i druge pomoćno-tehničke poslove.</a:t>
            </a:r>
          </a:p>
          <a:p>
            <a:endParaRPr lang="hr-HR" dirty="0"/>
          </a:p>
        </p:txBody>
      </p:sp>
    </p:spTree>
    <p:extLst>
      <p:ext uri="{BB962C8B-B14F-4D97-AF65-F5344CB8AC3E}">
        <p14:creationId xmlns:p14="http://schemas.microsoft.com/office/powerpoint/2010/main" val="3001074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D95B23-DC71-4ED8-B266-96BF4E3FDC6C}"/>
              </a:ext>
            </a:extLst>
          </p:cNvPr>
          <p:cNvSpPr>
            <a:spLocks noGrp="1"/>
          </p:cNvSpPr>
          <p:nvPr>
            <p:ph type="title"/>
          </p:nvPr>
        </p:nvSpPr>
        <p:spPr/>
        <p:txBody>
          <a:bodyPr/>
          <a:lstStyle/>
          <a:p>
            <a:r>
              <a:rPr lang="hr-HR" sz="3600" dirty="0"/>
              <a:t>RASHODI PO UPRAVNIM ODJELIMA – UPRAVNI ODJEL ZA SAMOUPRAVU</a:t>
            </a:r>
            <a:endParaRPr lang="hr-HR" dirty="0"/>
          </a:p>
        </p:txBody>
      </p:sp>
      <p:sp>
        <p:nvSpPr>
          <p:cNvPr id="3" name="Rezervirano mjesto sadržaja 2">
            <a:extLst>
              <a:ext uri="{FF2B5EF4-FFF2-40B4-BE49-F238E27FC236}">
                <a16:creationId xmlns:a16="http://schemas.microsoft.com/office/drawing/2014/main" id="{9B892856-7275-47B1-8436-EA1985B59B9E}"/>
              </a:ext>
            </a:extLst>
          </p:cNvPr>
          <p:cNvSpPr>
            <a:spLocks noGrp="1"/>
          </p:cNvSpPr>
          <p:nvPr>
            <p:ph idx="1"/>
          </p:nvPr>
        </p:nvSpPr>
        <p:spPr/>
        <p:txBody>
          <a:bodyPr>
            <a:normAutofit fontScale="85000" lnSpcReduction="10000"/>
          </a:bodyPr>
          <a:lstStyle/>
          <a:p>
            <a:pPr algn="just"/>
            <a:r>
              <a:rPr lang="hr-HR" dirty="0"/>
              <a:t>za program Redovna djelatnost upravnih tijela planirani su rashodi u iznosu 414.050,00 eura za ostvarivanje osnovne aktivnosti svih upravnih tijela kroz materijalne rashode i naknade građanima i kućanstvima na temelju osiguranja i druge naknade i  nabavu opreme.</a:t>
            </a:r>
          </a:p>
          <a:p>
            <a:pPr algn="just"/>
            <a:r>
              <a:rPr lang="hr-HR" dirty="0"/>
              <a:t>za program Obilježavanje Dana Grada planirani su rashodi u iznosu 15.000,00 eura, a odnosi se na troškove obilježavanja Dana Grada.</a:t>
            </a:r>
          </a:p>
          <a:p>
            <a:pPr algn="just"/>
            <a:r>
              <a:rPr lang="hr-HR" dirty="0"/>
              <a:t>za program Političke stranke planirani su rashodi u iznosu 9.160,00 eura.</a:t>
            </a:r>
          </a:p>
          <a:p>
            <a:pPr algn="just"/>
            <a:r>
              <a:rPr lang="hr-HR" dirty="0"/>
              <a:t>za program Dječje gradsko vijeće planirani su rashodi u iznosu 500,00 eura.</a:t>
            </a:r>
          </a:p>
          <a:p>
            <a:pPr algn="just"/>
            <a:r>
              <a:rPr lang="hr-HR" dirty="0"/>
              <a:t>za program Savjet mladih grada Požege planirani su rashodi u iznosu 4.000,00 eura.</a:t>
            </a:r>
          </a:p>
          <a:p>
            <a:pPr algn="just"/>
            <a:r>
              <a:rPr lang="hr-HR" dirty="0"/>
              <a:t>za program Elektronički mediji planirani su rashodi u iznosu 40.000,00 eura. </a:t>
            </a:r>
          </a:p>
        </p:txBody>
      </p:sp>
    </p:spTree>
    <p:extLst>
      <p:ext uri="{BB962C8B-B14F-4D97-AF65-F5344CB8AC3E}">
        <p14:creationId xmlns:p14="http://schemas.microsoft.com/office/powerpoint/2010/main" val="1890916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1F99281-6A0C-46AB-9724-886DFE7F278F}"/>
              </a:ext>
            </a:extLst>
          </p:cNvPr>
          <p:cNvSpPr>
            <a:spLocks noGrp="1"/>
          </p:cNvSpPr>
          <p:nvPr>
            <p:ph type="title"/>
          </p:nvPr>
        </p:nvSpPr>
        <p:spPr>
          <a:xfrm>
            <a:off x="288028" y="795670"/>
            <a:ext cx="11615942" cy="936737"/>
          </a:xfrm>
        </p:spPr>
        <p:txBody>
          <a:bodyPr>
            <a:normAutofit fontScale="90000"/>
          </a:bodyPr>
          <a:lstStyle/>
          <a:p>
            <a:r>
              <a:rPr lang="hr-HR" dirty="0"/>
              <a:t>RASHODI PO UPRAVNIM ODJELIMA – UPRAVNI ODJEL ZA KOMUNALNE DJELATNOSTI I GOSPODARENJE</a:t>
            </a:r>
          </a:p>
        </p:txBody>
      </p:sp>
      <p:sp>
        <p:nvSpPr>
          <p:cNvPr id="3" name="Rezervirano mjesto sadržaja 2">
            <a:extLst>
              <a:ext uri="{FF2B5EF4-FFF2-40B4-BE49-F238E27FC236}">
                <a16:creationId xmlns:a16="http://schemas.microsoft.com/office/drawing/2014/main" id="{58B76150-A965-4A20-8A39-76B3F3991ECF}"/>
              </a:ext>
            </a:extLst>
          </p:cNvPr>
          <p:cNvSpPr>
            <a:spLocks noGrp="1"/>
          </p:cNvSpPr>
          <p:nvPr>
            <p:ph idx="1"/>
          </p:nvPr>
        </p:nvSpPr>
        <p:spPr>
          <a:xfrm>
            <a:off x="288028" y="2198400"/>
            <a:ext cx="11615943" cy="4562885"/>
          </a:xfrm>
        </p:spPr>
        <p:txBody>
          <a:bodyPr>
            <a:normAutofit fontScale="62500" lnSpcReduction="20000"/>
          </a:bodyPr>
          <a:lstStyle/>
          <a:p>
            <a:pPr lvl="0"/>
            <a:r>
              <a:rPr lang="hr-HR" sz="2600" dirty="0"/>
              <a:t>Razdjel 003 – Upravni odjel za komunalne djelatnosti i gospodarenje</a:t>
            </a:r>
          </a:p>
          <a:p>
            <a:pPr marL="0" lvl="0" indent="0">
              <a:buNone/>
            </a:pPr>
            <a:r>
              <a:rPr lang="hr-HR" dirty="0"/>
              <a:t>           </a:t>
            </a:r>
            <a:r>
              <a:rPr lang="hr-HR" sz="2100" dirty="0"/>
              <a:t>Upravni odjel za komunalne djelatnosti i gospodarenje ustrojen je u četiri odsjeka, i to: Odsjek za komunalni sustav i komunalno gospodarstvo, Odsjek za graditeljstvo, prostorno uređenje, zaštitu okoliša i održavanje gradskih objekata, Odsjek za gospodarstvo, poduzetništvo i europske integracije i Odsjek za provedbu ITU mehanizama (ITU PT) i kroz navedene odsjeke  realizira slijedeće programe:  </a:t>
            </a:r>
          </a:p>
          <a:p>
            <a:pPr lvl="1" algn="just"/>
            <a:r>
              <a:rPr lang="hr-HR" dirty="0"/>
              <a:t>programom Osnovna aktivnost upravnih tijela planirani su rashodi u iznosu 73.000,00 eura za podmirenje aktivnosti koje nije bilo moguće predvidjeti, povrata iz proračuna i naknade po obračunu Fonda za zaštitu okoliša.</a:t>
            </a:r>
          </a:p>
          <a:p>
            <a:pPr lvl="1" algn="just"/>
            <a:r>
              <a:rPr lang="hr-HR" dirty="0"/>
              <a:t>program Veterinarsko-zdravstvena zaštita planiran u iznosu 32.000,00 eura, odnosi se na troškove za zbrinjavanje pasa, sufinanciranje na temelju Odluke o sufinanciranju sterilizacije i kastracije pasa i mačaka i označavanja pasa mikročipom.</a:t>
            </a:r>
          </a:p>
          <a:p>
            <a:pPr lvl="1" algn="just"/>
            <a:r>
              <a:rPr lang="hr-HR" dirty="0"/>
              <a:t>programom Zaštite divljači planirani su rashodi u iznosu 12.300,00 eura , a odnose se na sredstva potrebna za provođenje programa sukladno ugovorima sa stručnom osobom za provođenje Programa i ostalim izvršiteljima kao i ostalim radnjama koje su potrebne kako bi se program proveo.</a:t>
            </a:r>
          </a:p>
          <a:p>
            <a:pPr lvl="1" algn="just"/>
            <a:r>
              <a:rPr lang="hr-HR" dirty="0"/>
              <a:t>programi Održavanja planirani su u iznosu 2.658.850,00 eura, a obuhvaćaju program Održavanje komunalne infrastrukture (održavanje prometnica i mostova, održavanje i potrošnja javne rasvjete, održavanje javne higijene i zelenila, održavanje vodoprivrednih objekata, građevina i uređaja javne namjene te </a:t>
            </a:r>
            <a:r>
              <a:rPr lang="hr-HR" dirty="0" err="1"/>
              <a:t>izobrazno</a:t>
            </a:r>
            <a:r>
              <a:rPr lang="hr-HR" dirty="0"/>
              <a:t> – informativne aktivnosti na području grada), program Održavanje poslovnih, stambenih prostora, opreme i drugo te  program Održavanje spomeničkih vrijednosti.</a:t>
            </a:r>
          </a:p>
          <a:p>
            <a:pPr lvl="1" algn="just"/>
            <a:r>
              <a:rPr lang="hr-HR" dirty="0"/>
              <a:t>programi Ulaganja su planirani u iznosu 12.537.400,00 eura, a obuhvaćaju program Kapitalna ulaganja u komunalnu infrastrukturu (provođenje projekata izgradnje i dodatnog ulaganja u prometnice i mostove, izgradnja javne rasvjete, uređenje groblja, Aglomeracija Požega, Aglomeracija Požega-Pleternica, izgradnja komunalnih objekta na lokacije Vinogradine, nabava urbane opreme, razvoj pametnih i održivih rješenja u usluga u gradu Požegi, izgradnja tržnice i izgradnja sustava vodoopskrbe i odvodnje na području grada Požege), program Kapitalna ulaganja u poslovne, stambene objekte, opremu i drugo (opremanje dječjih igrališta, ulaganje u sportske objekte i terene, izgradnja atletskog stadiona, kapelice, društvene domove, autobusna stajališta, poslovne i stambene prostore, rekonstrukcija Rekreacijskog centra, izgradnja dječjeg vrtića u Mihaljevcima, izgradnja dječjeg vrtića u Požegi, ulaganje u objekt u Baškoj, revitalizacija povijesne jezgre Grada Požege i rekonstrukcija, dogradnja dječjeg vrtića u Požegi, zgrada dr. </a:t>
            </a:r>
            <a:r>
              <a:rPr lang="hr-HR" dirty="0" err="1"/>
              <a:t>Arhcha</a:t>
            </a:r>
            <a:r>
              <a:rPr lang="hr-HR" dirty="0"/>
              <a:t>, rekonstrukcija NK Slavonija, rekonstrukcija teniskih terena, rekonstrukcija zgrade u ulici Matije Gupca, bista Dobriša Cesarića, izgradnja istočne tribine NK Slavonije i izložbeni paviljon za kužni pil), program Ulaganje u prostorno-plansku dokumentaciju, te program Sanacija klizišta.</a:t>
            </a:r>
          </a:p>
        </p:txBody>
      </p:sp>
    </p:spTree>
    <p:extLst>
      <p:ext uri="{BB962C8B-B14F-4D97-AF65-F5344CB8AC3E}">
        <p14:creationId xmlns:p14="http://schemas.microsoft.com/office/powerpoint/2010/main" val="718664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1F99281-6A0C-46AB-9724-886DFE7F278F}"/>
              </a:ext>
            </a:extLst>
          </p:cNvPr>
          <p:cNvSpPr>
            <a:spLocks noGrp="1"/>
          </p:cNvSpPr>
          <p:nvPr>
            <p:ph type="title"/>
          </p:nvPr>
        </p:nvSpPr>
        <p:spPr>
          <a:xfrm>
            <a:off x="288029" y="778086"/>
            <a:ext cx="11615942" cy="936737"/>
          </a:xfrm>
        </p:spPr>
        <p:txBody>
          <a:bodyPr>
            <a:normAutofit fontScale="90000"/>
          </a:bodyPr>
          <a:lstStyle/>
          <a:p>
            <a:r>
              <a:rPr lang="hr-HR" dirty="0"/>
              <a:t>RASHODI PO UPRAVNIM ODJELIMA – UPRAVNI ODJEL ZA KOMUNALNE DJELATNOSTI I GOSPODARENJE</a:t>
            </a:r>
          </a:p>
        </p:txBody>
      </p:sp>
      <p:sp>
        <p:nvSpPr>
          <p:cNvPr id="3" name="Rezervirano mjesto sadržaja 2">
            <a:extLst>
              <a:ext uri="{FF2B5EF4-FFF2-40B4-BE49-F238E27FC236}">
                <a16:creationId xmlns:a16="http://schemas.microsoft.com/office/drawing/2014/main" id="{58B76150-A965-4A20-8A39-76B3F3991ECF}"/>
              </a:ext>
            </a:extLst>
          </p:cNvPr>
          <p:cNvSpPr>
            <a:spLocks noGrp="1"/>
          </p:cNvSpPr>
          <p:nvPr>
            <p:ph idx="1"/>
          </p:nvPr>
        </p:nvSpPr>
        <p:spPr>
          <a:xfrm>
            <a:off x="165589" y="2189285"/>
            <a:ext cx="11860822" cy="4783015"/>
          </a:xfrm>
        </p:spPr>
        <p:txBody>
          <a:bodyPr>
            <a:normAutofit fontScale="70000" lnSpcReduction="20000"/>
          </a:bodyPr>
          <a:lstStyle/>
          <a:p>
            <a:pPr lvl="1"/>
            <a:r>
              <a:rPr lang="hr-HR" dirty="0"/>
              <a:t>programi Gospodarstva su planirani u iznosu 759.000,00 eura, a obuhvaćaju programe: Poticanje malog gospodarstva, Poticaji u poljoprivredi, Subvencije trgovačkim društvima, Poticanje zapošljavanja i razvoja poduzetništva i Javne radove u komunalnom gospodarstvu.</a:t>
            </a:r>
          </a:p>
          <a:p>
            <a:pPr lvl="1"/>
            <a:r>
              <a:rPr lang="hr-HR" dirty="0"/>
              <a:t>za program Donacija DVD-u i Vatrogasnoj zajednici planirano je 85.601,00 eura te za djelatnost civilne zaštite 12.435,00 eura </a:t>
            </a:r>
          </a:p>
          <a:p>
            <a:pPr lvl="1"/>
            <a:r>
              <a:rPr lang="hr-HR" dirty="0"/>
              <a:t>projekti financirani iz državnog proračuna, izvanproračunskih korisnika, sredstava EU i drugih izvora planirani su u iznosu 5.535.570,00 eura, a odnose se na slijedeće programe:</a:t>
            </a:r>
          </a:p>
          <a:p>
            <a:pPr lvl="2"/>
            <a:r>
              <a:rPr lang="hr-HR" dirty="0"/>
              <a:t>Kapitalna ulaganja u poslovne, stambene prostore, opremu i drugo kroz EU (projekti: Izgradnja tribine na stadionu Slavonije i Izgradnja dvorane OŠ Julija </a:t>
            </a:r>
            <a:r>
              <a:rPr lang="hr-HR" dirty="0" err="1"/>
              <a:t>Kempfa</a:t>
            </a:r>
            <a:r>
              <a:rPr lang="hr-HR" dirty="0"/>
              <a:t>)</a:t>
            </a:r>
          </a:p>
          <a:p>
            <a:pPr lvl="2"/>
            <a:r>
              <a:rPr lang="hr-HR" dirty="0"/>
              <a:t>Ulaganje u prostorno – plansku dokumentaciju (projekt: Digitalna transformacija prostornog plana uređenja grada Požege)</a:t>
            </a:r>
          </a:p>
          <a:p>
            <a:pPr lvl="2"/>
            <a:r>
              <a:rPr lang="hr-HR" dirty="0"/>
              <a:t>Osiguranje pomoćnika u nastavi za osobe s poteškoćama u razvoju (projekti: Petica za dvoje VIII. Faza)</a:t>
            </a:r>
          </a:p>
          <a:p>
            <a:pPr lvl="2"/>
            <a:r>
              <a:rPr lang="hr-HR" dirty="0"/>
              <a:t>Poticanje ruralnog razvoja (projekt Lokalna akcijska grupa – LAG)</a:t>
            </a:r>
          </a:p>
          <a:p>
            <a:pPr lvl="2"/>
            <a:r>
              <a:rPr lang="hr-HR" dirty="0"/>
              <a:t>Zaželi - zapošljavanje žena (projekti: PUK IV. faza)</a:t>
            </a:r>
          </a:p>
          <a:p>
            <a:pPr lvl="2"/>
            <a:r>
              <a:rPr lang="hr-HR" dirty="0"/>
              <a:t>Program prekogranične suradnje (projekti: PRO-EFFICENT)</a:t>
            </a:r>
          </a:p>
          <a:p>
            <a:pPr lvl="2"/>
            <a:r>
              <a:rPr lang="hr-HR" dirty="0"/>
              <a:t>Izrada projektno tehničke dokumentacije kroz NPOO (projekti: Izgradnja OŠ u naselju Babin vir, Smart </a:t>
            </a:r>
            <a:r>
              <a:rPr lang="hr-HR" dirty="0" err="1"/>
              <a:t>city</a:t>
            </a:r>
            <a:r>
              <a:rPr lang="hr-HR" dirty="0"/>
              <a:t> Požega)</a:t>
            </a:r>
          </a:p>
          <a:p>
            <a:pPr lvl="2"/>
            <a:r>
              <a:rPr lang="hr-HR" dirty="0"/>
              <a:t>Rješavanje pristupačnosti osobama s invaliditetom (projekti: ugradnja podizne platforme OŠ D. Cesarića)</a:t>
            </a:r>
          </a:p>
          <a:p>
            <a:pPr lvl="2"/>
            <a:r>
              <a:rPr lang="hr-HR" dirty="0"/>
              <a:t>Izrada strategije zelene urbane obnove kroz NPOO (projekt: Izrada strategije zelene urbane obnove)</a:t>
            </a:r>
          </a:p>
          <a:p>
            <a:pPr lvl="1" algn="just"/>
            <a:r>
              <a:rPr lang="hr-HR" dirty="0"/>
              <a:t>Programom vatrogastva obuhvaćen je proračunski korisnik Javna vatrogasna postrojba Grada Požege za koji su planirana sredstva u iznosu 911.561,00 eura za obavljanje redovne djelatnosti, odnosno za provođenje mjera zaštite od požara i zaštite i spašavanja.</a:t>
            </a:r>
          </a:p>
          <a:p>
            <a:pPr lvl="1" algn="just"/>
            <a:r>
              <a:rPr lang="hr-HR" dirty="0"/>
              <a:t>Programom Javnih ustanova – lokalne razvojne agencije obuhvaćen je proračunski korisnik Lokalna razvojna agencija Požega za koji su planirana sredstva u iznosu 398.500,00 eura za obavljanje redovne djelatnosti. Temeljna djelatnost agencije odnosi se na planiranje projekata i razvoj strategije za jačanje položaja lokalne jedinice promicanjem malog i srednjeg poduzetništva na području Požege.</a:t>
            </a:r>
          </a:p>
          <a:p>
            <a:pPr lvl="0"/>
            <a:endParaRPr lang="hr-HR" sz="1900" dirty="0"/>
          </a:p>
        </p:txBody>
      </p:sp>
    </p:spTree>
    <p:extLst>
      <p:ext uri="{BB962C8B-B14F-4D97-AF65-F5344CB8AC3E}">
        <p14:creationId xmlns:p14="http://schemas.microsoft.com/office/powerpoint/2010/main" val="3335076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F56D7E-6B23-4A9D-9B82-1CEFC5184A8E}"/>
              </a:ext>
            </a:extLst>
          </p:cNvPr>
          <p:cNvSpPr>
            <a:spLocks noGrp="1"/>
          </p:cNvSpPr>
          <p:nvPr>
            <p:ph type="title"/>
          </p:nvPr>
        </p:nvSpPr>
        <p:spPr/>
        <p:txBody>
          <a:bodyPr/>
          <a:lstStyle/>
          <a:p>
            <a:r>
              <a:rPr lang="hr-HR" sz="3600" dirty="0"/>
              <a:t>RASHODI PO UPRAVNIM ODJELIMA – UPRAVNI ODJEL ZA DRUŠTVENE DJELATNOSTI</a:t>
            </a:r>
            <a:endParaRPr lang="hr-HR" dirty="0"/>
          </a:p>
        </p:txBody>
      </p:sp>
      <p:sp>
        <p:nvSpPr>
          <p:cNvPr id="3" name="Rezervirano mjesto sadržaja 2">
            <a:extLst>
              <a:ext uri="{FF2B5EF4-FFF2-40B4-BE49-F238E27FC236}">
                <a16:creationId xmlns:a16="http://schemas.microsoft.com/office/drawing/2014/main" id="{0D12D70A-6335-45D7-8DAE-A19F2D7F33FE}"/>
              </a:ext>
            </a:extLst>
          </p:cNvPr>
          <p:cNvSpPr>
            <a:spLocks noGrp="1"/>
          </p:cNvSpPr>
          <p:nvPr>
            <p:ph idx="1"/>
          </p:nvPr>
        </p:nvSpPr>
        <p:spPr>
          <a:xfrm>
            <a:off x="466531" y="2336873"/>
            <a:ext cx="10683551" cy="4166564"/>
          </a:xfrm>
        </p:spPr>
        <p:txBody>
          <a:bodyPr>
            <a:normAutofit fontScale="62500" lnSpcReduction="20000"/>
          </a:bodyPr>
          <a:lstStyle/>
          <a:p>
            <a:pPr marL="0" lvl="0" indent="0">
              <a:buNone/>
            </a:pPr>
            <a:r>
              <a:rPr lang="hr-HR" sz="2900" dirty="0"/>
              <a:t>Razdjel 004 – Upravni odjel za društvene djelatnosti </a:t>
            </a:r>
          </a:p>
          <a:p>
            <a:pPr marL="0" lvl="0" indent="0">
              <a:buNone/>
            </a:pPr>
            <a:r>
              <a:rPr lang="hr-HR" sz="2600" dirty="0"/>
              <a:t>             </a:t>
            </a:r>
            <a:r>
              <a:rPr lang="hr-HR" sz="2200" dirty="0"/>
              <a:t>Upravni odjel za društvene djelatnosti u svojoj nadležnosti ima poslove koji se odnose na osiguravanje potreba stanovnika u području skrbi o djeci, odgoja i obrazovanja, socijalne skrbi, zdravstva i umirovljenika kao i područja kulture, sporta, udruga, tehničke kulture, turizma, vjerskih zajednica i nacionalnih manjina. Svoje aktivnosti realizira kroz slijedeće programe:</a:t>
            </a:r>
          </a:p>
          <a:p>
            <a:pPr lvl="1" algn="just"/>
            <a:r>
              <a:rPr lang="hr-HR" sz="2300" dirty="0"/>
              <a:t>programi u kulturi su planirani u iznosu 2.437.240,00 eura kroz Program javnih potreba u kulturi kojim su utvrđene aktivnosti i projekti od značaja za Grad Požegu kao i za njegovu promociju na svim razinama međužupanijske i međunarodne suradnje, te sufinancirani programi i aktivnosti koji se odnose na djelovanje udruga i društava registriranih na području kulture i kulturne projekte (donacije udrugama u kulturi i ostalim kulturnim događanjima, obnova spomenika kralja Tomislava, Folklorna riznica, Festival Zlatne žice Slavonije, Urban festival, Dance </a:t>
            </a:r>
            <a:r>
              <a:rPr lang="hr-HR" sz="2300" dirty="0" err="1"/>
              <a:t>world</a:t>
            </a:r>
            <a:r>
              <a:rPr lang="hr-HR" sz="2300" dirty="0"/>
              <a:t> kup, Koncert ispred katedrale, književna nagrada za putopis Matko Peić i znanstveno istraživački i umjetnički rad HAZU)  kao i programi proračunskih korisnika (Gradski muzej Požega, Gradska knjižnica Požega i  Gradsko kazalište Požega) kojima je osnivač Grad Požega i koji su u sustavu lokalne riznice Grada Požege.</a:t>
            </a:r>
          </a:p>
          <a:p>
            <a:pPr lvl="1" algn="just"/>
            <a:r>
              <a:rPr lang="hr-HR" sz="2300" dirty="0"/>
              <a:t>programi odgoja i obrazovanja su planirani u iznosu 11.759.802,00 eura kroz Program javnih potreba u predškolskom odgoju i školstvu u Gradu. Ovim programom obuhvaćen je program Stipendija, školarina i drugih naknada kojim se stipendiraju studenti u pojedinačnom mjesečnom iznosu 185,00 eura i nadareni učenici srednjih škola u pojedinačnom mjesečnom iznosu 70,00 eura prema provedenim natječajima,  boravak djece u dječjim vrtićima na području grada Požege, a kojima nije osnivač Grad Požega (Dječji vrtić sv. Leopold Mandić, Dječji vrtić Radost, Dječji vrtić Šareni svijet) sa pojedinačnim mjesečnim iznosom 140,00 eura, te subvencioniranje obrta za čuvanje djece sa pojedinačnim mjesečnim iznosom 100,00 eura po djetetu.  Programom Sufinanciranja Osnovne katoličke škole sufinancira se Festival matematike te nabava radnih bilježnica, program Medni dan u svim osnovnim školama. Kroz ovaj Program sufinancira se Glazbena škola Požega za program poticanje izvrsnosti. Programom se sufinancira projekt Z</a:t>
            </a:r>
            <a:r>
              <a:rPr lang="hr-HR" sz="2300"/>
              <a:t>dravozubci</a:t>
            </a:r>
            <a:r>
              <a:rPr lang="hr-HR" sz="2300" dirty="0"/>
              <a:t> u suradnji s Domom zdravlja požeško – slavonske županije. Programom odgoja i obrazovanja obuhvaćen je proračunski korisnik Dječji vrtić Požega te osnovne škole kojima je osnivač Grad Požega – OŠ Antuna Kanižlića, OŠ Dobriše Cesarića i OŠ Julija Kempfa.</a:t>
            </a:r>
          </a:p>
          <a:p>
            <a:endParaRPr lang="hr-HR" dirty="0"/>
          </a:p>
        </p:txBody>
      </p:sp>
    </p:spTree>
    <p:extLst>
      <p:ext uri="{BB962C8B-B14F-4D97-AF65-F5344CB8AC3E}">
        <p14:creationId xmlns:p14="http://schemas.microsoft.com/office/powerpoint/2010/main" val="1634729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9B255AC-4B4C-449D-BC1D-EA096C4F88B5}"/>
              </a:ext>
            </a:extLst>
          </p:cNvPr>
          <p:cNvSpPr>
            <a:spLocks noGrp="1"/>
          </p:cNvSpPr>
          <p:nvPr>
            <p:ph type="title"/>
          </p:nvPr>
        </p:nvSpPr>
        <p:spPr/>
        <p:txBody>
          <a:bodyPr/>
          <a:lstStyle/>
          <a:p>
            <a:r>
              <a:rPr lang="hr-HR" sz="3600" dirty="0"/>
              <a:t>RASHODI PO UPRAVNIM ODJELIMA – UPRAVNI ODJEL ZA DRUŠTVENE DJELATNOSTI</a:t>
            </a:r>
            <a:endParaRPr lang="hr-HR" dirty="0"/>
          </a:p>
        </p:txBody>
      </p:sp>
      <p:sp>
        <p:nvSpPr>
          <p:cNvPr id="3" name="Rezervirano mjesto sadržaja 2">
            <a:extLst>
              <a:ext uri="{FF2B5EF4-FFF2-40B4-BE49-F238E27FC236}">
                <a16:creationId xmlns:a16="http://schemas.microsoft.com/office/drawing/2014/main" id="{A61ADDE2-F101-4AA7-BE07-EA479658BB2E}"/>
              </a:ext>
            </a:extLst>
          </p:cNvPr>
          <p:cNvSpPr>
            <a:spLocks noGrp="1"/>
          </p:cNvSpPr>
          <p:nvPr>
            <p:ph idx="1"/>
          </p:nvPr>
        </p:nvSpPr>
        <p:spPr/>
        <p:txBody>
          <a:bodyPr>
            <a:normAutofit fontScale="62500" lnSpcReduction="20000"/>
          </a:bodyPr>
          <a:lstStyle/>
          <a:p>
            <a:pPr marL="742950" lvl="1" indent="-285750" algn="just"/>
            <a:r>
              <a:rPr lang="hr-HR" sz="2300" dirty="0">
                <a:latin typeface="Trebuchet MS (tijelo)"/>
              </a:rPr>
              <a:t>programi u sportu su planirani u iznosu 1.281.735,00 eura kroz Program javnih potreba u sportu u Gradu Požegi kojim su utvrđeni oblici i opseg djelatnosti koji su od interesa za Grad Požegu radi poticanja i promicanja sporta. Kroz program Športskih aktivnosti sufinancira se rad sportskih udruga i društava na području Grada kroz donacije sredstava Požeškom športskom savezu za plaće, materijalne rashode, zajedničke programe sporta, suce, kotizacije i prijevoze, rad sportskih udruga osoba s invaliditetom, rad ostalih sportskih udruga te zajedničke programe HOO i lokalne zajednice za nabavu kapitalne opreme. Programom Športskih priredbi i manifestacija dodjeljuju se donacije udrugama i društvima za održavanje sportskih priredbi i manifestacija. </a:t>
            </a:r>
          </a:p>
          <a:p>
            <a:pPr marL="742950" lvl="1" indent="-285750" algn="just"/>
            <a:r>
              <a:rPr lang="hr-HR" sz="2400" dirty="0">
                <a:latin typeface="Trebuchet MS (tijelo)"/>
              </a:rPr>
              <a:t>programi socijalne skrbi planirani su u iznosu 525.521,00 eura kroz Program javnih potreba u socijalnoj skrbi u Gradu Požegi kojim su utvrđena prava na pomoći iz socijalne skrbi za podmirenje osnovnih životnih potreba socijalno ugroženih, nemoćnih, drugih osoba socijalnih i drugih okolnosti, te jednokratne pomoći obiteljima i kućanstvima za ublažavanje krize, donacije Gradskom društvu Crvenog križa, humanitarnim udrugama, udrugama s osobama s invaliditetom i udrugama proizašlim iz Domovinskog rata.</a:t>
            </a:r>
          </a:p>
          <a:p>
            <a:pPr marL="742950" lvl="1" indent="-285750" algn="just">
              <a:buFont typeface="Arial" panose="020B0604020202020204" pitchFamily="34" charset="0"/>
              <a:buChar char="•"/>
            </a:pPr>
            <a:r>
              <a:rPr lang="hr-HR" sz="2400" dirty="0">
                <a:latin typeface="Trebuchet MS (tijelo)"/>
              </a:rPr>
              <a:t>programi u turizmu i ostalih udruga i društava građana su planirani u iznosu 464.280,00 eura kroz Program javnih potreba u turizmu i ostalih udruga i društava, a odnose se na sufinanciranje Turističke zajednice za redovnu djelatnost te priredbe i manifestacije od značaja za Grad Požegu, sufinanciranje Društva naša djeca, vjerskih zajednica, ostalih udruga i društava građana te najam klizališta za advent. Ovim programom je obuhvaćen i proračunski korisnik Vijeće srpske nacionalne manjine Grada Požege.</a:t>
            </a:r>
          </a:p>
          <a:p>
            <a:endParaRPr lang="hr-HR" dirty="0"/>
          </a:p>
        </p:txBody>
      </p:sp>
    </p:spTree>
    <p:extLst>
      <p:ext uri="{BB962C8B-B14F-4D97-AF65-F5344CB8AC3E}">
        <p14:creationId xmlns:p14="http://schemas.microsoft.com/office/powerpoint/2010/main" val="1165773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42B453-C6A8-4952-A112-69206C93DD95}"/>
              </a:ext>
            </a:extLst>
          </p:cNvPr>
          <p:cNvSpPr>
            <a:spLocks noGrp="1"/>
          </p:cNvSpPr>
          <p:nvPr>
            <p:ph type="title"/>
          </p:nvPr>
        </p:nvSpPr>
        <p:spPr/>
        <p:txBody>
          <a:bodyPr/>
          <a:lstStyle/>
          <a:p>
            <a:r>
              <a:rPr lang="hr-HR" sz="3600" dirty="0"/>
              <a:t>RASHODI PO UPRAVNIM ODJELIMA – UPRAVNI ODJEL ZA IMOVINSKO PRAVNE POSLOVE</a:t>
            </a:r>
            <a:endParaRPr lang="hr-HR" dirty="0"/>
          </a:p>
        </p:txBody>
      </p:sp>
      <p:sp>
        <p:nvSpPr>
          <p:cNvPr id="3" name="Rezervirano mjesto sadržaja 2">
            <a:extLst>
              <a:ext uri="{FF2B5EF4-FFF2-40B4-BE49-F238E27FC236}">
                <a16:creationId xmlns:a16="http://schemas.microsoft.com/office/drawing/2014/main" id="{6036D1D6-44D7-4BF6-BAF0-035DC88BB2BD}"/>
              </a:ext>
            </a:extLst>
          </p:cNvPr>
          <p:cNvSpPr>
            <a:spLocks noGrp="1"/>
          </p:cNvSpPr>
          <p:nvPr>
            <p:ph idx="1"/>
          </p:nvPr>
        </p:nvSpPr>
        <p:spPr>
          <a:xfrm>
            <a:off x="680321" y="2336873"/>
            <a:ext cx="9613861" cy="4213396"/>
          </a:xfrm>
        </p:spPr>
        <p:txBody>
          <a:bodyPr>
            <a:normAutofit fontScale="92500" lnSpcReduction="20000"/>
          </a:bodyPr>
          <a:lstStyle/>
          <a:p>
            <a:pPr marL="0" indent="0">
              <a:buNone/>
            </a:pPr>
            <a:r>
              <a:rPr lang="hr-HR" sz="1800" dirty="0">
                <a:latin typeface="+mj-lt"/>
              </a:rPr>
              <a:t>Razdjel 005 – Upravni odjel za imovinsko – pravne poslove</a:t>
            </a:r>
            <a:endParaRPr lang="hr-HR" sz="1800" dirty="0">
              <a:effectLst/>
              <a:latin typeface="+mj-lt"/>
              <a:ea typeface="Times New Roman" panose="02020603050405020304" pitchFamily="18" charset="0"/>
            </a:endParaRPr>
          </a:p>
          <a:p>
            <a:pPr algn="just"/>
            <a:r>
              <a:rPr lang="hr-HR" sz="1500" dirty="0">
                <a:effectLst/>
                <a:latin typeface="+mj-lt"/>
                <a:ea typeface="Times New Roman" panose="02020603050405020304" pitchFamily="18" charset="0"/>
              </a:rPr>
              <a:t>U Upravnom odjelu za imovinsko-pravne poslove obavljaju se poslovi u svezi upravljanjem, stjecanjem, otuđivanjem, davanjem na upravljanje zemljišta, zgrada, poslovnih prostora, stanova i drugih nekretnina u vlasništvu Grada Požege (osim poslova u svezi raspolaganja javnim površinama i javno-prometnim površinama u vlasništvu Grada Požege), poslovi evidencije nekretnina i uknjižba prava vlasništva na nekretninama Grada Požege, poslovi uređenja zemljišta, imovinsko-pravni poslovi vezani uz provedbu dokumenata prostornog uređenja i gradnje, poslovi vezani uz zahtjeve fizičkih i pravnih osoba radi priznavanja prava vlasništva na nekretninama Grada Požege, poslovi po zahtjevima stranaka nakon provedene legalizacije bespravno izgrađenih objekata, provođenje postupaka radi sufinanciranja kulturnih dobara na području grada, postupanje po zahtjevima vezanim za pravo prvokupa na kulturnim dobrima, stručni poslovi osnivanja stvarnih i osobnih služnosti pravnim poslom na nekretninama Grada.</a:t>
            </a:r>
          </a:p>
          <a:p>
            <a:pPr algn="just"/>
            <a:r>
              <a:rPr lang="hr-HR" sz="1500" dirty="0">
                <a:latin typeface="+mj-lt"/>
              </a:rPr>
              <a:t>za program Redovna djelatnost planirani su rashodi u iznosu 70.000,00 eura, a </a:t>
            </a:r>
            <a:r>
              <a:rPr lang="hr-HR" sz="1500" dirty="0">
                <a:effectLst/>
                <a:latin typeface="+mj-lt"/>
                <a:ea typeface="Times New Roman" panose="02020603050405020304" pitchFamily="18" charset="0"/>
              </a:rPr>
              <a:t>odnose se na troškove nastale za provođenje postupaka pred sudskim i upravnim tijelima. Provode se postupci javnih natječaja prodaje, zakupa i najma nekretnina u vlasništvu Grada te se sklapaju ugovori. Vrši se procjena vrijednosti nekretnina. </a:t>
            </a:r>
          </a:p>
          <a:p>
            <a:pPr algn="just"/>
            <a:r>
              <a:rPr lang="hr-HR" sz="1500" dirty="0">
                <a:latin typeface="+mj-lt"/>
                <a:ea typeface="Times New Roman" panose="02020603050405020304" pitchFamily="18" charset="0"/>
              </a:rPr>
              <a:t>Za program Otkup zemljišta i objekata planirani su rashodi u iznosu 26.500,00 eura, z</a:t>
            </a:r>
            <a:r>
              <a:rPr lang="hr-HR" sz="1500" dirty="0">
                <a:effectLst/>
                <a:latin typeface="+mj-lt"/>
                <a:ea typeface="Times New Roman" panose="02020603050405020304" pitchFamily="18" charset="0"/>
              </a:rPr>
              <a:t>bog rješavanja imovinsko-pravnih poslova, a u svrhu realizacije određenih projekata izgradnje predviđena su sredstva otkup zemljišta. Sredstva su predviđena za otkup objekata ukoliko se zbog realizacije drugih planiranih projekata ukaže potreba.</a:t>
            </a:r>
          </a:p>
          <a:p>
            <a:pPr algn="just"/>
            <a:r>
              <a:rPr lang="hr-HR" sz="1500" dirty="0">
                <a:latin typeface="+mj-lt"/>
                <a:ea typeface="Times New Roman" panose="02020603050405020304" pitchFamily="18" charset="0"/>
              </a:rPr>
              <a:t>Za program Darivanje zemljišta  na dar planirani su rashodi u iznosu 23.000,00 eura sukladno odredbama Zakona o hrvatskim braniteljima iz Domovinskog rata i članovima njihove obitelji. </a:t>
            </a:r>
            <a:endParaRPr lang="hr-HR" sz="1500" dirty="0">
              <a:effectLst/>
              <a:latin typeface="+mj-lt"/>
              <a:ea typeface="Times New Roman" panose="02020603050405020304" pitchFamily="18" charset="0"/>
            </a:endParaRPr>
          </a:p>
          <a:p>
            <a:pPr algn="just"/>
            <a:r>
              <a:rPr lang="hr-HR" sz="1500" dirty="0">
                <a:latin typeface="+mj-lt"/>
                <a:ea typeface="Times New Roman" panose="02020603050405020304" pitchFamily="18" charset="0"/>
              </a:rPr>
              <a:t>Za program ITU mehanizam planirani su rashodi u iznosu 80.000,00 eura za sufinanciranje plaće djelatnika koji sudjeluju u projektu Posredničkog tijela za odabir operacija. </a:t>
            </a:r>
            <a:endParaRPr lang="hr-HR" sz="1500" dirty="0">
              <a:effectLst/>
              <a:latin typeface="+mj-lt"/>
              <a:ea typeface="Times New Roman" panose="02020603050405020304" pitchFamily="18" charset="0"/>
            </a:endParaRPr>
          </a:p>
          <a:p>
            <a:pPr algn="just"/>
            <a:endParaRPr lang="hr-HR" sz="1800" dirty="0">
              <a:effectLst/>
              <a:latin typeface="Times New Roman" panose="02020603050405020304" pitchFamily="18" charset="0"/>
              <a:ea typeface="Times New Roman" panose="02020603050405020304" pitchFamily="18" charset="0"/>
            </a:endParaRPr>
          </a:p>
          <a:p>
            <a:endParaRPr lang="hr-HR" dirty="0"/>
          </a:p>
        </p:txBody>
      </p:sp>
    </p:spTree>
    <p:extLst>
      <p:ext uri="{BB962C8B-B14F-4D97-AF65-F5344CB8AC3E}">
        <p14:creationId xmlns:p14="http://schemas.microsoft.com/office/powerpoint/2010/main" val="2920342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FF2C56E-CE94-4279-8C40-CB4A1E2EF7DE}"/>
              </a:ext>
            </a:extLst>
          </p:cNvPr>
          <p:cNvSpPr>
            <a:spLocks noGrp="1"/>
          </p:cNvSpPr>
          <p:nvPr>
            <p:ph type="title"/>
          </p:nvPr>
        </p:nvSpPr>
        <p:spPr>
          <a:xfrm>
            <a:off x="327983" y="753228"/>
            <a:ext cx="9613861" cy="1080938"/>
          </a:xfrm>
        </p:spPr>
        <p:txBody>
          <a:bodyPr/>
          <a:lstStyle/>
          <a:p>
            <a:r>
              <a:rPr lang="hr-HR" dirty="0"/>
              <a:t>UVODNA RIJEČ GRADONAČELNIKA</a:t>
            </a:r>
          </a:p>
        </p:txBody>
      </p:sp>
      <p:sp>
        <p:nvSpPr>
          <p:cNvPr id="3" name="Pravokutnik 2">
            <a:extLst>
              <a:ext uri="{FF2B5EF4-FFF2-40B4-BE49-F238E27FC236}">
                <a16:creationId xmlns:a16="http://schemas.microsoft.com/office/drawing/2014/main" id="{BF3B175D-14F6-4282-BE6F-55010A0FC4CB}"/>
              </a:ext>
            </a:extLst>
          </p:cNvPr>
          <p:cNvSpPr/>
          <p:nvPr/>
        </p:nvSpPr>
        <p:spPr>
          <a:xfrm>
            <a:off x="86686" y="2197715"/>
            <a:ext cx="10261860" cy="4247317"/>
          </a:xfrm>
          <a:prstGeom prst="rect">
            <a:avLst/>
          </a:prstGeom>
        </p:spPr>
        <p:txBody>
          <a:bodyPr wrap="square">
            <a:spAutoFit/>
          </a:bodyPr>
          <a:lstStyle/>
          <a:p>
            <a:pPr marL="285750" indent="-285750" algn="just">
              <a:buFont typeface="Arial" panose="020B0604020202020204" pitchFamily="34" charset="0"/>
              <a:buChar char="•"/>
            </a:pPr>
            <a:r>
              <a:rPr lang="hr-HR" dirty="0"/>
              <a:t>Osnovni opći cilj u provođenju planiranih politika Grada Požege za predstojeće razdoblje definiran Strategijom razvoja Grada Požege 2015.-2020., kojoj je produljeno važenje, je stvoriti preduvjete za ujednačen društveno-gospodarski razvoj grada Požege i okolnih područja, vodeći prvenstveno računa o potrebama stanovništva, jačajući lokalno gospodarstvo te poštujući tradicijske i prirodne vrijednosti. Istim dokumentom definirana su tri strateška cilja, koja se planiraju realizirati kroz niz projekata i aktivnosti.</a:t>
            </a:r>
          </a:p>
          <a:p>
            <a:pPr algn="just"/>
            <a:endParaRPr lang="hr-HR" b="1" dirty="0"/>
          </a:p>
          <a:p>
            <a:pPr marL="285750" indent="-285750" algn="just">
              <a:buFont typeface="Arial" panose="020B0604020202020204" pitchFamily="34" charset="0"/>
              <a:buChar char="•"/>
            </a:pPr>
            <a:r>
              <a:rPr lang="hr-HR" b="1" dirty="0"/>
              <a:t>Prvim strateškim ciljem </a:t>
            </a:r>
            <a:r>
              <a:rPr lang="hr-HR" dirty="0"/>
              <a:t>želi se omogućiti rast gospodarstva i otvaranje novih radnih mjesta u skladu s potrebama stanovnika i poduzetnika grada Požege.</a:t>
            </a:r>
          </a:p>
          <a:p>
            <a:pPr algn="just"/>
            <a:endParaRPr lang="hr-HR" b="1" dirty="0"/>
          </a:p>
          <a:p>
            <a:pPr marL="285750" indent="-285750" algn="just">
              <a:buFont typeface="Arial" panose="020B0604020202020204" pitchFamily="34" charset="0"/>
              <a:buChar char="•"/>
            </a:pPr>
            <a:r>
              <a:rPr lang="hr-HR" b="1" dirty="0"/>
              <a:t>Drugim strateškim ciljem </a:t>
            </a:r>
            <a:r>
              <a:rPr lang="hr-HR" dirty="0"/>
              <a:t>želi se osigurati kvalitetno i održivo (ekološki prihvatljivo) upravljanje prostorom grada uz adekvatno riješenu temeljnu infrastrukturu.</a:t>
            </a:r>
          </a:p>
          <a:p>
            <a:pPr algn="just"/>
            <a:endParaRPr lang="hr-HR" b="1" dirty="0"/>
          </a:p>
          <a:p>
            <a:pPr marL="285750" indent="-285750" algn="just">
              <a:buFont typeface="Arial" panose="020B0604020202020204" pitchFamily="34" charset="0"/>
              <a:buChar char="•"/>
            </a:pPr>
            <a:r>
              <a:rPr lang="hr-HR" b="1" dirty="0"/>
              <a:t>Trećim strateškim ciljem </a:t>
            </a:r>
            <a:r>
              <a:rPr lang="hr-HR" dirty="0"/>
              <a:t>želi se osigurati bolju kvalitetu života, javnih usluge te socijalnu uključenost svih skupina stanovništva grada. </a:t>
            </a:r>
          </a:p>
        </p:txBody>
      </p:sp>
    </p:spTree>
    <p:extLst>
      <p:ext uri="{BB962C8B-B14F-4D97-AF65-F5344CB8AC3E}">
        <p14:creationId xmlns:p14="http://schemas.microsoft.com/office/powerpoint/2010/main" val="4149511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FE2F2A-BA49-478C-B9FB-4697624639D9}"/>
              </a:ext>
            </a:extLst>
          </p:cNvPr>
          <p:cNvSpPr>
            <a:spLocks noGrp="1"/>
          </p:cNvSpPr>
          <p:nvPr>
            <p:ph type="title"/>
          </p:nvPr>
        </p:nvSpPr>
        <p:spPr>
          <a:xfrm>
            <a:off x="491266" y="852310"/>
            <a:ext cx="8534400" cy="705453"/>
          </a:xfrm>
        </p:spPr>
        <p:txBody>
          <a:bodyPr/>
          <a:lstStyle/>
          <a:p>
            <a:r>
              <a:rPr lang="hr-HR" dirty="0"/>
              <a:t>KONTAKTI I KORISNE INFORMACIJE</a:t>
            </a:r>
          </a:p>
        </p:txBody>
      </p:sp>
      <p:sp>
        <p:nvSpPr>
          <p:cNvPr id="5" name="AutoShape 2">
            <a:extLst>
              <a:ext uri="{FF2B5EF4-FFF2-40B4-BE49-F238E27FC236}">
                <a16:creationId xmlns:a16="http://schemas.microsoft.com/office/drawing/2014/main" id="{826519A8-85B6-4F23-837D-5965B4805741}"/>
              </a:ext>
            </a:extLst>
          </p:cNvPr>
          <p:cNvSpPr>
            <a:spLocks noChangeArrowheads="1"/>
          </p:cNvSpPr>
          <p:nvPr/>
        </p:nvSpPr>
        <p:spPr bwMode="auto">
          <a:xfrm>
            <a:off x="586969" y="2349417"/>
            <a:ext cx="2497866" cy="2961242"/>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GRAD POŽEGA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Trg Sv. Trojstva 1, 34000 Požega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Telefon: 034/311 300</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Fax: 034/311 344</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 </a:t>
            </a:r>
            <a:r>
              <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hlinkClick r:id="rId2">
                  <a:extLst>
                    <a:ext uri="{A12FA001-AC4F-418D-AE19-62706E023703}">
                      <ahyp:hlinkClr xmlns:ahyp="http://schemas.microsoft.com/office/drawing/2018/hyperlinkcolor" val="tx"/>
                    </a:ext>
                  </a:extLst>
                </a:hlinkClick>
              </a:rPr>
              <a:t>info@pozega.hr</a:t>
            </a:r>
            <a:r>
              <a:rPr kumimoji="0" lang="hr-HR" altLang="sr-Latn-RS" sz="1200" b="0" i="0" u="none" strike="noStrike" cap="none" normalizeH="0" baseline="0" dirty="0">
                <a:ln>
                  <a:noFill/>
                </a:ln>
                <a:solidFill>
                  <a:schemeClr val="bg1"/>
                </a:solidFill>
                <a:effectLst/>
                <a:latin typeface="Arial Narrow" panose="020B060602020203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hlinkClick r:id="rId3">
                  <a:extLst>
                    <a:ext uri="{A12FA001-AC4F-418D-AE19-62706E023703}">
                      <ahyp:hlinkClr xmlns:ahyp="http://schemas.microsoft.com/office/drawing/2018/hyperlinkcolor" val="tx"/>
                    </a:ext>
                  </a:extLst>
                </a:hlinkClick>
              </a:rPr>
              <a:t>gradonacelnik@pozega.hr</a:t>
            </a:r>
            <a:endPar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OIB: 95699596710</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MB: 02575957</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IBAN: HR8123600001835100008</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Administrativna tajnica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Telefon: 034/311 330</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 </a:t>
            </a:r>
            <a:r>
              <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hlinkClick r:id="rId4">
                  <a:extLst>
                    <a:ext uri="{A12FA001-AC4F-418D-AE19-62706E023703}">
                      <ahyp:hlinkClr xmlns:ahyp="http://schemas.microsoft.com/office/drawing/2018/hyperlinkcolor" val="tx"/>
                    </a:ext>
                  </a:extLst>
                </a:hlinkClick>
              </a:rPr>
              <a:t>tajnica@pozega.hr</a:t>
            </a:r>
            <a:endPar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endParaRPr>
          </a:p>
        </p:txBody>
      </p:sp>
      <p:sp>
        <p:nvSpPr>
          <p:cNvPr id="6" name="AutoShape 3">
            <a:extLst>
              <a:ext uri="{FF2B5EF4-FFF2-40B4-BE49-F238E27FC236}">
                <a16:creationId xmlns:a16="http://schemas.microsoft.com/office/drawing/2014/main" id="{876F3608-B87E-4EF7-9AF3-BDB1744851CF}"/>
              </a:ext>
            </a:extLst>
          </p:cNvPr>
          <p:cNvSpPr>
            <a:spLocks noChangeArrowheads="1"/>
          </p:cNvSpPr>
          <p:nvPr/>
        </p:nvSpPr>
        <p:spPr bwMode="auto">
          <a:xfrm>
            <a:off x="3644085" y="4303349"/>
            <a:ext cx="2695575" cy="1290389"/>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Upravni odjel za samoupravu</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Pročelnica: Ljiljana </a:t>
            </a:r>
            <a:r>
              <a:rPr kumimoji="0" lang="hr-HR" altLang="sr-Latn-RS" sz="1200" b="0" i="0" u="none" strike="noStrike" cap="none" normalizeH="0" baseline="0" dirty="0" err="1">
                <a:ln>
                  <a:noFill/>
                </a:ln>
                <a:solidFill>
                  <a:schemeClr val="bg1"/>
                </a:solidFill>
                <a:effectLst/>
                <a:latin typeface="Arial Narrow" panose="020B0606020202030204" pitchFamily="34" charset="0"/>
              </a:rPr>
              <a:t>Bilen</a:t>
            </a:r>
            <a:endParaRPr kumimoji="0" lang="hr-HR" altLang="sr-Latn-RS" sz="1200" b="0" i="0" u="none" strike="noStrike" cap="none" normalizeH="0" baseline="0" dirty="0">
              <a:ln>
                <a:noFill/>
              </a:ln>
              <a:solidFill>
                <a:schemeClr val="bg1"/>
              </a:solidFill>
              <a:effectLst/>
              <a:latin typeface="Arial Narrow" panose="020B0606020202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Telefon: 034/311 302</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 </a:t>
            </a:r>
            <a:r>
              <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hlinkClick r:id="rId5">
                  <a:extLst>
                    <a:ext uri="{A12FA001-AC4F-418D-AE19-62706E023703}">
                      <ahyp:hlinkClr xmlns:ahyp="http://schemas.microsoft.com/office/drawing/2018/hyperlinkcolor" val="tx"/>
                    </a:ext>
                  </a:extLst>
                </a:hlinkClick>
              </a:rPr>
              <a:t>ljiljana.bilen@pozega.hr</a:t>
            </a:r>
            <a:endPar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endParaRPr>
          </a:p>
        </p:txBody>
      </p:sp>
      <p:sp>
        <p:nvSpPr>
          <p:cNvPr id="7" name="AutoShape 4">
            <a:extLst>
              <a:ext uri="{FF2B5EF4-FFF2-40B4-BE49-F238E27FC236}">
                <a16:creationId xmlns:a16="http://schemas.microsoft.com/office/drawing/2014/main" id="{32E65D4E-04DD-4256-A307-7152D468F017}"/>
              </a:ext>
            </a:extLst>
          </p:cNvPr>
          <p:cNvSpPr>
            <a:spLocks noChangeArrowheads="1"/>
          </p:cNvSpPr>
          <p:nvPr/>
        </p:nvSpPr>
        <p:spPr bwMode="auto">
          <a:xfrm>
            <a:off x="7079004" y="5310659"/>
            <a:ext cx="3581924" cy="1375047"/>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Upravni odjel za komunalne djelatnosti i gospodarenje</a:t>
            </a:r>
          </a:p>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Službenica ovlaštena za privremeno obavljanje poslova pročelnice: </a:t>
            </a:r>
            <a:r>
              <a:rPr lang="hr-HR" altLang="sr-Latn-RS" sz="1200" dirty="0">
                <a:solidFill>
                  <a:schemeClr val="bg1"/>
                </a:solidFill>
                <a:latin typeface="Arial Narrow" panose="020B0606020202030204" pitchFamily="34" charset="0"/>
              </a:rPr>
              <a:t>Jelena Vidović </a:t>
            </a:r>
            <a:endParaRPr kumimoji="0" lang="hr-HR" altLang="sr-Latn-RS" sz="1200" b="0" i="0" u="none" strike="noStrike" cap="none" normalizeH="0" baseline="0" dirty="0">
              <a:ln>
                <a:noFill/>
              </a:ln>
              <a:solidFill>
                <a:schemeClr val="bg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Telefon: 034/311 333</a:t>
            </a:r>
          </a:p>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 </a:t>
            </a:r>
            <a:r>
              <a:rPr lang="hr-HR" altLang="sr-Latn-RS" sz="1200" u="sng" dirty="0">
                <a:solidFill>
                  <a:schemeClr val="accent1">
                    <a:lumMod val="75000"/>
                  </a:schemeClr>
                </a:solidFill>
                <a:latin typeface="Arial Narrow" panose="020B0606020202030204" pitchFamily="34" charset="0"/>
              </a:rPr>
              <a:t>jelena.vidovic</a:t>
            </a:r>
            <a:r>
              <a:rPr kumimoji="0" lang="hr-HR" altLang="sr-Latn-RS" sz="1200" b="0" i="0" u="sng" strike="noStrike" cap="none" normalizeH="0" baseline="0" dirty="0">
                <a:ln>
                  <a:noFill/>
                </a:ln>
                <a:solidFill>
                  <a:schemeClr val="accent1">
                    <a:lumMod val="75000"/>
                  </a:schemeClr>
                </a:solidFill>
                <a:effectLst/>
                <a:latin typeface="Arial Narrow" panose="020B0606020202030204" pitchFamily="34" charset="0"/>
                <a:hlinkClick r:id="rId6">
                  <a:extLst>
                    <a:ext uri="{A12FA001-AC4F-418D-AE19-62706E023703}">
                      <ahyp:hlinkClr xmlns:ahyp="http://schemas.microsoft.com/office/drawing/2018/hyperlinkcolor" val="tx"/>
                    </a:ext>
                  </a:extLst>
                </a:hlinkClick>
              </a:rPr>
              <a:t>@pozega.hr</a:t>
            </a:r>
            <a:endParaRPr kumimoji="0" lang="hr-HR" altLang="sr-Latn-RS" sz="1200" b="0" i="0" u="sng" strike="noStrike" cap="none" normalizeH="0" baseline="0" dirty="0">
              <a:ln>
                <a:noFill/>
              </a:ln>
              <a:solidFill>
                <a:schemeClr val="accent1">
                  <a:lumMod val="75000"/>
                </a:schemeClr>
              </a:solidFill>
              <a:effectLst/>
              <a:latin typeface="Arial Narrow" panose="020B0606020202030204" pitchFamily="34" charset="0"/>
            </a:endParaRPr>
          </a:p>
        </p:txBody>
      </p:sp>
      <p:sp>
        <p:nvSpPr>
          <p:cNvPr id="8" name="AutoShape 5">
            <a:extLst>
              <a:ext uri="{FF2B5EF4-FFF2-40B4-BE49-F238E27FC236}">
                <a16:creationId xmlns:a16="http://schemas.microsoft.com/office/drawing/2014/main" id="{CB7D827C-E848-4646-A179-A9C6DA5AEB0B}"/>
              </a:ext>
            </a:extLst>
          </p:cNvPr>
          <p:cNvSpPr>
            <a:spLocks noChangeArrowheads="1"/>
          </p:cNvSpPr>
          <p:nvPr/>
        </p:nvSpPr>
        <p:spPr bwMode="auto">
          <a:xfrm>
            <a:off x="7965353" y="3714689"/>
            <a:ext cx="3052714" cy="1290389"/>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Upravni odjel za financije i proračun</a:t>
            </a:r>
          </a:p>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Službenica ovlaštena za privremeno obavljanje poslova pročelnice: Anita Papoušek</a:t>
            </a:r>
          </a:p>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Telefon: 034/311 312</a:t>
            </a:r>
          </a:p>
          <a:p>
            <a:pPr marL="0" marR="0" lvl="0" indent="0" algn="l" defTabSz="914400" rtl="0" eaLnBrk="0" fontAlgn="base" latinLnBrk="0" hangingPunct="0">
              <a:lnSpc>
                <a:spcPct val="100000"/>
              </a:lnSpc>
              <a:spcBef>
                <a:spcPct val="0"/>
              </a:spcBef>
              <a:spcAft>
                <a:spcPts val="80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 </a:t>
            </a:r>
            <a:r>
              <a:rPr kumimoji="0" lang="hr-HR" altLang="sr-Latn-RS" sz="1200" b="0" i="0" u="none" strike="noStrike" cap="none" normalizeH="0" baseline="0" dirty="0">
                <a:ln>
                  <a:noFill/>
                </a:ln>
                <a:solidFill>
                  <a:srgbClr val="00B0F0"/>
                </a:solidFill>
                <a:effectLst/>
                <a:latin typeface="Arial Narrow" panose="020B0606020202030204" pitchFamily="34" charset="0"/>
                <a:hlinkClick r:id="rId7">
                  <a:extLst>
                    <a:ext uri="{A12FA001-AC4F-418D-AE19-62706E023703}">
                      <ahyp:hlinkClr xmlns:ahyp="http://schemas.microsoft.com/office/drawing/2018/hyperlinkcolor" val="tx"/>
                    </a:ext>
                  </a:extLst>
                </a:hlinkClick>
              </a:rPr>
              <a:t>anita.papousek@pozega.hr</a:t>
            </a:r>
            <a:r>
              <a:rPr lang="hr-HR" altLang="sr-Latn-RS" sz="1200" dirty="0">
                <a:solidFill>
                  <a:srgbClr val="00B0F0"/>
                </a:solidFill>
                <a:latin typeface="Arial Narrow" panose="020B0606020202030204" pitchFamily="34" charset="0"/>
              </a:rPr>
              <a:t> </a:t>
            </a:r>
            <a:endParaRPr kumimoji="0" lang="sr-Latn-RS" altLang="sr-Latn-RS" sz="1800" b="0" i="0" u="none" strike="noStrike" cap="none" normalizeH="0" baseline="0" dirty="0">
              <a:ln>
                <a:noFill/>
              </a:ln>
              <a:solidFill>
                <a:srgbClr val="00B0F0"/>
              </a:solidFill>
              <a:effectLst/>
              <a:latin typeface="Arial" panose="020B0604020202020204" pitchFamily="34" charset="0"/>
            </a:endParaRPr>
          </a:p>
        </p:txBody>
      </p:sp>
      <p:sp>
        <p:nvSpPr>
          <p:cNvPr id="10" name="AutoShape 7">
            <a:extLst>
              <a:ext uri="{FF2B5EF4-FFF2-40B4-BE49-F238E27FC236}">
                <a16:creationId xmlns:a16="http://schemas.microsoft.com/office/drawing/2014/main" id="{CB4D33B0-A984-4422-A1FA-4E474E7A1D76}"/>
              </a:ext>
            </a:extLst>
          </p:cNvPr>
          <p:cNvSpPr>
            <a:spLocks noChangeArrowheads="1"/>
          </p:cNvSpPr>
          <p:nvPr/>
        </p:nvSpPr>
        <p:spPr bwMode="auto">
          <a:xfrm>
            <a:off x="3885147" y="2634853"/>
            <a:ext cx="3478547" cy="1290389"/>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Upravni odjel za imovinsko pravne poslove</a:t>
            </a:r>
          </a:p>
          <a:p>
            <a:pPr marL="0" marR="0" lvl="0" indent="0" algn="just" defTabSz="914400" rtl="0" eaLnBrk="0" fontAlgn="base" latinLnBrk="0" hangingPunct="0">
              <a:lnSpc>
                <a:spcPct val="100000"/>
              </a:lnSpc>
              <a:spcBef>
                <a:spcPct val="0"/>
              </a:spcBef>
              <a:spcAft>
                <a:spcPct val="0"/>
              </a:spcAft>
              <a:buClrTx/>
              <a:buSzTx/>
              <a:buFontTx/>
              <a:buNone/>
              <a:tabLst/>
            </a:pPr>
            <a:r>
              <a:rPr lang="hr-HR" altLang="sr-Latn-RS" sz="1200" dirty="0">
                <a:solidFill>
                  <a:schemeClr val="bg1"/>
                </a:solidFill>
                <a:latin typeface="Arial Narrow" panose="020B0606020202030204" pitchFamily="34" charset="0"/>
              </a:rPr>
              <a:t>Pročelnica</a:t>
            </a:r>
            <a:r>
              <a:rPr kumimoji="0" lang="hr-HR" altLang="sr-Latn-RS" sz="1200" b="0" i="0" u="none" strike="noStrike" cap="none" normalizeH="0" baseline="0" dirty="0">
                <a:ln>
                  <a:noFill/>
                </a:ln>
                <a:solidFill>
                  <a:schemeClr val="bg1"/>
                </a:solidFill>
                <a:effectLst/>
                <a:latin typeface="Arial Narrow" panose="020B0606020202030204" pitchFamily="34" charset="0"/>
              </a:rPr>
              <a:t>: Klara Miličević</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Telefon: 034/311 324</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 </a:t>
            </a:r>
            <a:r>
              <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hlinkClick r:id="rId8">
                  <a:extLst>
                    <a:ext uri="{A12FA001-AC4F-418D-AE19-62706E023703}">
                      <ahyp:hlinkClr xmlns:ahyp="http://schemas.microsoft.com/office/drawing/2018/hyperlinkcolor" val="tx"/>
                    </a:ext>
                  </a:extLst>
                </a:hlinkClick>
              </a:rPr>
              <a:t>klara.milicevic@pozega.hr</a:t>
            </a:r>
            <a:endPar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endParaRPr>
          </a:p>
        </p:txBody>
      </p:sp>
      <p:sp>
        <p:nvSpPr>
          <p:cNvPr id="11" name="AutoShape 5">
            <a:extLst>
              <a:ext uri="{FF2B5EF4-FFF2-40B4-BE49-F238E27FC236}">
                <a16:creationId xmlns:a16="http://schemas.microsoft.com/office/drawing/2014/main" id="{27D9A977-392B-429C-9376-473F5896076A}"/>
              </a:ext>
            </a:extLst>
          </p:cNvPr>
          <p:cNvSpPr>
            <a:spLocks noChangeArrowheads="1"/>
          </p:cNvSpPr>
          <p:nvPr/>
        </p:nvSpPr>
        <p:spPr bwMode="auto">
          <a:xfrm>
            <a:off x="7759379" y="2118719"/>
            <a:ext cx="2695575" cy="1290389"/>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Upravni odjel za </a:t>
            </a:r>
            <a:r>
              <a:rPr lang="hr-HR" altLang="sr-Latn-RS" sz="1200" dirty="0">
                <a:solidFill>
                  <a:schemeClr val="bg1"/>
                </a:solidFill>
                <a:latin typeface="Arial Narrow" panose="020B0606020202030204" pitchFamily="34" charset="0"/>
              </a:rPr>
              <a:t>društvene djelatnosti</a:t>
            </a:r>
            <a:endParaRPr kumimoji="0" lang="hr-HR" altLang="sr-Latn-RS" sz="1200" b="0" i="0" u="none" strike="noStrike" cap="none" normalizeH="0" baseline="0" dirty="0">
              <a:ln>
                <a:noFill/>
              </a:ln>
              <a:solidFill>
                <a:schemeClr val="bg1"/>
              </a:solidFill>
              <a:effectLst/>
              <a:latin typeface="Arial Narrow" panose="020B0606020202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Pročelnica: </a:t>
            </a:r>
            <a:r>
              <a:rPr lang="hr-HR" altLang="sr-Latn-RS" sz="1200" dirty="0">
                <a:solidFill>
                  <a:schemeClr val="bg1"/>
                </a:solidFill>
                <a:latin typeface="Arial Narrow" panose="020B0606020202030204" pitchFamily="34" charset="0"/>
              </a:rPr>
              <a:t>Maja Petrović</a:t>
            </a:r>
            <a:endParaRPr kumimoji="0" lang="hr-HR" altLang="sr-Latn-RS" sz="1200" b="0" i="0" u="none" strike="noStrike" cap="none" normalizeH="0" baseline="0" dirty="0">
              <a:ln>
                <a:noFill/>
              </a:ln>
              <a:solidFill>
                <a:schemeClr val="bg1"/>
              </a:solidFill>
              <a:effectLst/>
              <a:latin typeface="Arial Narrow" panose="020B0606020202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Telefon: 034/311 335</a:t>
            </a:r>
          </a:p>
          <a:p>
            <a:pPr marL="0" marR="0" lvl="0" indent="0" algn="l" defTabSz="914400" rtl="0" eaLnBrk="0" fontAlgn="base" latinLnBrk="0" hangingPunct="0">
              <a:lnSpc>
                <a:spcPct val="100000"/>
              </a:lnSpc>
              <a:spcBef>
                <a:spcPct val="0"/>
              </a:spcBef>
              <a:spcAft>
                <a:spcPts val="80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 </a:t>
            </a:r>
            <a:r>
              <a:rPr lang="hr-HR" altLang="sr-Latn-RS" sz="1200" u="sng" dirty="0">
                <a:solidFill>
                  <a:schemeClr val="accent1">
                    <a:lumMod val="75000"/>
                  </a:schemeClr>
                </a:solidFill>
                <a:latin typeface="Arial Narrow" panose="020B0606020202030204" pitchFamily="34" charset="0"/>
              </a:rPr>
              <a:t>maja.petrovic1</a:t>
            </a:r>
            <a:r>
              <a:rPr kumimoji="0" lang="hr-HR" altLang="sr-Latn-RS" sz="1200" b="0" i="0" u="sng" strike="noStrike" cap="none" normalizeH="0" baseline="0" dirty="0">
                <a:ln>
                  <a:noFill/>
                </a:ln>
                <a:solidFill>
                  <a:schemeClr val="accent1">
                    <a:lumMod val="75000"/>
                  </a:schemeClr>
                </a:solidFill>
                <a:effectLst/>
                <a:latin typeface="Arial Narrow" panose="020B0606020202030204" pitchFamily="34" charset="0"/>
                <a:hlinkClick r:id="rId9">
                  <a:extLst>
                    <a:ext uri="{A12FA001-AC4F-418D-AE19-62706E023703}">
                      <ahyp:hlinkClr xmlns:ahyp="http://schemas.microsoft.com/office/drawing/2018/hyperlinkcolor" val="tx"/>
                    </a:ext>
                  </a:extLst>
                </a:hlinkClick>
              </a:rPr>
              <a:t>@pozega.hr</a:t>
            </a:r>
            <a:endParaRPr kumimoji="0" lang="sr-Latn-RS" altLang="sr-Latn-RS" sz="1800" b="0" i="0" u="sng" strike="noStrike" cap="none" normalizeH="0" baseline="0" dirty="0">
              <a:ln>
                <a:noFill/>
              </a:ln>
              <a:solidFill>
                <a:schemeClr val="accent1">
                  <a:lumMod val="75000"/>
                </a:schemeClr>
              </a:solidFill>
              <a:effectLst/>
              <a:latin typeface="Arial" panose="020B0604020202020204" pitchFamily="34" charset="0"/>
            </a:endParaRPr>
          </a:p>
        </p:txBody>
      </p:sp>
    </p:spTree>
    <p:extLst>
      <p:ext uri="{BB962C8B-B14F-4D97-AF65-F5344CB8AC3E}">
        <p14:creationId xmlns:p14="http://schemas.microsoft.com/office/powerpoint/2010/main" val="3765986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32622D1-F759-4E3E-B82C-57477F4A613B}"/>
              </a:ext>
            </a:extLst>
          </p:cNvPr>
          <p:cNvSpPr>
            <a:spLocks noGrp="1"/>
          </p:cNvSpPr>
          <p:nvPr>
            <p:ph type="title"/>
          </p:nvPr>
        </p:nvSpPr>
        <p:spPr>
          <a:xfrm>
            <a:off x="196697" y="852115"/>
            <a:ext cx="5814460" cy="789343"/>
          </a:xfrm>
        </p:spPr>
        <p:txBody>
          <a:bodyPr/>
          <a:lstStyle/>
          <a:p>
            <a:r>
              <a:rPr lang="hr-HR" dirty="0"/>
              <a:t>PRORAČUNSKI KORISNICI</a:t>
            </a:r>
          </a:p>
        </p:txBody>
      </p:sp>
      <p:sp>
        <p:nvSpPr>
          <p:cNvPr id="3" name="AutoShape 2">
            <a:extLst>
              <a:ext uri="{FF2B5EF4-FFF2-40B4-BE49-F238E27FC236}">
                <a16:creationId xmlns:a16="http://schemas.microsoft.com/office/drawing/2014/main" id="{E5BFA0E7-76B9-4A95-A9E2-9261AF8955AF}"/>
              </a:ext>
            </a:extLst>
          </p:cNvPr>
          <p:cNvSpPr>
            <a:spLocks noChangeArrowheads="1"/>
          </p:cNvSpPr>
          <p:nvPr/>
        </p:nvSpPr>
        <p:spPr bwMode="auto">
          <a:xfrm>
            <a:off x="8820930" y="1488609"/>
            <a:ext cx="3014532" cy="1741538"/>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GRADSKI MUZEJ POŽEGA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Matice hrvatske 1, 34000 Požega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OIB: 46708631522</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Telefon: 034/272 130</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Fax: 034/276 017</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 </a:t>
            </a:r>
            <a:r>
              <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hlinkClick r:id="rId2">
                  <a:extLst>
                    <a:ext uri="{A12FA001-AC4F-418D-AE19-62706E023703}">
                      <ahyp:hlinkClr xmlns:ahyp="http://schemas.microsoft.com/office/drawing/2018/hyperlinkcolor" val="tx"/>
                    </a:ext>
                  </a:extLst>
                </a:hlinkClick>
              </a:rPr>
              <a:t>info@gmp.hr</a:t>
            </a:r>
            <a:endPar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Ravnateljica: Ljiljana Marić</a:t>
            </a:r>
          </a:p>
        </p:txBody>
      </p:sp>
      <p:sp>
        <p:nvSpPr>
          <p:cNvPr id="4" name="AutoShape 3">
            <a:extLst>
              <a:ext uri="{FF2B5EF4-FFF2-40B4-BE49-F238E27FC236}">
                <a16:creationId xmlns:a16="http://schemas.microsoft.com/office/drawing/2014/main" id="{35F4F428-CCD9-4BC7-AFEC-43EF03D6D3BB}"/>
              </a:ext>
            </a:extLst>
          </p:cNvPr>
          <p:cNvSpPr>
            <a:spLocks noChangeArrowheads="1"/>
          </p:cNvSpPr>
          <p:nvPr/>
        </p:nvSpPr>
        <p:spPr bwMode="auto">
          <a:xfrm>
            <a:off x="196697" y="1710856"/>
            <a:ext cx="2822387" cy="1657350"/>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GRADSKA KNJIŽNICA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POŽEGA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Antuna </a:t>
            </a:r>
            <a:r>
              <a:rPr kumimoji="0" lang="hr-HR" altLang="sr-Latn-RS" sz="1200" b="0" i="0" u="none" strike="noStrike" cap="none" normalizeH="0" baseline="0" dirty="0" err="1">
                <a:ln>
                  <a:noFill/>
                </a:ln>
                <a:solidFill>
                  <a:schemeClr val="bg1"/>
                </a:solidFill>
                <a:effectLst/>
                <a:latin typeface="Arial Narrow" panose="020B0606020202030204" pitchFamily="34" charset="0"/>
              </a:rPr>
              <a:t>Kanižlića</a:t>
            </a:r>
            <a:r>
              <a:rPr kumimoji="0" lang="hr-HR" altLang="sr-Latn-RS" sz="1200" b="0" i="0" u="none" strike="noStrike" cap="none" normalizeH="0" baseline="0" dirty="0">
                <a:ln>
                  <a:noFill/>
                </a:ln>
                <a:solidFill>
                  <a:schemeClr val="bg1"/>
                </a:solidFill>
                <a:effectLst/>
                <a:latin typeface="Arial Narrow" panose="020B0606020202030204" pitchFamily="34" charset="0"/>
              </a:rPr>
              <a:t> 1, 34000 Požega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OIB: 99361425113</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Telefon: 034/275 394</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Fax: 034/312 072</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a:t>
            </a:r>
            <a:r>
              <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rPr>
              <a:t>: </a:t>
            </a:r>
            <a:r>
              <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hlinkClick r:id="rId3">
                  <a:extLst>
                    <a:ext uri="{A12FA001-AC4F-418D-AE19-62706E023703}">
                      <ahyp:hlinkClr xmlns:ahyp="http://schemas.microsoft.com/office/drawing/2018/hyperlinkcolor" val="tx"/>
                    </a:ext>
                  </a:extLst>
                </a:hlinkClick>
              </a:rPr>
              <a:t>gkpz@gkpz.hr</a:t>
            </a:r>
            <a:endPar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Ravnateljica: Aleksandra Šutalo</a:t>
            </a:r>
          </a:p>
        </p:txBody>
      </p:sp>
      <p:sp>
        <p:nvSpPr>
          <p:cNvPr id="5" name="AutoShape 4">
            <a:extLst>
              <a:ext uri="{FF2B5EF4-FFF2-40B4-BE49-F238E27FC236}">
                <a16:creationId xmlns:a16="http://schemas.microsoft.com/office/drawing/2014/main" id="{D30C1153-68E6-4DCE-A473-42B153330415}"/>
              </a:ext>
            </a:extLst>
          </p:cNvPr>
          <p:cNvSpPr>
            <a:spLocks noChangeArrowheads="1"/>
          </p:cNvSpPr>
          <p:nvPr/>
        </p:nvSpPr>
        <p:spPr bwMode="auto">
          <a:xfrm>
            <a:off x="5722229" y="659934"/>
            <a:ext cx="3014532" cy="1657350"/>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GRADSKO KAZALIŠTE POŽEGA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Trg Sv. Trojstva 20, 34000 Požega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OIB: 79173679205</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Telefon: 034/312 247</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Fax: 034/272 481</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 </a:t>
            </a:r>
            <a:r>
              <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hlinkClick r:id="rId4">
                  <a:extLst>
                    <a:ext uri="{A12FA001-AC4F-418D-AE19-62706E023703}">
                      <ahyp:hlinkClr xmlns:ahyp="http://schemas.microsoft.com/office/drawing/2018/hyperlinkcolor" val="tx"/>
                    </a:ext>
                  </a:extLst>
                </a:hlinkClick>
              </a:rPr>
              <a:t>tajnistvo@gkp.hr</a:t>
            </a:r>
            <a:endPar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Ravnateljica: Valentina </a:t>
            </a:r>
            <a:r>
              <a:rPr kumimoji="0" lang="hr-HR" altLang="sr-Latn-RS" sz="1200" b="0" i="0" u="none" strike="noStrike" cap="none" normalizeH="0" baseline="0" dirty="0" err="1">
                <a:ln>
                  <a:noFill/>
                </a:ln>
                <a:solidFill>
                  <a:schemeClr val="bg1"/>
                </a:solidFill>
                <a:effectLst/>
                <a:latin typeface="Arial Narrow" panose="020B0606020202030204" pitchFamily="34" charset="0"/>
              </a:rPr>
              <a:t>Neferović</a:t>
            </a:r>
            <a:endParaRPr kumimoji="0" lang="hr-HR" altLang="sr-Latn-RS" sz="1200" b="0" i="0" u="none" strike="noStrike" cap="none" normalizeH="0" baseline="0" dirty="0">
              <a:ln>
                <a:noFill/>
              </a:ln>
              <a:solidFill>
                <a:schemeClr val="bg1"/>
              </a:solidFill>
              <a:effectLst/>
              <a:latin typeface="Arial Narrow" panose="020B0606020202030204" pitchFamily="34" charset="0"/>
            </a:endParaRPr>
          </a:p>
        </p:txBody>
      </p:sp>
      <p:sp>
        <p:nvSpPr>
          <p:cNvPr id="6" name="AutoShape 5">
            <a:extLst>
              <a:ext uri="{FF2B5EF4-FFF2-40B4-BE49-F238E27FC236}">
                <a16:creationId xmlns:a16="http://schemas.microsoft.com/office/drawing/2014/main" id="{8EBCAC85-F437-4C3C-8B51-1B7EC40F7F3B}"/>
              </a:ext>
            </a:extLst>
          </p:cNvPr>
          <p:cNvSpPr>
            <a:spLocks noChangeArrowheads="1"/>
          </p:cNvSpPr>
          <p:nvPr/>
        </p:nvSpPr>
        <p:spPr bwMode="auto">
          <a:xfrm>
            <a:off x="847905" y="3489795"/>
            <a:ext cx="2695575" cy="1428750"/>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DJEČJI VRTIĆ POŽEGA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err="1">
                <a:ln>
                  <a:noFill/>
                </a:ln>
                <a:solidFill>
                  <a:schemeClr val="bg1"/>
                </a:solidFill>
                <a:effectLst/>
                <a:latin typeface="Arial Narrow" panose="020B0606020202030204" pitchFamily="34" charset="0"/>
              </a:rPr>
              <a:t>Rudinska</a:t>
            </a:r>
            <a:r>
              <a:rPr kumimoji="0" lang="hr-HR" altLang="sr-Latn-RS" sz="1200" b="0" i="0" u="none" strike="noStrike" cap="none" normalizeH="0" baseline="0" dirty="0">
                <a:ln>
                  <a:noFill/>
                </a:ln>
                <a:solidFill>
                  <a:schemeClr val="bg1"/>
                </a:solidFill>
                <a:effectLst/>
                <a:latin typeface="Arial Narrow" panose="020B0606020202030204" pitchFamily="34" charset="0"/>
              </a:rPr>
              <a:t> 8, 34000 Požega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OIB: 30492723401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Telefon: 034/273 663</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 </a:t>
            </a:r>
            <a:r>
              <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hlinkClick r:id="rId5">
                  <a:extLst>
                    <a:ext uri="{A12FA001-AC4F-418D-AE19-62706E023703}">
                      <ahyp:hlinkClr xmlns:ahyp="http://schemas.microsoft.com/office/drawing/2018/hyperlinkcolor" val="tx"/>
                    </a:ext>
                  </a:extLst>
                </a:hlinkClick>
              </a:rPr>
              <a:t>djvrticipozega@gmail.com</a:t>
            </a:r>
            <a:endPar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Ravnateljica: Sanela Soldo Kovačević</a:t>
            </a:r>
          </a:p>
        </p:txBody>
      </p:sp>
      <p:sp>
        <p:nvSpPr>
          <p:cNvPr id="7" name="AutoShape 6">
            <a:extLst>
              <a:ext uri="{FF2B5EF4-FFF2-40B4-BE49-F238E27FC236}">
                <a16:creationId xmlns:a16="http://schemas.microsoft.com/office/drawing/2014/main" id="{FC08C9AA-52F0-4F63-89E8-6D744A6D5D57}"/>
              </a:ext>
            </a:extLst>
          </p:cNvPr>
          <p:cNvSpPr>
            <a:spLocks noChangeArrowheads="1"/>
          </p:cNvSpPr>
          <p:nvPr/>
        </p:nvSpPr>
        <p:spPr bwMode="auto">
          <a:xfrm>
            <a:off x="3153752" y="2122117"/>
            <a:ext cx="2897865" cy="1657350"/>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JAVNA VATROGASNA POSTROJBA GRADA POŽEGE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Industrijska 44, 34000 Požega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OIB: 83816714601</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Telefon: 091/272 2126</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 </a:t>
            </a:r>
            <a:r>
              <a:rPr lang="hr-HR" altLang="sr-Latn-RS" sz="1200" dirty="0">
                <a:solidFill>
                  <a:schemeClr val="accent1">
                    <a:lumMod val="75000"/>
                  </a:schemeClr>
                </a:solidFill>
                <a:latin typeface="Arial Narrow" panose="020B0606020202030204" pitchFamily="34" charset="0"/>
                <a:hlinkClick r:id="rId6"/>
              </a:rPr>
              <a:t>jvp.grada.pozege@gmail.com</a:t>
            </a:r>
            <a:r>
              <a:rPr lang="hr-HR" altLang="sr-Latn-RS" sz="1200" dirty="0">
                <a:solidFill>
                  <a:schemeClr val="accent1">
                    <a:lumMod val="75000"/>
                  </a:schemeClr>
                </a:solidFill>
                <a:latin typeface="Arial Narrow" panose="020B0606020202030204" pitchFamily="34" charset="0"/>
              </a:rPr>
              <a:t> </a:t>
            </a:r>
            <a:endPar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Zapovjednik: </a:t>
            </a:r>
            <a:r>
              <a:rPr lang="hr-HR" altLang="sr-Latn-RS" sz="1200" dirty="0">
                <a:solidFill>
                  <a:schemeClr val="bg1"/>
                </a:solidFill>
                <a:latin typeface="Arial Narrow" panose="020B0606020202030204" pitchFamily="34" charset="0"/>
              </a:rPr>
              <a:t>Dalibor </a:t>
            </a:r>
            <a:r>
              <a:rPr lang="hr-HR" altLang="sr-Latn-RS" sz="1200" dirty="0" err="1">
                <a:solidFill>
                  <a:schemeClr val="bg1"/>
                </a:solidFill>
                <a:latin typeface="Arial Narrow" panose="020B0606020202030204" pitchFamily="34" charset="0"/>
              </a:rPr>
              <a:t>Hrunka</a:t>
            </a:r>
            <a:endParaRPr kumimoji="0" lang="hr-HR" altLang="sr-Latn-RS" sz="1200" b="0" i="0" u="none" strike="noStrike" cap="none" normalizeH="0" baseline="0" dirty="0">
              <a:ln>
                <a:noFill/>
              </a:ln>
              <a:solidFill>
                <a:schemeClr val="bg1"/>
              </a:solidFill>
              <a:effectLst/>
              <a:latin typeface="Arial Narrow" panose="020B0606020202030204" pitchFamily="34" charset="0"/>
            </a:endParaRPr>
          </a:p>
        </p:txBody>
      </p:sp>
      <p:sp>
        <p:nvSpPr>
          <p:cNvPr id="9" name="AutoShape 8">
            <a:extLst>
              <a:ext uri="{FF2B5EF4-FFF2-40B4-BE49-F238E27FC236}">
                <a16:creationId xmlns:a16="http://schemas.microsoft.com/office/drawing/2014/main" id="{67DCDA73-CAF0-443F-9C0C-1EDF69656A61}"/>
              </a:ext>
            </a:extLst>
          </p:cNvPr>
          <p:cNvSpPr>
            <a:spLocks noChangeArrowheads="1"/>
          </p:cNvSpPr>
          <p:nvPr/>
        </p:nvSpPr>
        <p:spPr bwMode="auto">
          <a:xfrm>
            <a:off x="6081683" y="3174309"/>
            <a:ext cx="3286825" cy="1657350"/>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OŠ ANTUNA KANIŽLIĆA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Antuna </a:t>
            </a:r>
            <a:r>
              <a:rPr kumimoji="0" lang="hr-HR" altLang="sr-Latn-RS" sz="1200" b="0" i="0" u="none" strike="noStrike" cap="none" normalizeH="0" baseline="0" dirty="0" err="1">
                <a:ln>
                  <a:noFill/>
                </a:ln>
                <a:solidFill>
                  <a:schemeClr val="bg1"/>
                </a:solidFill>
                <a:effectLst/>
                <a:latin typeface="Arial Narrow" panose="020B0606020202030204" pitchFamily="34" charset="0"/>
              </a:rPr>
              <a:t>Kanižlića</a:t>
            </a:r>
            <a:r>
              <a:rPr kumimoji="0" lang="hr-HR" altLang="sr-Latn-RS" sz="1200" b="0" i="0" u="none" strike="noStrike" cap="none" normalizeH="0" baseline="0" dirty="0">
                <a:ln>
                  <a:noFill/>
                </a:ln>
                <a:solidFill>
                  <a:schemeClr val="bg1"/>
                </a:solidFill>
                <a:effectLst/>
                <a:latin typeface="Arial Narrow" panose="020B0606020202030204" pitchFamily="34" charset="0"/>
              </a:rPr>
              <a:t> 2, 34000 Požega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OIB: 03089519494</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Telefon: 034/312 030</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Fax: 034/273 681</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 </a:t>
            </a:r>
            <a:r>
              <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hlinkClick r:id="rId7">
                  <a:extLst>
                    <a:ext uri="{A12FA001-AC4F-418D-AE19-62706E023703}">
                      <ahyp:hlinkClr xmlns:ahyp="http://schemas.microsoft.com/office/drawing/2018/hyperlinkcolor" val="tx"/>
                    </a:ext>
                  </a:extLst>
                </a:hlinkClick>
              </a:rPr>
              <a:t>akanizlica@os-akanizlica-pozega.skole.hr</a:t>
            </a:r>
            <a:endPar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Ravnateljica: Renata Marinić</a:t>
            </a:r>
          </a:p>
        </p:txBody>
      </p:sp>
      <p:sp>
        <p:nvSpPr>
          <p:cNvPr id="10" name="AutoShape 9">
            <a:extLst>
              <a:ext uri="{FF2B5EF4-FFF2-40B4-BE49-F238E27FC236}">
                <a16:creationId xmlns:a16="http://schemas.microsoft.com/office/drawing/2014/main" id="{FD03FECB-C3B2-41BE-BC79-87891F6355EE}"/>
              </a:ext>
            </a:extLst>
          </p:cNvPr>
          <p:cNvSpPr>
            <a:spLocks noChangeArrowheads="1"/>
          </p:cNvSpPr>
          <p:nvPr/>
        </p:nvSpPr>
        <p:spPr bwMode="auto">
          <a:xfrm>
            <a:off x="3386108" y="4565824"/>
            <a:ext cx="3014532" cy="1525232"/>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OŠ DOBRIŠE CESARIĆA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Slavonska 8, 34000 Požega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OIB: 58790090389</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Telefon: 034/314 177</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Fax: 034/273 655</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 </a:t>
            </a:r>
            <a:r>
              <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hlinkClick r:id="rId8">
                  <a:extLst>
                    <a:ext uri="{A12FA001-AC4F-418D-AE19-62706E023703}">
                      <ahyp:hlinkClr xmlns:ahyp="http://schemas.microsoft.com/office/drawing/2018/hyperlinkcolor" val="tx"/>
                    </a:ext>
                  </a:extLst>
                </a:hlinkClick>
              </a:rPr>
              <a:t>skola@os-dcesaric-pozega.skole.hr</a:t>
            </a:r>
            <a:endPar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Ravnateljica: Lidija </a:t>
            </a:r>
            <a:r>
              <a:rPr kumimoji="0" lang="hr-HR" altLang="sr-Latn-RS" sz="1200" b="0" i="0" u="none" strike="noStrike" cap="none" normalizeH="0" baseline="0" dirty="0" err="1">
                <a:ln>
                  <a:noFill/>
                </a:ln>
                <a:solidFill>
                  <a:schemeClr val="bg1"/>
                </a:solidFill>
                <a:effectLst/>
                <a:latin typeface="Arial Narrow" panose="020B0606020202030204" pitchFamily="34" charset="0"/>
              </a:rPr>
              <a:t>Pecko</a:t>
            </a:r>
            <a:endParaRPr kumimoji="0" lang="hr-HR" altLang="sr-Latn-RS" sz="1200" b="0" i="1" u="none" strike="noStrike" cap="none" normalizeH="0" baseline="0" dirty="0">
              <a:ln>
                <a:noFill/>
              </a:ln>
              <a:solidFill>
                <a:schemeClr val="bg1"/>
              </a:solidFill>
              <a:effectLst/>
              <a:latin typeface="Arial Narrow" panose="020B0606020202030204" pitchFamily="34" charset="0"/>
            </a:endParaRPr>
          </a:p>
        </p:txBody>
      </p:sp>
      <p:sp>
        <p:nvSpPr>
          <p:cNvPr id="11" name="AutoShape 10">
            <a:extLst>
              <a:ext uri="{FF2B5EF4-FFF2-40B4-BE49-F238E27FC236}">
                <a16:creationId xmlns:a16="http://schemas.microsoft.com/office/drawing/2014/main" id="{19B2511A-9805-4927-BE69-65AAA2980DB7}"/>
              </a:ext>
            </a:extLst>
          </p:cNvPr>
          <p:cNvSpPr>
            <a:spLocks noChangeArrowheads="1"/>
          </p:cNvSpPr>
          <p:nvPr/>
        </p:nvSpPr>
        <p:spPr bwMode="auto">
          <a:xfrm>
            <a:off x="297265" y="5114379"/>
            <a:ext cx="3105823" cy="1525232"/>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OŠ JULIJA KEMPFA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Ulica dr. Franje Tuđmana 2, 34000 Požega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OIB: 66604281111</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Telefon: 034/273 799</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Fax: 034/312 826</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a:t>
            </a:r>
            <a:r>
              <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rPr>
              <a:t>: </a:t>
            </a:r>
            <a:r>
              <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hlinkClick r:id="rId9">
                  <a:extLst>
                    <a:ext uri="{A12FA001-AC4F-418D-AE19-62706E023703}">
                      <ahyp:hlinkClr xmlns:ahyp="http://schemas.microsoft.com/office/drawing/2018/hyperlinkcolor" val="tx"/>
                    </a:ext>
                  </a:extLst>
                </a:hlinkClick>
              </a:rPr>
              <a:t>skola@os-jkempfa-pozega.skole.hr</a:t>
            </a:r>
            <a:endPar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Ravnateljica: Kornelija Sabljak</a:t>
            </a:r>
          </a:p>
        </p:txBody>
      </p:sp>
      <p:sp>
        <p:nvSpPr>
          <p:cNvPr id="12" name="AutoShape 9">
            <a:extLst>
              <a:ext uri="{FF2B5EF4-FFF2-40B4-BE49-F238E27FC236}">
                <a16:creationId xmlns:a16="http://schemas.microsoft.com/office/drawing/2014/main" id="{8CCC2C2E-0BDB-4CC3-AA06-0C03682142D6}"/>
              </a:ext>
            </a:extLst>
          </p:cNvPr>
          <p:cNvSpPr>
            <a:spLocks noChangeArrowheads="1"/>
          </p:cNvSpPr>
          <p:nvPr/>
        </p:nvSpPr>
        <p:spPr bwMode="auto">
          <a:xfrm>
            <a:off x="6506528" y="5328440"/>
            <a:ext cx="2481135" cy="1525232"/>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lang="hr-HR" altLang="sr-Latn-RS" sz="1200" dirty="0">
                <a:solidFill>
                  <a:schemeClr val="bg1"/>
                </a:solidFill>
                <a:latin typeface="Arial Narrow" panose="020B0606020202030204" pitchFamily="34" charset="0"/>
              </a:rPr>
              <a:t>GRADSKO VIJEĆE SRPSKE NACIONALNE MANJINE GRADA POŽEGE</a:t>
            </a:r>
            <a:endParaRPr kumimoji="0" lang="hr-HR" altLang="sr-Latn-RS" sz="1200" b="0" i="0" u="none" strike="noStrike" cap="none" normalizeH="0" baseline="0" dirty="0">
              <a:ln>
                <a:noFill/>
              </a:ln>
              <a:solidFill>
                <a:schemeClr val="bg1"/>
              </a:solidFill>
              <a:effectLst/>
              <a:latin typeface="Arial Narrow" panose="020B0606020202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hr-HR" altLang="sr-Latn-RS" sz="1200" dirty="0">
                <a:solidFill>
                  <a:schemeClr val="bg1"/>
                </a:solidFill>
                <a:latin typeface="Arial Narrow" panose="020B0606020202030204" pitchFamily="34" charset="0"/>
              </a:rPr>
              <a:t>Matice hrvatske 2</a:t>
            </a:r>
            <a:r>
              <a:rPr kumimoji="0" lang="hr-HR" altLang="sr-Latn-RS" sz="1200" b="0" i="0" u="none" strike="noStrike" cap="none" normalizeH="0" baseline="0" dirty="0">
                <a:ln>
                  <a:noFill/>
                </a:ln>
                <a:solidFill>
                  <a:schemeClr val="bg1"/>
                </a:solidFill>
                <a:effectLst/>
                <a:latin typeface="Arial Narrow" panose="020B0606020202030204" pitchFamily="34" charset="0"/>
              </a:rPr>
              <a:t>, 34000 Požega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OIB:77023489489</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Tel/Fax: 034/313 981</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 </a:t>
            </a:r>
            <a:r>
              <a:rPr kumimoji="0" lang="hr-HR" altLang="sr-Latn-RS" sz="1200" b="0" i="0" u="sng" strike="noStrike" cap="none" normalizeH="0" baseline="0" dirty="0">
                <a:ln>
                  <a:noFill/>
                </a:ln>
                <a:solidFill>
                  <a:schemeClr val="accent1">
                    <a:lumMod val="75000"/>
                  </a:schemeClr>
                </a:solidFill>
                <a:effectLst/>
                <a:latin typeface="Arial Narrow" panose="020B0606020202030204" pitchFamily="34" charset="0"/>
              </a:rPr>
              <a:t>boromi1304@gmail.com</a:t>
            </a:r>
          </a:p>
          <a:p>
            <a:pPr marL="0" marR="0" lvl="0" indent="0" algn="just" defTabSz="914400" rtl="0" eaLnBrk="0" fontAlgn="base" latinLnBrk="0" hangingPunct="0">
              <a:lnSpc>
                <a:spcPct val="100000"/>
              </a:lnSpc>
              <a:spcBef>
                <a:spcPct val="0"/>
              </a:spcBef>
              <a:spcAft>
                <a:spcPct val="0"/>
              </a:spcAft>
              <a:buClrTx/>
              <a:buSzTx/>
              <a:buFontTx/>
              <a:buNone/>
              <a:tabLst/>
            </a:pPr>
            <a:r>
              <a:rPr lang="hr-HR" altLang="sr-Latn-RS" sz="1200" dirty="0">
                <a:solidFill>
                  <a:schemeClr val="bg1"/>
                </a:solidFill>
                <a:latin typeface="Arial Narrow" panose="020B0606020202030204" pitchFamily="34" charset="0"/>
              </a:rPr>
              <a:t>Predsjednik</a:t>
            </a:r>
            <a:r>
              <a:rPr kumimoji="0" lang="hr-HR" altLang="sr-Latn-RS" sz="1200" b="0" i="0" u="none" strike="noStrike" cap="none" normalizeH="0" baseline="0" dirty="0">
                <a:ln>
                  <a:noFill/>
                </a:ln>
                <a:solidFill>
                  <a:schemeClr val="bg1"/>
                </a:solidFill>
                <a:effectLst/>
                <a:latin typeface="Arial Narrow" panose="020B0606020202030204" pitchFamily="34" charset="0"/>
              </a:rPr>
              <a:t>: Borivoj Miljević</a:t>
            </a:r>
            <a:endParaRPr kumimoji="0" lang="hr-HR" altLang="sr-Latn-RS" sz="1200" b="0" i="1" u="none" strike="noStrike" cap="none" normalizeH="0" baseline="0" dirty="0">
              <a:ln>
                <a:noFill/>
              </a:ln>
              <a:solidFill>
                <a:schemeClr val="bg1"/>
              </a:solidFill>
              <a:effectLst/>
              <a:latin typeface="Arial Narrow" panose="020B0606020202030204" pitchFamily="34" charset="0"/>
            </a:endParaRPr>
          </a:p>
        </p:txBody>
      </p:sp>
      <p:sp>
        <p:nvSpPr>
          <p:cNvPr id="13" name="AutoShape 9">
            <a:extLst>
              <a:ext uri="{FF2B5EF4-FFF2-40B4-BE49-F238E27FC236}">
                <a16:creationId xmlns:a16="http://schemas.microsoft.com/office/drawing/2014/main" id="{2553A1E2-8F16-42EF-AB23-A5681111E228}"/>
              </a:ext>
            </a:extLst>
          </p:cNvPr>
          <p:cNvSpPr>
            <a:spLocks noChangeArrowheads="1"/>
          </p:cNvSpPr>
          <p:nvPr/>
        </p:nvSpPr>
        <p:spPr bwMode="auto">
          <a:xfrm>
            <a:off x="9093552" y="4375308"/>
            <a:ext cx="2907948" cy="1409449"/>
          </a:xfrm>
          <a:prstGeom prst="roundRect">
            <a:avLst>
              <a:gd name="adj" fmla="val 16667"/>
            </a:avLst>
          </a:prstGeom>
          <a:solidFill>
            <a:srgbClr val="FFFFFF"/>
          </a:solidFill>
          <a:ln w="9525">
            <a:solidFill>
              <a:srgbClr val="000000"/>
            </a:solidFill>
            <a:round/>
            <a:headEnd/>
            <a:tailEnd/>
          </a:ln>
          <a:effectLst>
            <a:outerShdw dist="107763" dir="135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lang="hr-HR" altLang="sr-Latn-RS" sz="1200" dirty="0">
                <a:solidFill>
                  <a:schemeClr val="bg1"/>
                </a:solidFill>
                <a:latin typeface="Arial Narrow" panose="020B0606020202030204" pitchFamily="34" charset="0"/>
              </a:rPr>
              <a:t>LOKALNA RAZVOJNA AGENCIJA POŽEGA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Industrijska ulica 39, 34000 Požega</a:t>
            </a:r>
          </a:p>
          <a:p>
            <a:pPr marL="0" marR="0" lvl="0" indent="0" algn="just" defTabSz="914400" rtl="0" eaLnBrk="0" fontAlgn="base" latinLnBrk="0" hangingPunct="0">
              <a:lnSpc>
                <a:spcPct val="100000"/>
              </a:lnSpc>
              <a:spcBef>
                <a:spcPct val="0"/>
              </a:spcBef>
              <a:spcAft>
                <a:spcPct val="0"/>
              </a:spcAft>
              <a:buClrTx/>
              <a:buSzTx/>
              <a:buFontTx/>
              <a:buNone/>
              <a:tabLst/>
            </a:pPr>
            <a:r>
              <a:rPr lang="hr-HR" altLang="sr-Latn-RS" sz="1200" dirty="0">
                <a:solidFill>
                  <a:schemeClr val="bg1"/>
                </a:solidFill>
                <a:latin typeface="Arial Narrow" panose="020B0606020202030204" pitchFamily="34" charset="0"/>
              </a:rPr>
              <a:t>OIB: 16539096480</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Telefon</a:t>
            </a:r>
            <a:r>
              <a:rPr kumimoji="0" lang="hr-HR" altLang="sr-Latn-RS" sz="1200" b="0" i="0" u="none" strike="noStrike" cap="none" normalizeH="0" baseline="0">
                <a:ln>
                  <a:noFill/>
                </a:ln>
                <a:solidFill>
                  <a:schemeClr val="bg1"/>
                </a:solidFill>
                <a:effectLst/>
                <a:latin typeface="Arial Narrow" panose="020B0606020202030204" pitchFamily="34" charset="0"/>
              </a:rPr>
              <a:t>: 034/270 203</a:t>
            </a:r>
            <a:endParaRPr lang="hr-HR" altLang="sr-Latn-RS" sz="1200" dirty="0">
              <a:solidFill>
                <a:schemeClr val="bg1"/>
              </a:solidFill>
              <a:latin typeface="Arial Narrow" panose="020B0606020202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200" b="0" i="0" u="none" strike="noStrike" cap="none" normalizeH="0" baseline="0" dirty="0">
                <a:ln>
                  <a:noFill/>
                </a:ln>
                <a:solidFill>
                  <a:schemeClr val="bg1"/>
                </a:solidFill>
                <a:effectLst/>
                <a:latin typeface="Arial Narrow" panose="020B0606020202030204" pitchFamily="34" charset="0"/>
              </a:rPr>
              <a:t>Email: </a:t>
            </a:r>
            <a:r>
              <a:rPr kumimoji="0" lang="hr-HR" altLang="sr-Latn-RS" sz="1200" b="0" i="0" u="none" strike="noStrike" cap="none" normalizeH="0" baseline="0" dirty="0">
                <a:ln>
                  <a:noFill/>
                </a:ln>
                <a:solidFill>
                  <a:schemeClr val="accent1">
                    <a:lumMod val="75000"/>
                  </a:schemeClr>
                </a:solidFill>
                <a:effectLst/>
                <a:latin typeface="Arial Narrow" panose="020B0606020202030204" pitchFamily="34" charset="0"/>
                <a:hlinkClick r:id="rId10">
                  <a:extLst>
                    <a:ext uri="{A12FA001-AC4F-418D-AE19-62706E023703}">
                      <ahyp:hlinkClr xmlns:ahyp="http://schemas.microsoft.com/office/drawing/2018/hyperlinkcolor" val="tx"/>
                    </a:ext>
                  </a:extLst>
                </a:hlinkClick>
              </a:rPr>
              <a:t>lo</a:t>
            </a:r>
            <a:r>
              <a:rPr lang="hr-HR" altLang="sr-Latn-RS" sz="1200" dirty="0">
                <a:solidFill>
                  <a:schemeClr val="accent1">
                    <a:lumMod val="75000"/>
                  </a:schemeClr>
                </a:solidFill>
                <a:latin typeface="Arial Narrow" panose="020B0606020202030204" pitchFamily="34" charset="0"/>
                <a:hlinkClick r:id="rId10">
                  <a:extLst>
                    <a:ext uri="{A12FA001-AC4F-418D-AE19-62706E023703}">
                      <ahyp:hlinkClr xmlns:ahyp="http://schemas.microsoft.com/office/drawing/2018/hyperlinkcolor" val="tx"/>
                    </a:ext>
                  </a:extLst>
                </a:hlinkClick>
              </a:rPr>
              <a:t>-ra@pozega.hr</a:t>
            </a:r>
            <a:endParaRPr lang="hr-HR" altLang="sr-Latn-RS" sz="1200" dirty="0">
              <a:solidFill>
                <a:schemeClr val="accent1">
                  <a:lumMod val="75000"/>
                </a:schemeClr>
              </a:solidFill>
              <a:latin typeface="Arial Narrow" panose="020B0606020202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hr-HR" altLang="sr-Latn-RS" sz="1200" dirty="0">
                <a:solidFill>
                  <a:schemeClr val="bg1"/>
                </a:solidFill>
                <a:latin typeface="Arial Narrow" panose="020B0606020202030204" pitchFamily="34" charset="0"/>
              </a:rPr>
              <a:t>R</a:t>
            </a:r>
            <a:r>
              <a:rPr kumimoji="0" lang="hr-HR" altLang="sr-Latn-RS" sz="1200" b="0" i="0" u="none" strike="noStrike" cap="none" normalizeH="0" baseline="0" dirty="0">
                <a:ln>
                  <a:noFill/>
                </a:ln>
                <a:solidFill>
                  <a:schemeClr val="bg1"/>
                </a:solidFill>
                <a:effectLst/>
                <a:latin typeface="Arial Narrow" panose="020B0606020202030204" pitchFamily="34" charset="0"/>
              </a:rPr>
              <a:t>avnateljica: Ida Dumančić</a:t>
            </a:r>
          </a:p>
        </p:txBody>
      </p:sp>
    </p:spTree>
    <p:extLst>
      <p:ext uri="{BB962C8B-B14F-4D97-AF65-F5344CB8AC3E}">
        <p14:creationId xmlns:p14="http://schemas.microsoft.com/office/powerpoint/2010/main" val="4120290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ABE371-C77F-429B-A7E0-44F27202D91C}"/>
              </a:ext>
            </a:extLst>
          </p:cNvPr>
          <p:cNvSpPr>
            <a:spLocks noGrp="1"/>
          </p:cNvSpPr>
          <p:nvPr>
            <p:ph type="title"/>
          </p:nvPr>
        </p:nvSpPr>
        <p:spPr/>
        <p:txBody>
          <a:bodyPr/>
          <a:lstStyle/>
          <a:p>
            <a:r>
              <a:rPr lang="hr-HR" dirty="0"/>
              <a:t>UVODNA RIJEČ GRADONAČELNIKA</a:t>
            </a:r>
          </a:p>
        </p:txBody>
      </p:sp>
      <p:sp>
        <p:nvSpPr>
          <p:cNvPr id="4" name="TekstniOkvir 3">
            <a:extLst>
              <a:ext uri="{FF2B5EF4-FFF2-40B4-BE49-F238E27FC236}">
                <a16:creationId xmlns:a16="http://schemas.microsoft.com/office/drawing/2014/main" id="{26C15B4E-7E9B-4C81-A730-511C7C78FD48}"/>
              </a:ext>
            </a:extLst>
          </p:cNvPr>
          <p:cNvSpPr txBox="1"/>
          <p:nvPr/>
        </p:nvSpPr>
        <p:spPr>
          <a:xfrm>
            <a:off x="680321" y="2356338"/>
            <a:ext cx="9979269" cy="3477875"/>
          </a:xfrm>
          <a:prstGeom prst="rect">
            <a:avLst/>
          </a:prstGeom>
          <a:noFill/>
        </p:spPr>
        <p:txBody>
          <a:bodyPr wrap="square">
            <a:spAutoFit/>
          </a:bodyPr>
          <a:lstStyle/>
          <a:p>
            <a:pPr marL="285750" indent="-285750" algn="just">
              <a:buFont typeface="Arial" panose="020B0604020202020204" pitchFamily="34" charset="0"/>
              <a:buChar char="•"/>
            </a:pPr>
            <a:r>
              <a:rPr lang="hr-HR" sz="2000" dirty="0">
                <a:effectLst/>
                <a:latin typeface="Times New Roman" panose="02020603050405020304" pitchFamily="18" charset="0"/>
                <a:ea typeface="Times New Roman" panose="02020603050405020304" pitchFamily="18" charset="0"/>
              </a:rPr>
              <a:t>Ovim Proračunom za 2025. godinu i projekcijama za 2026. i 2027. godinu planiraju se velike investicije i projekti iz različitih područja djelokruga rada Grada, a to se prvenstveno odnosi na sljedeće projekte:</a:t>
            </a:r>
          </a:p>
          <a:p>
            <a:pPr marL="800100" lvl="1" indent="-342900" algn="just">
              <a:buFont typeface="Arial" panose="020B0604020202020204" pitchFamily="34" charset="0"/>
              <a:buChar char="•"/>
            </a:pPr>
            <a:r>
              <a:rPr lang="hr-HR" sz="2000" dirty="0">
                <a:effectLst/>
                <a:latin typeface="Times New Roman" panose="02020603050405020304" pitchFamily="18" charset="0"/>
                <a:ea typeface="Calibri" panose="020F0502020204030204" pitchFamily="34" charset="0"/>
              </a:rPr>
              <a:t> Rekonstrukcija i dogradnje Dječjeg vrtića u Požegi,  </a:t>
            </a:r>
            <a:endParaRPr lang="hr-HR" sz="2400" dirty="0">
              <a:effectLst/>
              <a:latin typeface="Times New Roman" panose="02020603050405020304" pitchFamily="18" charset="0"/>
              <a:ea typeface="Calibri" panose="020F0502020204030204" pitchFamily="34" charset="0"/>
            </a:endParaRPr>
          </a:p>
          <a:p>
            <a:pPr marL="800100" lvl="1" indent="-342900" algn="just">
              <a:buFont typeface="Arial" panose="020B0604020202020204" pitchFamily="34" charset="0"/>
              <a:buChar char="•"/>
            </a:pPr>
            <a:r>
              <a:rPr lang="hr-HR" sz="2000" dirty="0">
                <a:effectLst/>
                <a:latin typeface="Times New Roman" panose="02020603050405020304" pitchFamily="18" charset="0"/>
                <a:ea typeface="Calibri" panose="020F0502020204030204" pitchFamily="34" charset="0"/>
              </a:rPr>
              <a:t> Izgradnje dvorane OŠ Julija Kempfa, </a:t>
            </a:r>
            <a:endParaRPr lang="hr-HR" sz="2400" dirty="0">
              <a:effectLst/>
              <a:latin typeface="Times New Roman" panose="02020603050405020304" pitchFamily="18" charset="0"/>
              <a:ea typeface="Calibri" panose="020F0502020204030204" pitchFamily="34" charset="0"/>
            </a:endParaRPr>
          </a:p>
          <a:p>
            <a:pPr marL="800100" lvl="1" indent="-342900" algn="just">
              <a:buFont typeface="Arial" panose="020B0604020202020204" pitchFamily="34" charset="0"/>
              <a:buChar char="•"/>
            </a:pPr>
            <a:r>
              <a:rPr lang="hr-HR" sz="2000" dirty="0">
                <a:effectLst/>
                <a:latin typeface="Times New Roman" panose="02020603050405020304" pitchFamily="18" charset="0"/>
                <a:ea typeface="Calibri" panose="020F0502020204030204" pitchFamily="34" charset="0"/>
              </a:rPr>
              <a:t> Izgradnje OŠ u naselju Babin vir,</a:t>
            </a:r>
            <a:endParaRPr lang="hr-HR" sz="2400" dirty="0">
              <a:effectLst/>
              <a:latin typeface="Times New Roman" panose="02020603050405020304" pitchFamily="18" charset="0"/>
              <a:ea typeface="Calibri" panose="020F0502020204030204" pitchFamily="34" charset="0"/>
            </a:endParaRPr>
          </a:p>
          <a:p>
            <a:pPr marL="800100" lvl="1" indent="-342900" algn="just">
              <a:buFont typeface="Arial" panose="020B0604020202020204" pitchFamily="34" charset="0"/>
              <a:buChar char="•"/>
            </a:pPr>
            <a:r>
              <a:rPr lang="hr-HR" sz="2000" dirty="0">
                <a:effectLst/>
                <a:latin typeface="Times New Roman" panose="02020603050405020304" pitchFamily="18" charset="0"/>
                <a:ea typeface="Calibri" panose="020F0502020204030204" pitchFamily="34" charset="0"/>
              </a:rPr>
              <a:t> Izgradnja dječjeg vrtića u Mihaljevcima,</a:t>
            </a:r>
            <a:endParaRPr lang="hr-HR" sz="2400" dirty="0">
              <a:effectLst/>
              <a:latin typeface="Times New Roman" panose="02020603050405020304" pitchFamily="18" charset="0"/>
              <a:ea typeface="Calibri" panose="020F0502020204030204" pitchFamily="34" charset="0"/>
            </a:endParaRPr>
          </a:p>
          <a:p>
            <a:pPr marL="800100" lvl="1" indent="-342900" algn="just">
              <a:buFont typeface="Arial" panose="020B0604020202020204" pitchFamily="34" charset="0"/>
              <a:buChar char="•"/>
            </a:pPr>
            <a:r>
              <a:rPr lang="hr-HR" sz="2000" dirty="0">
                <a:effectLst/>
                <a:latin typeface="Times New Roman" panose="02020603050405020304" pitchFamily="18" charset="0"/>
                <a:ea typeface="Calibri" panose="020F0502020204030204" pitchFamily="34" charset="0"/>
              </a:rPr>
              <a:t> Revitalizacija povijesne jezgre Grada Požege,</a:t>
            </a:r>
            <a:endParaRPr lang="hr-HR" sz="2400" dirty="0">
              <a:effectLst/>
              <a:latin typeface="Times New Roman" panose="02020603050405020304" pitchFamily="18" charset="0"/>
              <a:ea typeface="Calibri" panose="020F0502020204030204" pitchFamily="34" charset="0"/>
            </a:endParaRPr>
          </a:p>
          <a:p>
            <a:pPr marL="800100" lvl="1" indent="-342900" algn="just">
              <a:buFont typeface="Arial" panose="020B0604020202020204" pitchFamily="34" charset="0"/>
              <a:buChar char="•"/>
            </a:pPr>
            <a:r>
              <a:rPr lang="hr-HR" sz="2000" dirty="0">
                <a:effectLst/>
                <a:latin typeface="Times New Roman" panose="02020603050405020304" pitchFamily="18" charset="0"/>
                <a:ea typeface="Calibri" panose="020F0502020204030204" pitchFamily="34" charset="0"/>
              </a:rPr>
              <a:t> Rekonstrukcija sportsko rekreacijske zgrade – teniski tereni,</a:t>
            </a:r>
            <a:endParaRPr lang="hr-HR" sz="2400" dirty="0">
              <a:effectLst/>
              <a:latin typeface="Times New Roman" panose="02020603050405020304" pitchFamily="18" charset="0"/>
              <a:ea typeface="Calibri" panose="020F0502020204030204" pitchFamily="34" charset="0"/>
            </a:endParaRPr>
          </a:p>
          <a:p>
            <a:pPr marL="800100" lvl="1" indent="-342900" algn="just">
              <a:buFont typeface="Arial" panose="020B0604020202020204" pitchFamily="34" charset="0"/>
              <a:buChar char="•"/>
            </a:pPr>
            <a:r>
              <a:rPr lang="hr-HR" sz="2000" dirty="0">
                <a:effectLst/>
                <a:latin typeface="Times New Roman" panose="02020603050405020304" pitchFamily="18" charset="0"/>
                <a:ea typeface="Calibri" panose="020F0502020204030204" pitchFamily="34" charset="0"/>
              </a:rPr>
              <a:t> Izgradnja atletskog stadiona,</a:t>
            </a:r>
            <a:endParaRPr lang="hr-HR" sz="2400" dirty="0">
              <a:effectLst/>
              <a:latin typeface="Times New Roman" panose="02020603050405020304" pitchFamily="18" charset="0"/>
              <a:ea typeface="Calibri" panose="020F0502020204030204" pitchFamily="34" charset="0"/>
            </a:endParaRPr>
          </a:p>
          <a:p>
            <a:pPr marL="800100" lvl="1" indent="-342900">
              <a:buFont typeface="Arial" panose="020B0604020202020204" pitchFamily="34" charset="0"/>
              <a:buChar char="•"/>
            </a:pPr>
            <a:r>
              <a:rPr lang="hr-HR" sz="2000" kern="0" dirty="0">
                <a:effectLst/>
                <a:latin typeface="Times New Roman" panose="02020603050405020304" pitchFamily="18" charset="0"/>
                <a:ea typeface="Calibri" panose="020F0502020204030204" pitchFamily="34" charset="0"/>
              </a:rPr>
              <a:t> ulaganje u sportske objekte, izgradnju prometnica i drugi. </a:t>
            </a:r>
            <a:endParaRPr lang="hr-H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796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BEABAFE-2891-4569-A298-D8DEB1AE4322}"/>
              </a:ext>
            </a:extLst>
          </p:cNvPr>
          <p:cNvSpPr>
            <a:spLocks noGrp="1"/>
          </p:cNvSpPr>
          <p:nvPr>
            <p:ph type="title"/>
          </p:nvPr>
        </p:nvSpPr>
        <p:spPr>
          <a:xfrm>
            <a:off x="504336" y="837895"/>
            <a:ext cx="11183327" cy="845028"/>
          </a:xfrm>
        </p:spPr>
        <p:txBody>
          <a:bodyPr/>
          <a:lstStyle/>
          <a:p>
            <a:r>
              <a:rPr lang="hr-HR" dirty="0"/>
              <a:t>OPĆENITO O PRORAČUNU</a:t>
            </a:r>
          </a:p>
        </p:txBody>
      </p:sp>
      <p:sp>
        <p:nvSpPr>
          <p:cNvPr id="3" name="Rezervirano mjesto sadržaja 2">
            <a:extLst>
              <a:ext uri="{FF2B5EF4-FFF2-40B4-BE49-F238E27FC236}">
                <a16:creationId xmlns:a16="http://schemas.microsoft.com/office/drawing/2014/main" id="{0EB96FDA-206E-415F-9A62-B735F7B55B27}"/>
              </a:ext>
            </a:extLst>
          </p:cNvPr>
          <p:cNvSpPr>
            <a:spLocks noGrp="1"/>
          </p:cNvSpPr>
          <p:nvPr>
            <p:ph idx="1"/>
          </p:nvPr>
        </p:nvSpPr>
        <p:spPr>
          <a:xfrm>
            <a:off x="238868" y="2208345"/>
            <a:ext cx="11448795" cy="3952568"/>
          </a:xfrm>
        </p:spPr>
        <p:txBody>
          <a:bodyPr>
            <a:normAutofit lnSpcReduction="10000"/>
          </a:bodyPr>
          <a:lstStyle/>
          <a:p>
            <a:pPr algn="just"/>
            <a:r>
              <a:rPr lang="hr-HR" b="1" i="1" dirty="0"/>
              <a:t>Proračun</a:t>
            </a:r>
            <a:r>
              <a:rPr lang="hr-HR" dirty="0"/>
              <a:t> je akt kojim se procjenjuju prihodi i primici te utvrđuju rashodi i izdaci jedinice lokalne samouprave za proračunsku godinu, te sadrži projekciju prihoda i primitaka te rashoda i izdataka za dvije godine unaprijed. Sastoji se od Općeg i Posebnog dijela, te obrazloženja.</a:t>
            </a:r>
          </a:p>
          <a:p>
            <a:pPr algn="just"/>
            <a:r>
              <a:rPr lang="hr-HR" dirty="0"/>
              <a:t>Propis kojim su regulirana sva pitanja uz proračun je Zakon o proračunu, te niz podzakonskih akata.</a:t>
            </a:r>
          </a:p>
          <a:p>
            <a:pPr algn="just"/>
            <a:r>
              <a:rPr lang="hr-HR" dirty="0"/>
              <a:t>Temeljem Uputa Ministarstva financija RH, Upravni odjel za financije i proračun dostavlja upute upravnim tijelima Grada i proračunskim korisnicima, te na osnovu njihovih prijedloga sastavlja i dostavlja prijedlog proračuna Grada Gradonačelniku</a:t>
            </a:r>
            <a:r>
              <a:rPr lang="hr-HR"/>
              <a:t>, koji ga </a:t>
            </a:r>
            <a:r>
              <a:rPr lang="hr-HR" dirty="0"/>
              <a:t>nakon provedenog savjetovanja sa zainteresiranom javnošću predlaže Gradskom vijeću na razmatranje i usvajanje.</a:t>
            </a:r>
          </a:p>
          <a:p>
            <a:pPr algn="just"/>
            <a:endParaRPr lang="hr-HR" dirty="0"/>
          </a:p>
          <a:p>
            <a:endParaRPr lang="hr-HR" dirty="0"/>
          </a:p>
        </p:txBody>
      </p:sp>
    </p:spTree>
    <p:extLst>
      <p:ext uri="{BB962C8B-B14F-4D97-AF65-F5344CB8AC3E}">
        <p14:creationId xmlns:p14="http://schemas.microsoft.com/office/powerpoint/2010/main" val="328357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34EA-93DE-41E8-8E31-C3C534E86EC5}"/>
              </a:ext>
            </a:extLst>
          </p:cNvPr>
          <p:cNvSpPr>
            <a:spLocks noGrp="1"/>
          </p:cNvSpPr>
          <p:nvPr>
            <p:ph type="title"/>
          </p:nvPr>
        </p:nvSpPr>
        <p:spPr>
          <a:xfrm>
            <a:off x="281088" y="806188"/>
            <a:ext cx="11694602" cy="949907"/>
          </a:xfrm>
        </p:spPr>
        <p:txBody>
          <a:bodyPr>
            <a:normAutofit/>
          </a:bodyPr>
          <a:lstStyle/>
          <a:p>
            <a:r>
              <a:rPr lang="hr-HR" dirty="0"/>
              <a:t>NAČELA IZRADE PRORAČUNA</a:t>
            </a:r>
          </a:p>
        </p:txBody>
      </p:sp>
      <p:sp>
        <p:nvSpPr>
          <p:cNvPr id="3" name="Rezervirano mjesto sadržaja 2">
            <a:extLst>
              <a:ext uri="{FF2B5EF4-FFF2-40B4-BE49-F238E27FC236}">
                <a16:creationId xmlns:a16="http://schemas.microsoft.com/office/drawing/2014/main" id="{8A2B5C1D-2440-49D4-A084-E503E93DF3D7}"/>
              </a:ext>
            </a:extLst>
          </p:cNvPr>
          <p:cNvSpPr>
            <a:spLocks noGrp="1"/>
          </p:cNvSpPr>
          <p:nvPr>
            <p:ph idx="1"/>
          </p:nvPr>
        </p:nvSpPr>
        <p:spPr>
          <a:xfrm>
            <a:off x="281088" y="2122414"/>
            <a:ext cx="11694602" cy="4466293"/>
          </a:xfrm>
        </p:spPr>
        <p:txBody>
          <a:bodyPr>
            <a:normAutofit fontScale="62500" lnSpcReduction="20000"/>
          </a:bodyPr>
          <a:lstStyle/>
          <a:p>
            <a:pPr marL="0" indent="0" algn="just">
              <a:buNone/>
            </a:pPr>
            <a:r>
              <a:rPr lang="hr-HR" dirty="0"/>
              <a:t>Prilikom izrade proračuna treba voditi računa o načelima koja su definirana Zakonom o proračunu, a to su sljedeća:</a:t>
            </a:r>
          </a:p>
          <a:p>
            <a:pPr lvl="0" algn="just"/>
            <a:r>
              <a:rPr lang="hr-HR" b="1" i="1" dirty="0"/>
              <a:t>načelo jedinstva i točnosti proračuna</a:t>
            </a:r>
            <a:r>
              <a:rPr lang="hr-HR" dirty="0"/>
              <a:t> – svi prihodi i rashodi svih proračunskih korisnika trebaju se iskazivati po bruto načelu, svi njihovi rashodi trebaju se iskazivati po funkcijama i programima u visini utvrđenoj proračunom, a svi prijedlozi zakona, uredbi i akata koje donose Vlada i Sabor trebaju sadržavati procjenu njihovog učinka na proračunu</a:t>
            </a:r>
          </a:p>
          <a:p>
            <a:pPr lvl="0" algn="just"/>
            <a:r>
              <a:rPr lang="hr-HR" b="1" i="1" dirty="0"/>
              <a:t>načelo proračunske godine</a:t>
            </a:r>
            <a:r>
              <a:rPr lang="hr-HR" b="1" dirty="0"/>
              <a:t> </a:t>
            </a:r>
            <a:r>
              <a:rPr lang="hr-HR" dirty="0"/>
              <a:t>– proračun se donosi za proračunsku godinu koja je istovjetna kalendarskoj godini i vrijedi za tu godinu</a:t>
            </a:r>
          </a:p>
          <a:p>
            <a:pPr lvl="0" algn="just"/>
            <a:r>
              <a:rPr lang="hr-HR" b="1" i="1" dirty="0"/>
              <a:t>načelo višegodišnjeg planiranja </a:t>
            </a:r>
            <a:r>
              <a:rPr lang="hr-HR" dirty="0"/>
              <a:t>– proračun i financijski planovi se donose za tri proračunske godine, a sastoje se od plana za proračunsku godinu i projekcija za sljedeće dvije proračunske godine</a:t>
            </a:r>
          </a:p>
          <a:p>
            <a:pPr lvl="0" algn="just"/>
            <a:r>
              <a:rPr lang="hr-HR" b="1" i="1" dirty="0"/>
              <a:t>načelo uravnoteženosti</a:t>
            </a:r>
            <a:r>
              <a:rPr lang="hr-HR" b="1" dirty="0"/>
              <a:t> </a:t>
            </a:r>
            <a:r>
              <a:rPr lang="hr-HR" dirty="0"/>
              <a:t>– proračun mora biti uravnotežen odnosno ukupni prihodi i primici pokrivaju ukupne rashode i izdatke</a:t>
            </a:r>
          </a:p>
          <a:p>
            <a:pPr lvl="0" algn="just"/>
            <a:r>
              <a:rPr lang="hr-HR" b="1" i="1" dirty="0"/>
              <a:t>načelo obračunske jedinice</a:t>
            </a:r>
            <a:r>
              <a:rPr lang="hr-HR" b="1" dirty="0"/>
              <a:t> </a:t>
            </a:r>
            <a:r>
              <a:rPr lang="hr-HR" dirty="0"/>
              <a:t>– prihodi, primici, rashodi i izdaci iskazuju se u eurima kao i financijski izvještaji</a:t>
            </a:r>
          </a:p>
          <a:p>
            <a:pPr lvl="0" algn="just"/>
            <a:r>
              <a:rPr lang="hr-HR" b="1" i="1" dirty="0"/>
              <a:t>načelo univerzalnosti</a:t>
            </a:r>
            <a:r>
              <a:rPr lang="hr-HR" b="1" dirty="0"/>
              <a:t> </a:t>
            </a:r>
            <a:r>
              <a:rPr lang="hr-HR" dirty="0"/>
              <a:t>– prihodi i primici služe za podmirivanje svih rashoda i izdataka osim ako zakonima i odlukama nije drugačije propisano (za financiranje određenih rashoda i izdataka koriste se namjenski prihodi i primici) </a:t>
            </a:r>
          </a:p>
          <a:p>
            <a:pPr lvl="0" algn="just"/>
            <a:r>
              <a:rPr lang="hr-HR" b="1" i="1" dirty="0"/>
              <a:t>načelo specifikacije</a:t>
            </a:r>
            <a:r>
              <a:rPr lang="hr-HR" b="1" dirty="0"/>
              <a:t> </a:t>
            </a:r>
            <a:r>
              <a:rPr lang="hr-HR" dirty="0"/>
              <a:t>– svi prihodi trebaju biti raspoređeni po ekonomskoj klasifikaciji i iskazani prema izvorima, a rashodi prema proračunskim klasifikacijama te uravnoteženi s prihodima</a:t>
            </a:r>
          </a:p>
          <a:p>
            <a:pPr lvl="0" algn="just"/>
            <a:r>
              <a:rPr lang="hr-HR" b="1" i="1" dirty="0"/>
              <a:t>načelo dobrog financijskog upravljanja</a:t>
            </a:r>
            <a:r>
              <a:rPr lang="hr-HR" b="1" dirty="0"/>
              <a:t> </a:t>
            </a:r>
            <a:r>
              <a:rPr lang="hr-HR" dirty="0"/>
              <a:t>– proračunska sredstva se moraju koristiti ekonomično, učinkovito i djelotvorno</a:t>
            </a:r>
          </a:p>
          <a:p>
            <a:pPr lvl="0" algn="just"/>
            <a:r>
              <a:rPr lang="hr-HR" b="1" i="1" dirty="0"/>
              <a:t>načelo transparentnosti</a:t>
            </a:r>
            <a:r>
              <a:rPr lang="hr-HR" b="1" dirty="0"/>
              <a:t> </a:t>
            </a:r>
            <a:r>
              <a:rPr lang="hr-HR" dirty="0"/>
              <a:t>– proračun i svi uz njih vezanih dokumenti trebaju biti dostupni javnosti.</a:t>
            </a:r>
          </a:p>
          <a:p>
            <a:endParaRPr lang="hr-HR" dirty="0"/>
          </a:p>
        </p:txBody>
      </p:sp>
    </p:spTree>
    <p:extLst>
      <p:ext uri="{BB962C8B-B14F-4D97-AF65-F5344CB8AC3E}">
        <p14:creationId xmlns:p14="http://schemas.microsoft.com/office/powerpoint/2010/main" val="40389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1472430D-85D5-4314-88C7-E07DE38D1945}"/>
              </a:ext>
            </a:extLst>
          </p:cNvPr>
          <p:cNvSpPr>
            <a:spLocks noGrp="1"/>
          </p:cNvSpPr>
          <p:nvPr>
            <p:ph type="body" idx="1"/>
          </p:nvPr>
        </p:nvSpPr>
        <p:spPr>
          <a:xfrm>
            <a:off x="300754" y="820656"/>
            <a:ext cx="5500279" cy="838200"/>
          </a:xfrm>
        </p:spPr>
        <p:txBody>
          <a:bodyPr/>
          <a:lstStyle/>
          <a:p>
            <a:r>
              <a:rPr lang="hr-HR" dirty="0"/>
              <a:t>NAČIN I ROK DONOŠENJA PRORAČUNA</a:t>
            </a:r>
          </a:p>
        </p:txBody>
      </p:sp>
      <p:sp>
        <p:nvSpPr>
          <p:cNvPr id="4" name="Rezervirano mjesto sadržaja 3">
            <a:extLst>
              <a:ext uri="{FF2B5EF4-FFF2-40B4-BE49-F238E27FC236}">
                <a16:creationId xmlns:a16="http://schemas.microsoft.com/office/drawing/2014/main" id="{032B88DF-5062-4E88-8D9E-22CD6CC5EAA6}"/>
              </a:ext>
            </a:extLst>
          </p:cNvPr>
          <p:cNvSpPr>
            <a:spLocks noGrp="1"/>
          </p:cNvSpPr>
          <p:nvPr>
            <p:ph sz="half" idx="2"/>
          </p:nvPr>
        </p:nvSpPr>
        <p:spPr>
          <a:xfrm>
            <a:off x="132973" y="2093820"/>
            <a:ext cx="5500279" cy="4872704"/>
          </a:xfrm>
        </p:spPr>
        <p:txBody>
          <a:bodyPr>
            <a:normAutofit fontScale="85000" lnSpcReduction="20000"/>
          </a:bodyPr>
          <a:lstStyle/>
          <a:p>
            <a:pPr algn="just"/>
            <a:r>
              <a:rPr lang="hr-HR" b="1" dirty="0"/>
              <a:t>Proračun</a:t>
            </a:r>
            <a:r>
              <a:rPr lang="hr-HR" dirty="0"/>
              <a:t> je akt kojim se procjenjuju prihodi i primici te utvrđuju rashodi i izdaci grada za jednu godinu, a donosi ga, najkasnije do kraja godine za iduću godinu, predstavničko tijelo Gradsko vijeće. Ukoliko se Proračun ne usvoji u roku može doći do privremenog financiranja, raspuštanja Gradskog vijeća ili prijevremenih izbora za Gradsko vijeće.</a:t>
            </a:r>
          </a:p>
          <a:p>
            <a:pPr algn="just"/>
            <a:r>
              <a:rPr lang="hr-HR" dirty="0"/>
              <a:t>Proračun se može mijenjati tijekom proračunske godine kroz </a:t>
            </a:r>
            <a:r>
              <a:rPr lang="hr-HR" b="1" dirty="0"/>
              <a:t>rebalans proračuna</a:t>
            </a:r>
            <a:r>
              <a:rPr lang="hr-HR" dirty="0"/>
              <a:t>. Procedura izmjena i dopuna Proračuna identična je proceduri njegova donošenja, odnosno rebalans predlaže gradonačelnik, a donosi Gradsko vijeće.</a:t>
            </a:r>
          </a:p>
          <a:p>
            <a:pPr algn="just"/>
            <a:r>
              <a:rPr lang="hr-HR" dirty="0"/>
              <a:t>Izuzetno, pod uvjetima, u visini i na način kako je uređeno Zakonom o proračunu, proračunska sredstva se mogu preraspodijeliti, o čemu gradonačelnik redovno izvještava Gradsko vijeće.</a:t>
            </a:r>
          </a:p>
          <a:p>
            <a:endParaRPr lang="hr-HR" dirty="0"/>
          </a:p>
        </p:txBody>
      </p:sp>
      <p:sp>
        <p:nvSpPr>
          <p:cNvPr id="5" name="Rezervirano mjesto teksta 4">
            <a:extLst>
              <a:ext uri="{FF2B5EF4-FFF2-40B4-BE49-F238E27FC236}">
                <a16:creationId xmlns:a16="http://schemas.microsoft.com/office/drawing/2014/main" id="{6A43AD56-F745-4E69-AECE-FA45BF231571}"/>
              </a:ext>
            </a:extLst>
          </p:cNvPr>
          <p:cNvSpPr>
            <a:spLocks noGrp="1"/>
          </p:cNvSpPr>
          <p:nvPr>
            <p:ph type="body" sz="quarter" idx="3"/>
          </p:nvPr>
        </p:nvSpPr>
        <p:spPr>
          <a:xfrm>
            <a:off x="6095999" y="820656"/>
            <a:ext cx="5795247" cy="838200"/>
          </a:xfrm>
        </p:spPr>
        <p:txBody>
          <a:bodyPr anchor="ctr"/>
          <a:lstStyle/>
          <a:p>
            <a:r>
              <a:rPr lang="hr-HR" dirty="0"/>
              <a:t>STRUKTURA PRORAČUNA</a:t>
            </a:r>
          </a:p>
        </p:txBody>
      </p:sp>
      <p:sp>
        <p:nvSpPr>
          <p:cNvPr id="6" name="Rezervirano mjesto sadržaja 5">
            <a:extLst>
              <a:ext uri="{FF2B5EF4-FFF2-40B4-BE49-F238E27FC236}">
                <a16:creationId xmlns:a16="http://schemas.microsoft.com/office/drawing/2014/main" id="{2755C731-6BEB-4290-ADC1-0CDC891147DD}"/>
              </a:ext>
            </a:extLst>
          </p:cNvPr>
          <p:cNvSpPr>
            <a:spLocks noGrp="1"/>
          </p:cNvSpPr>
          <p:nvPr>
            <p:ph sz="quarter" idx="4"/>
          </p:nvPr>
        </p:nvSpPr>
        <p:spPr>
          <a:xfrm>
            <a:off x="6095999" y="2093820"/>
            <a:ext cx="5795247" cy="4872704"/>
          </a:xfrm>
        </p:spPr>
        <p:txBody>
          <a:bodyPr>
            <a:normAutofit/>
          </a:bodyPr>
          <a:lstStyle/>
          <a:p>
            <a:pPr marL="0" indent="0">
              <a:buNone/>
            </a:pPr>
            <a:r>
              <a:rPr lang="hr-HR" dirty="0"/>
              <a:t>Proračun se sastoji od:</a:t>
            </a:r>
          </a:p>
          <a:p>
            <a:pPr lvl="0" algn="just"/>
            <a:r>
              <a:rPr lang="hr-HR" b="1" i="1" dirty="0"/>
              <a:t>opći dio proračuna</a:t>
            </a:r>
            <a:r>
              <a:rPr lang="hr-HR" b="1" dirty="0"/>
              <a:t> </a:t>
            </a:r>
            <a:r>
              <a:rPr lang="hr-HR" dirty="0"/>
              <a:t>– sastoji se od Računa prihoda i rashoda te Računa financiranja u kojima su prihodi i primici prikazani prema prirodnim vrstama, a rashodi i izdaci prema ekonomskoj namjeni kojoj služe</a:t>
            </a:r>
          </a:p>
          <a:p>
            <a:pPr lvl="0" algn="just"/>
            <a:r>
              <a:rPr lang="hr-HR" b="1" i="1" dirty="0"/>
              <a:t>posebni dio proračuna </a:t>
            </a:r>
            <a:r>
              <a:rPr lang="hr-HR" i="1" dirty="0"/>
              <a:t>–</a:t>
            </a:r>
            <a:r>
              <a:rPr lang="hr-HR" dirty="0"/>
              <a:t> čine ga svi planirani rashodi i izdaci razvrstani prema propisanim proračunskim klasifikacijama </a:t>
            </a:r>
          </a:p>
          <a:p>
            <a:pPr marL="0" indent="0">
              <a:buNone/>
            </a:pPr>
            <a:endParaRPr lang="hr-HR" dirty="0"/>
          </a:p>
        </p:txBody>
      </p:sp>
    </p:spTree>
    <p:extLst>
      <p:ext uri="{BB962C8B-B14F-4D97-AF65-F5344CB8AC3E}">
        <p14:creationId xmlns:p14="http://schemas.microsoft.com/office/powerpoint/2010/main" val="2632455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9">
            <a:extLst>
              <a:ext uri="{FF2B5EF4-FFF2-40B4-BE49-F238E27FC236}">
                <a16:creationId xmlns:a16="http://schemas.microsoft.com/office/drawing/2014/main" id="{4BD9EA84-D905-4DBB-8A05-8D439EB2C618}"/>
              </a:ext>
            </a:extLst>
          </p:cNvPr>
          <p:cNvSpPr>
            <a:spLocks noChangeArrowheads="1"/>
          </p:cNvSpPr>
          <p:nvPr/>
        </p:nvSpPr>
        <p:spPr bwMode="auto">
          <a:xfrm>
            <a:off x="-1032741" y="1573161"/>
            <a:ext cx="2011575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graphicFrame>
        <p:nvGraphicFramePr>
          <p:cNvPr id="7" name="Dijagram 6">
            <a:extLst>
              <a:ext uri="{FF2B5EF4-FFF2-40B4-BE49-F238E27FC236}">
                <a16:creationId xmlns:a16="http://schemas.microsoft.com/office/drawing/2014/main" id="{AAFF9444-0173-48E6-9724-7368EE9C1E9A}"/>
              </a:ext>
            </a:extLst>
          </p:cNvPr>
          <p:cNvGraphicFramePr/>
          <p:nvPr>
            <p:extLst>
              <p:ext uri="{D42A27DB-BD31-4B8C-83A1-F6EECF244321}">
                <p14:modId xmlns:p14="http://schemas.microsoft.com/office/powerpoint/2010/main" val="3980372872"/>
              </p:ext>
            </p:extLst>
          </p:nvPr>
        </p:nvGraphicFramePr>
        <p:xfrm>
          <a:off x="855663" y="1268368"/>
          <a:ext cx="10186220" cy="5122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niOkvir 7">
            <a:extLst>
              <a:ext uri="{FF2B5EF4-FFF2-40B4-BE49-F238E27FC236}">
                <a16:creationId xmlns:a16="http://schemas.microsoft.com/office/drawing/2014/main" id="{A8715F2E-9A0E-454A-BADB-D9C2C2B3978A}"/>
              </a:ext>
            </a:extLst>
          </p:cNvPr>
          <p:cNvSpPr txBox="1"/>
          <p:nvPr/>
        </p:nvSpPr>
        <p:spPr>
          <a:xfrm>
            <a:off x="3726426" y="467034"/>
            <a:ext cx="4739148" cy="523220"/>
          </a:xfrm>
          <a:prstGeom prst="rect">
            <a:avLst/>
          </a:prstGeom>
          <a:noFill/>
        </p:spPr>
        <p:txBody>
          <a:bodyPr wrap="square" rtlCol="0">
            <a:spAutoFit/>
          </a:bodyPr>
          <a:lstStyle/>
          <a:p>
            <a:r>
              <a:rPr lang="hr-HR" sz="2800" dirty="0"/>
              <a:t>STRUKTURA PRORAČUNA</a:t>
            </a:r>
          </a:p>
        </p:txBody>
      </p:sp>
    </p:spTree>
    <p:extLst>
      <p:ext uri="{BB962C8B-B14F-4D97-AF65-F5344CB8AC3E}">
        <p14:creationId xmlns:p14="http://schemas.microsoft.com/office/powerpoint/2010/main" val="320272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2">
            <a:extLst>
              <a:ext uri="{FF2B5EF4-FFF2-40B4-BE49-F238E27FC236}">
                <a16:creationId xmlns:a16="http://schemas.microsoft.com/office/drawing/2014/main" id="{87A47C4F-6D9D-444A-BA68-69121A2D6EC2}"/>
              </a:ext>
            </a:extLst>
          </p:cNvPr>
          <p:cNvSpPr txBox="1">
            <a:spLocks/>
          </p:cNvSpPr>
          <p:nvPr/>
        </p:nvSpPr>
        <p:spPr>
          <a:xfrm>
            <a:off x="491613" y="462116"/>
            <a:ext cx="11189109" cy="586985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buFont typeface="Arial" panose="020B0604020202020204" pitchFamily="34" charset="0"/>
              <a:buNone/>
            </a:pPr>
            <a:r>
              <a:rPr lang="hr-HR" dirty="0"/>
              <a:t>Proračunska klasifikacija predstavlja sustav prikazivanja proračunskih prihoda i rashoda po određenim kriterijima, a prema Pravilniku o proračunskim klasifikacijama razlikuju se:</a:t>
            </a:r>
          </a:p>
          <a:p>
            <a:pPr algn="just"/>
            <a:r>
              <a:rPr lang="hr-HR" b="1" i="1" dirty="0"/>
              <a:t>organizacijska</a:t>
            </a:r>
            <a:r>
              <a:rPr lang="hr-HR" dirty="0"/>
              <a:t> – sadrži povezane i međusobno usklađene cjeline proračuna i proračunskih korisnika koje odgovarajućim materijalnim sredstvima ostvaruju postavljene ciljeve</a:t>
            </a:r>
          </a:p>
          <a:p>
            <a:pPr algn="just"/>
            <a:r>
              <a:rPr lang="hr-HR" b="1" i="1" dirty="0"/>
              <a:t>programska</a:t>
            </a:r>
            <a:r>
              <a:rPr lang="hr-HR" dirty="0"/>
              <a:t> – sadrži rashode i izdatke iskazane kroz aktivnosti i projekte koji su povezani u programe temeljem zajedničkih ciljeva</a:t>
            </a:r>
          </a:p>
          <a:p>
            <a:pPr algn="just"/>
            <a:r>
              <a:rPr lang="hr-HR" b="1" i="1" dirty="0"/>
              <a:t>funkcijska</a:t>
            </a:r>
            <a:r>
              <a:rPr lang="hr-HR" dirty="0"/>
              <a:t> – sadrži rashode razvrstane prema njihovoj namjeni</a:t>
            </a:r>
          </a:p>
          <a:p>
            <a:pPr algn="just"/>
            <a:r>
              <a:rPr lang="hr-HR" b="1" i="1" dirty="0"/>
              <a:t>ekonomska</a:t>
            </a:r>
            <a:r>
              <a:rPr lang="hr-HR" dirty="0"/>
              <a:t> – sadrži prihode i primitke prema prirodnim vrstama te rashode i izdatke prema njihovoj ekonomskoj namjeni</a:t>
            </a:r>
          </a:p>
          <a:p>
            <a:pPr algn="just"/>
            <a:r>
              <a:rPr lang="hr-HR" b="1" i="1" dirty="0"/>
              <a:t>lokacijska</a:t>
            </a:r>
            <a:r>
              <a:rPr lang="hr-HR" b="1" dirty="0"/>
              <a:t> </a:t>
            </a:r>
            <a:r>
              <a:rPr lang="hr-HR" dirty="0"/>
              <a:t>– sadrži rashode i izdatke razvrstane za RH i za inozemstvo </a:t>
            </a:r>
          </a:p>
          <a:p>
            <a:pPr algn="just"/>
            <a:r>
              <a:rPr lang="hr-HR" b="1" i="1" dirty="0"/>
              <a:t>izvori financiranja</a:t>
            </a:r>
            <a:r>
              <a:rPr lang="hr-HR" b="1" dirty="0"/>
              <a:t> </a:t>
            </a:r>
            <a:r>
              <a:rPr lang="hr-HR" dirty="0"/>
              <a:t>– sadrži prihode i primitke iz kojih se podmiruju rashodi i izdaci za određene vrste i namjene</a:t>
            </a:r>
          </a:p>
          <a:p>
            <a:pPr marL="0" indent="0" algn="just">
              <a:buFont typeface="Arial" panose="020B0604020202020204" pitchFamily="34" charset="0"/>
              <a:buNone/>
            </a:pPr>
            <a:endParaRPr lang="hr-HR" dirty="0"/>
          </a:p>
          <a:p>
            <a:pPr algn="just"/>
            <a:r>
              <a:rPr lang="hr-HR" dirty="0"/>
              <a:t>Uz Proračun se daje obrazloženje pojedinih programa unutar upravnih odjela i proračunskih korisnika.</a:t>
            </a:r>
          </a:p>
          <a:p>
            <a:endParaRPr lang="hr-HR" dirty="0"/>
          </a:p>
        </p:txBody>
      </p:sp>
    </p:spTree>
    <p:extLst>
      <p:ext uri="{BB962C8B-B14F-4D97-AF65-F5344CB8AC3E}">
        <p14:creationId xmlns:p14="http://schemas.microsoft.com/office/powerpoint/2010/main" val="378048373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otalTime>15279</TotalTime>
  <Words>5278</Words>
  <Application>Microsoft Office PowerPoint</Application>
  <PresentationFormat>Široki zaslon</PresentationFormat>
  <Paragraphs>373</Paragraphs>
  <Slides>31</Slides>
  <Notes>0</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31</vt:i4>
      </vt:variant>
    </vt:vector>
  </HeadingPairs>
  <TitlesOfParts>
    <vt:vector size="40" baseType="lpstr">
      <vt:lpstr>Arial</vt:lpstr>
      <vt:lpstr>Arial Narrow</vt:lpstr>
      <vt:lpstr>Calibri</vt:lpstr>
      <vt:lpstr>Courier New</vt:lpstr>
      <vt:lpstr>Liberation Serif</vt:lpstr>
      <vt:lpstr>Times New Roman</vt:lpstr>
      <vt:lpstr>Trebuchet MS</vt:lpstr>
      <vt:lpstr>Trebuchet MS (tijelo)</vt:lpstr>
      <vt:lpstr>Berlin</vt:lpstr>
      <vt:lpstr>VODIČ ZA GRAĐANE</vt:lpstr>
      <vt:lpstr>UVODNA RIJEČ GRADONAČELNIKA</vt:lpstr>
      <vt:lpstr>UVODNA RIJEČ GRADONAČELNIKA</vt:lpstr>
      <vt:lpstr>UVODNA RIJEČ GRADONAČELNIKA</vt:lpstr>
      <vt:lpstr>OPĆENITO O PRORAČUNU</vt:lpstr>
      <vt:lpstr>NAČELA IZRADE PRORAČUNA</vt:lpstr>
      <vt:lpstr>PowerPoint prezentacija</vt:lpstr>
      <vt:lpstr>PowerPoint prezentacija</vt:lpstr>
      <vt:lpstr>PowerPoint prezentacija</vt:lpstr>
      <vt:lpstr>STRUKTURA PRORAČUNA GRADA POŽEGE</vt:lpstr>
      <vt:lpstr>KRATKI PRIKAZ PRIJEDLOGA PRORAČUNA ZA PRORAČUNSKU GODINU 2025. I PROJEKCIJA ZA 2026. I 2027. GODINU</vt:lpstr>
      <vt:lpstr>STRUKTURA PRIHODA I PRIMITAKA PRORAČUNA I  VLASTITIH IZVORA</vt:lpstr>
      <vt:lpstr>PRIHODI I PRIMICI I VLASTITI IZVORI</vt:lpstr>
      <vt:lpstr>STRUKTURA RASHODA I IZDATAKA PRORAČUNA</vt:lpstr>
      <vt:lpstr>RASHODI POSLOVANJA</vt:lpstr>
      <vt:lpstr>PowerPoint prezentacija</vt:lpstr>
      <vt:lpstr>RASHODI I IZDACI PO IZVORIMA FINANCIRANJA</vt:lpstr>
      <vt:lpstr>RASHODI PO FUNKCIJSKOJ KLASIFIKACIJI</vt:lpstr>
      <vt:lpstr>PowerPoint prezentacija</vt:lpstr>
      <vt:lpstr>NAMJENSKI I NENAMJENSKI PRIHODI</vt:lpstr>
      <vt:lpstr>PowerPoint prezentacija</vt:lpstr>
      <vt:lpstr>RASHODI PO UPRAVNIM ODJELIMA I PROGRAMIMA –  UPRAVNI ODJEL ZA FINANCIJE  PRORAČUN</vt:lpstr>
      <vt:lpstr>RASHODI PO UPRAVNIM ODJELIMA – UPRAVNI ODJEL ZA SAMOUPRAVU</vt:lpstr>
      <vt:lpstr>RASHODI PO UPRAVNIM ODJELIMA – UPRAVNI ODJEL ZA SAMOUPRAVU</vt:lpstr>
      <vt:lpstr>RASHODI PO UPRAVNIM ODJELIMA – UPRAVNI ODJEL ZA KOMUNALNE DJELATNOSTI I GOSPODARENJE</vt:lpstr>
      <vt:lpstr>RASHODI PO UPRAVNIM ODJELIMA – UPRAVNI ODJEL ZA KOMUNALNE DJELATNOSTI I GOSPODARENJE</vt:lpstr>
      <vt:lpstr>RASHODI PO UPRAVNIM ODJELIMA – UPRAVNI ODJEL ZA DRUŠTVENE DJELATNOSTI</vt:lpstr>
      <vt:lpstr>RASHODI PO UPRAVNIM ODJELIMA – UPRAVNI ODJEL ZA DRUŠTVENE DJELATNOSTI</vt:lpstr>
      <vt:lpstr>RASHODI PO UPRAVNIM ODJELIMA – UPRAVNI ODJEL ZA IMOVINSKO PRAVNE POSLOVE</vt:lpstr>
      <vt:lpstr>KONTAKTI I KORISNE INFORMACIJE</vt:lpstr>
      <vt:lpstr>PRORAČUNSKI KORISNICI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VODIČ ZA GRAĐANE</dc:title>
  <dc:creator>Slavica Kruljac</dc:creator>
  <cp:lastModifiedBy>Anita Papoušek</cp:lastModifiedBy>
  <cp:revision>236</cp:revision>
  <cp:lastPrinted>2023-12-21T12:55:55Z</cp:lastPrinted>
  <dcterms:created xsi:type="dcterms:W3CDTF">2018-12-05T07:59:34Z</dcterms:created>
  <dcterms:modified xsi:type="dcterms:W3CDTF">2024-12-29T11:49:08Z</dcterms:modified>
</cp:coreProperties>
</file>