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6" r:id="rId2"/>
    <p:sldId id="257" r:id="rId3"/>
    <p:sldId id="281" r:id="rId4"/>
    <p:sldId id="286" r:id="rId5"/>
    <p:sldId id="258" r:id="rId6"/>
    <p:sldId id="259" r:id="rId7"/>
    <p:sldId id="260" r:id="rId8"/>
    <p:sldId id="261" r:id="rId9"/>
    <p:sldId id="282" r:id="rId10"/>
    <p:sldId id="263" r:id="rId11"/>
    <p:sldId id="264" r:id="rId12"/>
    <p:sldId id="265" r:id="rId13"/>
    <p:sldId id="285" r:id="rId14"/>
    <p:sldId id="267" r:id="rId15"/>
    <p:sldId id="268" r:id="rId16"/>
    <p:sldId id="269" r:id="rId17"/>
    <p:sldId id="283" r:id="rId18"/>
    <p:sldId id="270" r:id="rId19"/>
    <p:sldId id="271" r:id="rId20"/>
    <p:sldId id="279" r:id="rId21"/>
    <p:sldId id="280" r:id="rId22"/>
    <p:sldId id="287" r:id="rId23"/>
    <p:sldId id="288" r:id="rId24"/>
    <p:sldId id="292" r:id="rId25"/>
    <p:sldId id="273" r:id="rId26"/>
    <p:sldId id="293" r:id="rId27"/>
    <p:sldId id="275" r:id="rId28"/>
    <p:sldId id="294" r:id="rId29"/>
    <p:sldId id="295" r:id="rId30"/>
    <p:sldId id="296" r:id="rId31"/>
    <p:sldId id="277" r:id="rId32"/>
    <p:sldId id="278" r:id="rId33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8C33166E-9476-49AA-894A-B40C68EFC2E3}">
          <p14:sldIdLst>
            <p14:sldId id="256"/>
            <p14:sldId id="257"/>
          </p14:sldIdLst>
        </p14:section>
        <p14:section name="Sekcija bez naslova" id="{22C8D4E7-1436-405D-A34F-9B88E806F821}">
          <p14:sldIdLst>
            <p14:sldId id="281"/>
            <p14:sldId id="286"/>
            <p14:sldId id="258"/>
            <p14:sldId id="259"/>
            <p14:sldId id="260"/>
            <p14:sldId id="261"/>
            <p14:sldId id="282"/>
            <p14:sldId id="263"/>
            <p14:sldId id="264"/>
            <p14:sldId id="265"/>
            <p14:sldId id="285"/>
            <p14:sldId id="267"/>
            <p14:sldId id="268"/>
            <p14:sldId id="269"/>
            <p14:sldId id="283"/>
            <p14:sldId id="270"/>
            <p14:sldId id="271"/>
            <p14:sldId id="279"/>
            <p14:sldId id="280"/>
            <p14:sldId id="287"/>
            <p14:sldId id="288"/>
            <p14:sldId id="292"/>
            <p14:sldId id="273"/>
            <p14:sldId id="293"/>
            <p14:sldId id="275"/>
            <p14:sldId id="294"/>
            <p14:sldId id="295"/>
            <p14:sldId id="29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99"/>
    <a:srgbClr val="30B8E8"/>
    <a:srgbClr val="FFFF66"/>
    <a:srgbClr val="CD9229"/>
    <a:srgbClr val="F6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005" autoAdjust="0"/>
  </p:normalViewPr>
  <p:slideViewPr>
    <p:cSldViewPr snapToGrid="0">
      <p:cViewPr varScale="1">
        <p:scale>
          <a:sx n="106" d="100"/>
          <a:sy n="106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ruljac\Desktop\PLAN%20PRORA&#268;UNA%202026-2028\tablice%20za%20izradu%20vodi&#269;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SAŽETAK!$E$36</c:f>
              <c:strCache>
                <c:ptCount val="1"/>
                <c:pt idx="0">
                  <c:v>Ukupno prihodi i primici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SAŽETAK!$D$37:$D$40</c:f>
              <c:strCache>
                <c:ptCount val="4"/>
                <c:pt idx="0">
                  <c:v>2025.</c:v>
                </c:pt>
                <c:pt idx="1">
                  <c:v>2026.</c:v>
                </c:pt>
                <c:pt idx="2">
                  <c:v>2027.</c:v>
                </c:pt>
                <c:pt idx="3">
                  <c:v>2028.</c:v>
                </c:pt>
              </c:strCache>
            </c:strRef>
          </c:cat>
          <c:val>
            <c:numRef>
              <c:f>SAŽETAK!$E$37:$E$40</c:f>
              <c:numCache>
                <c:formatCode>#,##0.00</c:formatCode>
                <c:ptCount val="4"/>
                <c:pt idx="0">
                  <c:v>47422064</c:v>
                </c:pt>
                <c:pt idx="1">
                  <c:v>59821000</c:v>
                </c:pt>
                <c:pt idx="2">
                  <c:v>41812000</c:v>
                </c:pt>
                <c:pt idx="3">
                  <c:v>49879000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9-4068-B501-53C32F299FCD}"/>
            </c:ext>
          </c:extLst>
        </c:ser>
        <c:ser>
          <c:idx val="1"/>
          <c:order val="1"/>
          <c:tx>
            <c:strRef>
              <c:f>SAŽETAK!$F$36</c:f>
              <c:strCache>
                <c:ptCount val="1"/>
                <c:pt idx="0">
                  <c:v>Ukupno rashodi i izdaci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SAŽETAK!$D$37:$D$40</c:f>
              <c:strCache>
                <c:ptCount val="4"/>
                <c:pt idx="0">
                  <c:v>2025.</c:v>
                </c:pt>
                <c:pt idx="1">
                  <c:v>2026.</c:v>
                </c:pt>
                <c:pt idx="2">
                  <c:v>2027.</c:v>
                </c:pt>
                <c:pt idx="3">
                  <c:v>2028.</c:v>
                </c:pt>
              </c:strCache>
            </c:strRef>
          </c:cat>
          <c:val>
            <c:numRef>
              <c:f>SAŽETAK!$F$37:$F$40</c:f>
              <c:numCache>
                <c:formatCode>#,##0.00</c:formatCode>
                <c:ptCount val="4"/>
                <c:pt idx="0">
                  <c:v>47422064</c:v>
                </c:pt>
                <c:pt idx="1">
                  <c:v>59821000</c:v>
                </c:pt>
                <c:pt idx="2">
                  <c:v>41812000</c:v>
                </c:pt>
                <c:pt idx="3">
                  <c:v>49879000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9-4068-B501-53C32F299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04975856"/>
        <c:axId val="2104993616"/>
        <c:axId val="0"/>
      </c:bar3DChart>
      <c:catAx>
        <c:axId val="210497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104993616"/>
        <c:crosses val="autoZero"/>
        <c:auto val="1"/>
        <c:lblAlgn val="ctr"/>
        <c:lblOffset val="100"/>
        <c:noMultiLvlLbl val="0"/>
      </c:catAx>
      <c:valAx>
        <c:axId val="210499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10497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097799356537332E-2"/>
          <c:y val="3.6312362244861333E-2"/>
          <c:w val="0.97790220064346267"/>
          <c:h val="0.66921478673530188"/>
        </c:manualLayout>
      </c:layout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'RAČUN PRIHODI I RAHODA PO EKONO'!$A$50:$B$55</c:f>
              <c:strCache>
                <c:ptCount val="6"/>
                <c:pt idx="0">
                  <c:v>61 Prihodi od poreza</c:v>
                </c:pt>
                <c:pt idx="1">
                  <c:v>63 Pomoći iz inozemstva i od subjekata unutar općeg proračuna</c:v>
                </c:pt>
                <c:pt idx="2">
                  <c:v>64 Prihodi od imovine</c:v>
                </c:pt>
                <c:pt idx="3">
                  <c:v>65 Prihodi od upravnih i administrativnih pristojbi, pristojbi po posebnim propisima i naknada</c:v>
                </c:pt>
                <c:pt idx="4">
                  <c:v>66 Prihodi od prodaje proizvoda i robe te pruženih usluga, prihodi od donacija te povrati po protestira</c:v>
                </c:pt>
                <c:pt idx="5">
                  <c:v>68 Kazne, upravne mjere i ostali prihodi</c:v>
                </c:pt>
              </c:strCache>
            </c:strRef>
          </c:cat>
          <c:val>
            <c:numRef>
              <c:f>'RAČUN PRIHODI I RAHODA PO EKONO'!$C$50:$C$55</c:f>
            </c:numRef>
          </c:val>
          <c:extLst>
            <c:ext xmlns:c16="http://schemas.microsoft.com/office/drawing/2014/chart" uri="{C3380CC4-5D6E-409C-BE32-E72D297353CC}">
              <c16:uniqueId val="{00000000-80C9-4F1F-9BD8-2CB9A9A7F14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0C9-4F1F-9BD8-2CB9A9A7F1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0C9-4F1F-9BD8-2CB9A9A7F1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80C9-4F1F-9BD8-2CB9A9A7F1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80C9-4F1F-9BD8-2CB9A9A7F1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80C9-4F1F-9BD8-2CB9A9A7F14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80C9-4F1F-9BD8-2CB9A9A7F1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'RAČUN PRIHODI I RAHODA PO EKONO'!$A$50:$B$55</c:f>
              <c:strCache>
                <c:ptCount val="6"/>
                <c:pt idx="0">
                  <c:v>61 Prihodi od poreza</c:v>
                </c:pt>
                <c:pt idx="1">
                  <c:v>63 Pomoći iz inozemstva i od subjekata unutar općeg proračuna</c:v>
                </c:pt>
                <c:pt idx="2">
                  <c:v>64 Prihodi od imovine</c:v>
                </c:pt>
                <c:pt idx="3">
                  <c:v>65 Prihodi od upravnih i administrativnih pristojbi, pristojbi po posebnim propisima i naknada</c:v>
                </c:pt>
                <c:pt idx="4">
                  <c:v>66 Prihodi od prodaje proizvoda i robe te pruženih usluga, prihodi od donacija te povrati po protestira</c:v>
                </c:pt>
                <c:pt idx="5">
                  <c:v>68 Kazne, upravne mjere i ostali prihodi</c:v>
                </c:pt>
              </c:strCache>
            </c:strRef>
          </c:cat>
          <c:val>
            <c:numRef>
              <c:f>'RAČUN PRIHODI I RAHODA PO EKONO'!$D$50:$D$55</c:f>
              <c:numCache>
                <c:formatCode>#,##0.00</c:formatCode>
                <c:ptCount val="6"/>
                <c:pt idx="0">
                  <c:v>14308660</c:v>
                </c:pt>
                <c:pt idx="1">
                  <c:v>34286170</c:v>
                </c:pt>
                <c:pt idx="2">
                  <c:v>508240</c:v>
                </c:pt>
                <c:pt idx="3">
                  <c:v>3207400</c:v>
                </c:pt>
                <c:pt idx="4">
                  <c:v>418750</c:v>
                </c:pt>
                <c:pt idx="5">
                  <c:v>255000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0C9-4F1F-9BD8-2CB9A9A7F14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7B-49FD-9177-04A28C442C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7B-49FD-9177-04A28C442C27}"/>
              </c:ext>
            </c:extLst>
          </c:dPt>
          <c:cat>
            <c:strRef>
              <c:f>SAŽETAK!$B$48:$B$49</c:f>
              <c:strCache>
                <c:ptCount val="2"/>
                <c:pt idx="0">
                  <c:v>GRAD POŽEGA</c:v>
                </c:pt>
                <c:pt idx="1">
                  <c:v>PRORAČUNSKI KORISNICI</c:v>
                </c:pt>
              </c:strCache>
            </c:strRef>
          </c:cat>
          <c:val>
            <c:numRef>
              <c:f>SAŽETAK!$C$48:$C$49</c:f>
              <c:numCache>
                <c:formatCode>General</c:formatCode>
                <c:ptCount val="2"/>
                <c:pt idx="0">
                  <c:v>12710415</c:v>
                </c:pt>
                <c:pt idx="1">
                  <c:v>14947365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7B-49FD-9177-04A28C442C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'RAČUN PRIHODI I RAHODA PO EKONO'!$A$58:$B$64</c:f>
              <c:strCache>
                <c:ptCount val="7"/>
                <c:pt idx="0">
                  <c:v>31 Rashodi za zaposlene</c:v>
                </c:pt>
                <c:pt idx="1">
                  <c:v>32 Materijalni rashodi</c:v>
                </c:pt>
                <c:pt idx="2">
                  <c:v>34 Financijski rashodi</c:v>
                </c:pt>
                <c:pt idx="3">
                  <c:v>35 Subvencije</c:v>
                </c:pt>
                <c:pt idx="4">
                  <c:v>36 Pomoći dane u inozemstvo i unutar općeg proračuna</c:v>
                </c:pt>
                <c:pt idx="5">
                  <c:v>37 Naknade građanima i kućanstvima na temelju osiguranja i druge naknade</c:v>
                </c:pt>
                <c:pt idx="6">
                  <c:v>38 Rashodi za donacije, kazne, naknade šteta i kapitalne pomoći</c:v>
                </c:pt>
              </c:strCache>
            </c:strRef>
          </c:cat>
          <c:val>
            <c:numRef>
              <c:f>'RAČUN PRIHODI I RAHODA PO EKONO'!$C$58:$C$64</c:f>
            </c:numRef>
          </c:val>
          <c:extLst>
            <c:ext xmlns:c16="http://schemas.microsoft.com/office/drawing/2014/chart" uri="{C3380CC4-5D6E-409C-BE32-E72D297353CC}">
              <c16:uniqueId val="{00000000-461C-432A-A5E0-67A34815735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'RAČUN PRIHODI I RAHODA PO EKONO'!$A$58:$B$64</c:f>
              <c:strCache>
                <c:ptCount val="7"/>
                <c:pt idx="0">
                  <c:v>31 Rashodi za zaposlene</c:v>
                </c:pt>
                <c:pt idx="1">
                  <c:v>32 Materijalni rashodi</c:v>
                </c:pt>
                <c:pt idx="2">
                  <c:v>34 Financijski rashodi</c:v>
                </c:pt>
                <c:pt idx="3">
                  <c:v>35 Subvencije</c:v>
                </c:pt>
                <c:pt idx="4">
                  <c:v>36 Pomoći dane u inozemstvo i unutar općeg proračuna</c:v>
                </c:pt>
                <c:pt idx="5">
                  <c:v>37 Naknade građanima i kućanstvima na temelju osiguranja i druge naknade</c:v>
                </c:pt>
                <c:pt idx="6">
                  <c:v>38 Rashodi za donacije, kazne, naknade šteta i kapitalne pomoći</c:v>
                </c:pt>
              </c:strCache>
            </c:strRef>
          </c:cat>
          <c:val>
            <c:numRef>
              <c:f>'RAČUN PRIHODI I RAHODA PO EKONO'!$D$58:$D$64</c:f>
              <c:numCache>
                <c:formatCode>#,##0.00</c:formatCode>
                <c:ptCount val="7"/>
                <c:pt idx="0">
                  <c:v>14809180</c:v>
                </c:pt>
                <c:pt idx="1">
                  <c:v>6934775</c:v>
                </c:pt>
                <c:pt idx="2">
                  <c:v>191310</c:v>
                </c:pt>
                <c:pt idx="3">
                  <c:v>818000</c:v>
                </c:pt>
                <c:pt idx="4">
                  <c:v>723000</c:v>
                </c:pt>
                <c:pt idx="5">
                  <c:v>741900</c:v>
                </c:pt>
                <c:pt idx="6">
                  <c:v>3439615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1C-432A-A5E0-67A348157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51212672"/>
        <c:axId val="351212192"/>
      </c:barChart>
      <c:catAx>
        <c:axId val="351212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51212192"/>
        <c:crosses val="autoZero"/>
        <c:auto val="1"/>
        <c:lblAlgn val="ctr"/>
        <c:lblOffset val="100"/>
        <c:noMultiLvlLbl val="0"/>
      </c:catAx>
      <c:valAx>
        <c:axId val="35121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5121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BDE-48D7-B307-E97179A309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BDE-48D7-B307-E97179A3094F}"/>
              </c:ext>
            </c:extLst>
          </c:dPt>
          <c:cat>
            <c:strRef>
              <c:f>'RAČUN PRIHODI I RAHODA PO EKONO'!$A$82:$A$83</c:f>
              <c:strCache>
                <c:ptCount val="2"/>
                <c:pt idx="0">
                  <c:v>42 Rashodi za nabavu proizvedene dugotrajne imovine</c:v>
                </c:pt>
                <c:pt idx="1">
                  <c:v>45 Rashodi za dodatna ulaganja na nefinancijskoj imovini</c:v>
                </c:pt>
              </c:strCache>
            </c:strRef>
          </c:cat>
          <c:val>
            <c:numRef>
              <c:f>'RAČUN PRIHODI I RAHODA PO EKONO'!$B$82:$B$83</c:f>
              <c:numCache>
                <c:formatCode>General</c:formatCode>
                <c:ptCount val="2"/>
                <c:pt idx="0">
                  <c:v>23357405</c:v>
                </c:pt>
                <c:pt idx="1">
                  <c:v>7638145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DE-48D7-B307-E97179A309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'Realizacija - Rashodi'!$A$11:$B$11</c:f>
              <c:strCache>
                <c:ptCount val="2"/>
                <c:pt idx="0">
                  <c:v>Izvor  1.</c:v>
                </c:pt>
                <c:pt idx="1">
                  <c:v>OPĆI PRIHODI I PRIMICI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'Realizacija - Rashodi'!$C$11</c:f>
              <c:numCache>
                <c:formatCode>#,##0.00</c:formatCode>
                <c:ptCount val="1"/>
                <c:pt idx="0">
                  <c:v>17126760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09-4C5A-ACF3-4985AF27793A}"/>
            </c:ext>
          </c:extLst>
        </c:ser>
        <c:ser>
          <c:idx val="1"/>
          <c:order val="1"/>
          <c:tx>
            <c:strRef>
              <c:f>'Realizacija - Rashodi'!$A$12:$B$12</c:f>
              <c:strCache>
                <c:ptCount val="2"/>
                <c:pt idx="0">
                  <c:v>Izvor  3.</c:v>
                </c:pt>
                <c:pt idx="1">
                  <c:v>VLASTITI PRIHODI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'Realizacija - Rashodi'!$C$12</c:f>
              <c:numCache>
                <c:formatCode>#,##0.00</c:formatCode>
                <c:ptCount val="1"/>
                <c:pt idx="0">
                  <c:v>139610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09-4C5A-ACF3-4985AF27793A}"/>
            </c:ext>
          </c:extLst>
        </c:ser>
        <c:ser>
          <c:idx val="2"/>
          <c:order val="2"/>
          <c:tx>
            <c:strRef>
              <c:f>'Realizacija - Rashodi'!$A$13:$B$13</c:f>
              <c:strCache>
                <c:ptCount val="2"/>
                <c:pt idx="0">
                  <c:v>Izvor  4.</c:v>
                </c:pt>
                <c:pt idx="1">
                  <c:v>PRIHODI ZA POSEBNE NAMJENE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'Realizacija - Rashodi'!$C$13</c:f>
              <c:numCache>
                <c:formatCode>#,##0.00</c:formatCode>
                <c:ptCount val="1"/>
                <c:pt idx="0">
                  <c:v>3306330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09-4C5A-ACF3-4985AF27793A}"/>
            </c:ext>
          </c:extLst>
        </c:ser>
        <c:ser>
          <c:idx val="3"/>
          <c:order val="3"/>
          <c:tx>
            <c:strRef>
              <c:f>'Realizacija - Rashodi'!$A$14:$B$14</c:f>
              <c:strCache>
                <c:ptCount val="2"/>
                <c:pt idx="0">
                  <c:v>Izvor  5.</c:v>
                </c:pt>
                <c:pt idx="1">
                  <c:v>POMOĆI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'Realizacija - Rashodi'!$C$14</c:f>
              <c:numCache>
                <c:formatCode>#,##0.00</c:formatCode>
                <c:ptCount val="1"/>
                <c:pt idx="0">
                  <c:v>36304150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09-4C5A-ACF3-4985AF27793A}"/>
            </c:ext>
          </c:extLst>
        </c:ser>
        <c:ser>
          <c:idx val="4"/>
          <c:order val="4"/>
          <c:tx>
            <c:strRef>
              <c:f>'Realizacija - Rashodi'!$A$15:$B$15</c:f>
              <c:strCache>
                <c:ptCount val="2"/>
                <c:pt idx="0">
                  <c:v>Izvor  6.</c:v>
                </c:pt>
                <c:pt idx="1">
                  <c:v>DONACIJE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'Realizacija - Rashodi'!$C$15</c:f>
              <c:numCache>
                <c:formatCode>#,##0.00</c:formatCode>
                <c:ptCount val="1"/>
                <c:pt idx="0">
                  <c:v>144150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09-4C5A-ACF3-4985AF27793A}"/>
            </c:ext>
          </c:extLst>
        </c:ser>
        <c:ser>
          <c:idx val="5"/>
          <c:order val="5"/>
          <c:tx>
            <c:strRef>
              <c:f>'Realizacija - Rashodi'!$A$16:$B$16</c:f>
              <c:strCache>
                <c:ptCount val="2"/>
                <c:pt idx="0">
                  <c:v>Izvor  7.</c:v>
                </c:pt>
                <c:pt idx="1">
                  <c:v>PRIHOD OD PRODAJE NEFINANCIJSKE IMOVINE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'Realizacija - Rashodi'!$C$16</c:f>
              <c:numCache>
                <c:formatCode>#,##0.00</c:formatCode>
                <c:ptCount val="1"/>
                <c:pt idx="0">
                  <c:v>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09-4C5A-ACF3-4985AF27793A}"/>
            </c:ext>
          </c:extLst>
        </c:ser>
        <c:ser>
          <c:idx val="6"/>
          <c:order val="6"/>
          <c:tx>
            <c:strRef>
              <c:f>'Realizacija - Rashodi'!$A$17:$B$17</c:f>
              <c:strCache>
                <c:ptCount val="2"/>
                <c:pt idx="0">
                  <c:v>Izvor  8.</c:v>
                </c:pt>
                <c:pt idx="1">
                  <c:v>NAMJENSKI PRIMICI OD ZADUŽIVANJA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'Realizacija - Rashodi'!$C$17</c:f>
              <c:numCache>
                <c:formatCode>#,##0.00</c:formatCode>
                <c:ptCount val="1"/>
                <c:pt idx="0">
                  <c:v>2500000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09-4C5A-ACF3-4985AF277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1230912"/>
        <c:axId val="351225152"/>
      </c:barChart>
      <c:catAx>
        <c:axId val="35123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51225152"/>
        <c:crosses val="autoZero"/>
        <c:auto val="1"/>
        <c:lblAlgn val="ctr"/>
        <c:lblOffset val="100"/>
        <c:noMultiLvlLbl val="0"/>
      </c:catAx>
      <c:valAx>
        <c:axId val="351225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5123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'Realizacija - Rashodi'!$B$11:$B$20</c:f>
              <c:strCache>
                <c:ptCount val="10"/>
                <c:pt idx="0">
                  <c:v>01 Opće javne usluge</c:v>
                </c:pt>
                <c:pt idx="1">
                  <c:v>02 Obrana</c:v>
                </c:pt>
                <c:pt idx="2">
                  <c:v>03 Javni red i sigurnost</c:v>
                </c:pt>
                <c:pt idx="3">
                  <c:v>04 Ekonomski poslovi</c:v>
                </c:pt>
                <c:pt idx="4">
                  <c:v>05 Zaštita okoliša</c:v>
                </c:pt>
                <c:pt idx="5">
                  <c:v>06 Usluge unapređenja stanovanja i zajednice</c:v>
                </c:pt>
                <c:pt idx="6">
                  <c:v>07 Zdravstvo</c:v>
                </c:pt>
                <c:pt idx="7">
                  <c:v>08 Rekreacija, kultura i religija</c:v>
                </c:pt>
                <c:pt idx="8">
                  <c:v>09 Obrazovanje</c:v>
                </c:pt>
                <c:pt idx="9">
                  <c:v>10 Socijalna zaštita</c:v>
                </c:pt>
              </c:strCache>
            </c:strRef>
          </c:cat>
          <c:val>
            <c:numRef>
              <c:f>'Realizacija - Rashodi'!$C$11:$C$20</c:f>
              <c:numCache>
                <c:formatCode>#,##0.00</c:formatCode>
                <c:ptCount val="10"/>
                <c:pt idx="0">
                  <c:v>3466310</c:v>
                </c:pt>
                <c:pt idx="1">
                  <c:v>20050</c:v>
                </c:pt>
                <c:pt idx="2">
                  <c:v>1071006</c:v>
                </c:pt>
                <c:pt idx="3">
                  <c:v>2957450</c:v>
                </c:pt>
                <c:pt idx="4">
                  <c:v>851600</c:v>
                </c:pt>
                <c:pt idx="5">
                  <c:v>1905380</c:v>
                </c:pt>
                <c:pt idx="6">
                  <c:v>2000</c:v>
                </c:pt>
                <c:pt idx="7">
                  <c:v>13538940</c:v>
                </c:pt>
                <c:pt idx="8">
                  <c:v>32516280</c:v>
                </c:pt>
                <c:pt idx="9">
                  <c:v>2324314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9-4361-849B-A161FB5A4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105006096"/>
        <c:axId val="2105008016"/>
      </c:barChart>
      <c:catAx>
        <c:axId val="2105006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105008016"/>
        <c:crosses val="autoZero"/>
        <c:auto val="1"/>
        <c:lblAlgn val="ctr"/>
        <c:lblOffset val="100"/>
        <c:noMultiLvlLbl val="0"/>
      </c:catAx>
      <c:valAx>
        <c:axId val="2105008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2105006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F3C4C-3810-4FB0-A7BA-E22561A25CE1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</dgm:pt>
    <dgm:pt modelId="{CA490A1C-D7D1-49B3-B975-51091740FFD1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b="0" i="0" u="none" strike="noStrike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PRORAČUN</a:t>
          </a:r>
          <a:endParaRPr kumimoji="0" lang="sr-Latn-RS" altLang="sr-Latn-R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145C62F4-90F1-4AD2-8F64-BA380EADCCDA}" type="parTrans" cxnId="{9BF3AF26-3D89-4A36-B55C-D3287B31FBB2}">
      <dgm:prSet/>
      <dgm:spPr/>
      <dgm:t>
        <a:bodyPr/>
        <a:lstStyle/>
        <a:p>
          <a:endParaRPr lang="hr-HR"/>
        </a:p>
      </dgm:t>
    </dgm:pt>
    <dgm:pt modelId="{9397F301-BD01-42B5-91EC-C95E4800C4B5}" type="sibTrans" cxnId="{9BF3AF26-3D89-4A36-B55C-D3287B31FBB2}">
      <dgm:prSet/>
      <dgm:spPr/>
      <dgm:t>
        <a:bodyPr/>
        <a:lstStyle/>
        <a:p>
          <a:endParaRPr lang="hr-HR"/>
        </a:p>
      </dgm:t>
    </dgm:pt>
    <dgm:pt modelId="{A3D02A9C-461A-48D4-BF59-216841C1065C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b="0" i="0" u="none" strike="noStrike" cap="none" normalizeH="0" baseline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OPĆI DIO</a:t>
          </a:r>
          <a:endParaRPr kumimoji="0" lang="sr-Latn-RS" altLang="sr-Latn-RS" b="0" i="0" u="none" strike="noStrike" cap="none" normalizeH="0" baseline="0">
            <a:ln/>
            <a:effectLst/>
            <a:latin typeface="Arial" panose="020B0604020202020204" pitchFamily="34" charset="0"/>
          </a:endParaRPr>
        </a:p>
      </dgm:t>
    </dgm:pt>
    <dgm:pt modelId="{32A83E53-894D-45DE-956D-94DBB14AD998}" type="parTrans" cxnId="{1C88FF21-F576-4E8B-BA0F-1C551323BF26}">
      <dgm:prSet/>
      <dgm:spPr/>
      <dgm:t>
        <a:bodyPr/>
        <a:lstStyle/>
        <a:p>
          <a:endParaRPr lang="hr-HR"/>
        </a:p>
      </dgm:t>
    </dgm:pt>
    <dgm:pt modelId="{58412E9C-E442-4A0E-BDDE-B9BFA77B4116}" type="sibTrans" cxnId="{1C88FF21-F576-4E8B-BA0F-1C551323BF26}">
      <dgm:prSet/>
      <dgm:spPr/>
      <dgm:t>
        <a:bodyPr/>
        <a:lstStyle/>
        <a:p>
          <a:endParaRPr lang="hr-HR"/>
        </a:p>
      </dgm:t>
    </dgm:pt>
    <dgm:pt modelId="{7710E707-0063-46D0-ADFB-6DF0190E7C2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b="0" i="0" u="none" strike="noStrike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RAČUN PRIHODA I RASHODA</a:t>
          </a:r>
          <a:endParaRPr kumimoji="0" lang="sr-Latn-RS" altLang="sr-Latn-R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FD6264F2-8841-4CE1-9728-21F50C3BC794}" type="parTrans" cxnId="{A02CF9D4-AD71-415E-A752-F2E8D1048FE3}">
      <dgm:prSet/>
      <dgm:spPr/>
      <dgm:t>
        <a:bodyPr/>
        <a:lstStyle/>
        <a:p>
          <a:endParaRPr lang="hr-HR"/>
        </a:p>
      </dgm:t>
    </dgm:pt>
    <dgm:pt modelId="{B6FDA8A1-5436-41A6-AFEE-66E174EAAF5E}" type="sibTrans" cxnId="{A02CF9D4-AD71-415E-A752-F2E8D1048FE3}">
      <dgm:prSet/>
      <dgm:spPr/>
      <dgm:t>
        <a:bodyPr/>
        <a:lstStyle/>
        <a:p>
          <a:endParaRPr lang="hr-HR"/>
        </a:p>
      </dgm:t>
    </dgm:pt>
    <dgm:pt modelId="{19005BCD-3824-434A-8ACB-8B0370E5D7C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b="0" i="0" u="none" strike="noStrike" cap="none" normalizeH="0" baseline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PRIHODI</a:t>
          </a:r>
          <a:endParaRPr kumimoji="0" lang="sr-Latn-RS" altLang="sr-Latn-RS" b="0" i="0" u="none" strike="noStrike" cap="none" normalizeH="0" baseline="0">
            <a:ln/>
            <a:effectLst/>
            <a:latin typeface="Arial" panose="020B0604020202020204" pitchFamily="34" charset="0"/>
          </a:endParaRPr>
        </a:p>
      </dgm:t>
    </dgm:pt>
    <dgm:pt modelId="{DE484409-B7B8-4766-8B92-DAA81ED8B2EB}" type="parTrans" cxnId="{9AFD1465-7533-4A17-A53D-53977A2CC58D}">
      <dgm:prSet/>
      <dgm:spPr/>
      <dgm:t>
        <a:bodyPr/>
        <a:lstStyle/>
        <a:p>
          <a:endParaRPr lang="hr-HR"/>
        </a:p>
      </dgm:t>
    </dgm:pt>
    <dgm:pt modelId="{73AB836B-8A7A-461B-9DF3-FB227324A7B9}" type="sibTrans" cxnId="{9AFD1465-7533-4A17-A53D-53977A2CC58D}">
      <dgm:prSet/>
      <dgm:spPr/>
      <dgm:t>
        <a:bodyPr/>
        <a:lstStyle/>
        <a:p>
          <a:endParaRPr lang="hr-HR"/>
        </a:p>
      </dgm:t>
    </dgm:pt>
    <dgm:pt modelId="{9F647A39-F2E5-45B9-8396-AD9CBBCF2EE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b="0" i="0" u="none" strike="noStrike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RASHODI</a:t>
          </a:r>
          <a:endParaRPr kumimoji="0" lang="sr-Latn-RS" altLang="sr-Latn-RS" b="0" i="0" u="none" strike="noStrike" cap="none" normalizeH="0" baseline="0" dirty="0">
            <a:ln/>
            <a:effectLst/>
          </a:endParaRPr>
        </a:p>
      </dgm:t>
    </dgm:pt>
    <dgm:pt modelId="{5A422E3B-8FCD-4C19-97B3-C8F96B3F3150}" type="parTrans" cxnId="{3710095C-7297-4D5D-AC64-2FFF63A84CBF}">
      <dgm:prSet/>
      <dgm:spPr/>
      <dgm:t>
        <a:bodyPr/>
        <a:lstStyle/>
        <a:p>
          <a:endParaRPr lang="hr-HR"/>
        </a:p>
      </dgm:t>
    </dgm:pt>
    <dgm:pt modelId="{00C99ADD-9CE2-4C3D-ACB3-A14467B10DD3}" type="sibTrans" cxnId="{3710095C-7297-4D5D-AC64-2FFF63A84CBF}">
      <dgm:prSet/>
      <dgm:spPr/>
      <dgm:t>
        <a:bodyPr/>
        <a:lstStyle/>
        <a:p>
          <a:endParaRPr lang="hr-HR"/>
        </a:p>
      </dgm:t>
    </dgm:pt>
    <dgm:pt modelId="{AD64AF3D-8CBF-4848-83B4-B6C3C8F0092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b="0" i="0" u="none" strike="noStrike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RAČUN </a:t>
          </a:r>
          <a:endParaRPr kumimoji="0" lang="sr-Latn-RS" altLang="sr-Latn-RS" b="0" i="0" u="none" strike="noStrike" cap="none" normalizeH="0" baseline="0" dirty="0">
            <a:ln/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b="0" i="0" u="none" strike="noStrike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FINANCIRANJA</a:t>
          </a:r>
          <a:endParaRPr kumimoji="0" lang="sr-Latn-RS" altLang="sr-Latn-R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A97DBF41-9C07-4611-B162-FD1176BA7028}" type="parTrans" cxnId="{ADF18132-A6AA-44F3-993F-CED3BDEE1379}">
      <dgm:prSet/>
      <dgm:spPr/>
      <dgm:t>
        <a:bodyPr/>
        <a:lstStyle/>
        <a:p>
          <a:endParaRPr lang="hr-HR"/>
        </a:p>
      </dgm:t>
    </dgm:pt>
    <dgm:pt modelId="{A1DAFF47-23AE-49D4-B44B-B179FDB02920}" type="sibTrans" cxnId="{ADF18132-A6AA-44F3-993F-CED3BDEE1379}">
      <dgm:prSet/>
      <dgm:spPr/>
      <dgm:t>
        <a:bodyPr/>
        <a:lstStyle/>
        <a:p>
          <a:endParaRPr lang="hr-HR"/>
        </a:p>
      </dgm:t>
    </dgm:pt>
    <dgm:pt modelId="{D62FF7C4-127E-4E27-B96D-6DE528BB8B6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b="0" i="0" u="none" strike="noStrike" cap="none" normalizeH="0" baseline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PRIMICI OD FINANCIJSKE IMOVINE I ZADUŽIVANJA</a:t>
          </a:r>
          <a:endParaRPr kumimoji="0" lang="sr-Latn-RS" altLang="sr-Latn-R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C4889C25-C036-4884-9315-E2561F6B6B19}" type="parTrans" cxnId="{34075923-6E4E-4A72-A0B6-FF8BB5677665}">
      <dgm:prSet/>
      <dgm:spPr/>
      <dgm:t>
        <a:bodyPr/>
        <a:lstStyle/>
        <a:p>
          <a:endParaRPr lang="hr-HR"/>
        </a:p>
      </dgm:t>
    </dgm:pt>
    <dgm:pt modelId="{D3ABF946-7F25-4442-B7F4-57CC116F7404}" type="sibTrans" cxnId="{34075923-6E4E-4A72-A0B6-FF8BB5677665}">
      <dgm:prSet/>
      <dgm:spPr/>
      <dgm:t>
        <a:bodyPr/>
        <a:lstStyle/>
        <a:p>
          <a:endParaRPr lang="hr-HR"/>
        </a:p>
      </dgm:t>
    </dgm:pt>
    <dgm:pt modelId="{25EE01FF-0C5F-4754-BECE-9C937A2A266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b="0" i="0" u="none" strike="noStrike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IZDACI ZA FINANCIJSKU IMOVINU I OTPLATU ZAJMOVA</a:t>
          </a:r>
          <a:endParaRPr kumimoji="0" lang="sr-Latn-RS" altLang="sr-Latn-R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94C4A86B-0525-4D8D-BD2D-F5D30784FF94}" type="parTrans" cxnId="{EA2F7C2B-4CFD-461E-9F2D-3A01F5E82614}">
      <dgm:prSet/>
      <dgm:spPr/>
      <dgm:t>
        <a:bodyPr/>
        <a:lstStyle/>
        <a:p>
          <a:endParaRPr lang="hr-HR"/>
        </a:p>
      </dgm:t>
    </dgm:pt>
    <dgm:pt modelId="{A9509715-E960-450A-AB69-96EED53EECBF}" type="sibTrans" cxnId="{EA2F7C2B-4CFD-461E-9F2D-3A01F5E82614}">
      <dgm:prSet/>
      <dgm:spPr/>
      <dgm:t>
        <a:bodyPr/>
        <a:lstStyle/>
        <a:p>
          <a:endParaRPr lang="hr-HR"/>
        </a:p>
      </dgm:t>
    </dgm:pt>
    <dgm:pt modelId="{E0D92A9D-5F18-4224-B55C-D2C2B669E39F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b="0" i="0" u="none" strike="noStrike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POSEBNI DIO</a:t>
          </a:r>
          <a:endParaRPr kumimoji="0" lang="sr-Latn-RS" altLang="sr-Latn-R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F61C10E3-935E-4EE8-9C71-0E13EB706CAE}" type="parTrans" cxnId="{EFBB264D-B6DC-4A5A-A604-DC33BDBD133E}">
      <dgm:prSet/>
      <dgm:spPr/>
      <dgm:t>
        <a:bodyPr/>
        <a:lstStyle/>
        <a:p>
          <a:endParaRPr lang="hr-HR"/>
        </a:p>
      </dgm:t>
    </dgm:pt>
    <dgm:pt modelId="{2CF8A71A-9F77-4D38-8CB3-70711404CB15}" type="sibTrans" cxnId="{EFBB264D-B6DC-4A5A-A604-DC33BDBD133E}">
      <dgm:prSet/>
      <dgm:spPr/>
      <dgm:t>
        <a:bodyPr/>
        <a:lstStyle/>
        <a:p>
          <a:endParaRPr lang="hr-HR"/>
        </a:p>
      </dgm:t>
    </dgm:pt>
    <dgm:pt modelId="{2821352C-3E52-4260-AEDE-AE7AB84503DD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b="0" i="0" u="none" strike="noStrike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PLAN RASHODA I IZDATAKA</a:t>
          </a:r>
          <a:endParaRPr kumimoji="0" lang="sr-Latn-RS" altLang="sr-Latn-R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C09F7476-F005-482E-A553-99E11511CF10}" type="parTrans" cxnId="{AC0FFA07-D1AD-4158-A9F4-0312140EC749}">
      <dgm:prSet/>
      <dgm:spPr/>
      <dgm:t>
        <a:bodyPr/>
        <a:lstStyle/>
        <a:p>
          <a:endParaRPr lang="hr-HR"/>
        </a:p>
      </dgm:t>
    </dgm:pt>
    <dgm:pt modelId="{D7B7503A-D51A-4166-8596-8E0A6317AB13}" type="sibTrans" cxnId="{AC0FFA07-D1AD-4158-A9F4-0312140EC749}">
      <dgm:prSet/>
      <dgm:spPr/>
      <dgm:t>
        <a:bodyPr/>
        <a:lstStyle/>
        <a:p>
          <a:endParaRPr lang="hr-HR"/>
        </a:p>
      </dgm:t>
    </dgm:pt>
    <dgm:pt modelId="{7C3FE42C-857C-45F2-B7CE-8ECEC46D3ED0}" type="pres">
      <dgm:prSet presAssocID="{717F3C4C-3810-4FB0-A7BA-E22561A25CE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AAD103-DE1B-4CF2-9671-069D6B15C73F}" type="pres">
      <dgm:prSet presAssocID="{CA490A1C-D7D1-49B3-B975-51091740FFD1}" presName="hierRoot1" presStyleCnt="0">
        <dgm:presLayoutVars>
          <dgm:hierBranch/>
        </dgm:presLayoutVars>
      </dgm:prSet>
      <dgm:spPr/>
    </dgm:pt>
    <dgm:pt modelId="{8E42FA95-9753-4617-B1C7-3F254BD2BF5E}" type="pres">
      <dgm:prSet presAssocID="{CA490A1C-D7D1-49B3-B975-51091740FFD1}" presName="rootComposite1" presStyleCnt="0"/>
      <dgm:spPr/>
    </dgm:pt>
    <dgm:pt modelId="{01C0D79F-FFCF-435F-8133-9527D67F2DF2}" type="pres">
      <dgm:prSet presAssocID="{CA490A1C-D7D1-49B3-B975-51091740FFD1}" presName="rootText1" presStyleLbl="node0" presStyleIdx="0" presStyleCnt="1" custLinFactNeighborX="-89954" custLinFactNeighborY="-18679">
        <dgm:presLayoutVars>
          <dgm:chPref val="3"/>
        </dgm:presLayoutVars>
      </dgm:prSet>
      <dgm:spPr/>
    </dgm:pt>
    <dgm:pt modelId="{11682987-AA57-4867-BF41-D5C50FB463D1}" type="pres">
      <dgm:prSet presAssocID="{CA490A1C-D7D1-49B3-B975-51091740FFD1}" presName="rootConnector1" presStyleLbl="node1" presStyleIdx="0" presStyleCnt="0"/>
      <dgm:spPr/>
    </dgm:pt>
    <dgm:pt modelId="{EF167813-0F01-475C-995C-880300E5C74C}" type="pres">
      <dgm:prSet presAssocID="{CA490A1C-D7D1-49B3-B975-51091740FFD1}" presName="hierChild2" presStyleCnt="0"/>
      <dgm:spPr/>
    </dgm:pt>
    <dgm:pt modelId="{B5A0F447-5382-4751-BC37-D2824E981175}" type="pres">
      <dgm:prSet presAssocID="{32A83E53-894D-45DE-956D-94DBB14AD998}" presName="Name35" presStyleLbl="parChTrans1D2" presStyleIdx="0" presStyleCnt="2"/>
      <dgm:spPr/>
    </dgm:pt>
    <dgm:pt modelId="{BF77294A-4499-4DC9-A436-4ABA53663182}" type="pres">
      <dgm:prSet presAssocID="{A3D02A9C-461A-48D4-BF59-216841C1065C}" presName="hierRoot2" presStyleCnt="0">
        <dgm:presLayoutVars>
          <dgm:hierBranch/>
        </dgm:presLayoutVars>
      </dgm:prSet>
      <dgm:spPr/>
    </dgm:pt>
    <dgm:pt modelId="{EE5F8BE3-A5BD-497F-ABD5-DB10101FF5CB}" type="pres">
      <dgm:prSet presAssocID="{A3D02A9C-461A-48D4-BF59-216841C1065C}" presName="rootComposite" presStyleCnt="0"/>
      <dgm:spPr/>
    </dgm:pt>
    <dgm:pt modelId="{946B2D62-7DD5-4051-A035-DF6B2FECBEC0}" type="pres">
      <dgm:prSet presAssocID="{A3D02A9C-461A-48D4-BF59-216841C1065C}" presName="rootText" presStyleLbl="node2" presStyleIdx="0" presStyleCnt="2">
        <dgm:presLayoutVars>
          <dgm:chPref val="3"/>
        </dgm:presLayoutVars>
      </dgm:prSet>
      <dgm:spPr/>
    </dgm:pt>
    <dgm:pt modelId="{714713F3-CCDE-470E-B330-0C521AEE211B}" type="pres">
      <dgm:prSet presAssocID="{A3D02A9C-461A-48D4-BF59-216841C1065C}" presName="rootConnector" presStyleLbl="node2" presStyleIdx="0" presStyleCnt="2"/>
      <dgm:spPr/>
    </dgm:pt>
    <dgm:pt modelId="{596C6CF6-8DA2-4737-AD94-A31E03F93323}" type="pres">
      <dgm:prSet presAssocID="{A3D02A9C-461A-48D4-BF59-216841C1065C}" presName="hierChild4" presStyleCnt="0"/>
      <dgm:spPr/>
    </dgm:pt>
    <dgm:pt modelId="{39D37D70-C567-4108-BA96-2B464EE2DB9C}" type="pres">
      <dgm:prSet presAssocID="{FD6264F2-8841-4CE1-9728-21F50C3BC794}" presName="Name35" presStyleLbl="parChTrans1D3" presStyleIdx="0" presStyleCnt="3"/>
      <dgm:spPr/>
    </dgm:pt>
    <dgm:pt modelId="{7CAA6637-C3C7-4E43-865A-88D8D7786DA5}" type="pres">
      <dgm:prSet presAssocID="{7710E707-0063-46D0-ADFB-6DF0190E7C25}" presName="hierRoot2" presStyleCnt="0">
        <dgm:presLayoutVars>
          <dgm:hierBranch/>
        </dgm:presLayoutVars>
      </dgm:prSet>
      <dgm:spPr/>
    </dgm:pt>
    <dgm:pt modelId="{ADAA3534-6A77-4BEA-A200-0E1C3AE01C16}" type="pres">
      <dgm:prSet presAssocID="{7710E707-0063-46D0-ADFB-6DF0190E7C25}" presName="rootComposite" presStyleCnt="0"/>
      <dgm:spPr/>
    </dgm:pt>
    <dgm:pt modelId="{DC6DBFDD-8393-4288-8C0E-9A58BC195FBF}" type="pres">
      <dgm:prSet presAssocID="{7710E707-0063-46D0-ADFB-6DF0190E7C25}" presName="rootText" presStyleLbl="node3" presStyleIdx="0" presStyleCnt="3">
        <dgm:presLayoutVars>
          <dgm:chPref val="3"/>
        </dgm:presLayoutVars>
      </dgm:prSet>
      <dgm:spPr/>
    </dgm:pt>
    <dgm:pt modelId="{CB581E55-D47A-4AA0-9827-E3286A20A7A2}" type="pres">
      <dgm:prSet presAssocID="{7710E707-0063-46D0-ADFB-6DF0190E7C25}" presName="rootConnector" presStyleLbl="node3" presStyleIdx="0" presStyleCnt="3"/>
      <dgm:spPr/>
    </dgm:pt>
    <dgm:pt modelId="{9750CC8F-A2DE-4753-8599-7192A4A06CDF}" type="pres">
      <dgm:prSet presAssocID="{7710E707-0063-46D0-ADFB-6DF0190E7C25}" presName="hierChild4" presStyleCnt="0"/>
      <dgm:spPr/>
    </dgm:pt>
    <dgm:pt modelId="{8488E8CE-9F06-466A-B4C3-1150BD08E992}" type="pres">
      <dgm:prSet presAssocID="{DE484409-B7B8-4766-8B92-DAA81ED8B2EB}" presName="Name35" presStyleLbl="parChTrans1D4" presStyleIdx="0" presStyleCnt="4"/>
      <dgm:spPr/>
    </dgm:pt>
    <dgm:pt modelId="{1FA90620-3478-47C7-BF52-218A6CC46070}" type="pres">
      <dgm:prSet presAssocID="{19005BCD-3824-434A-8ACB-8B0370E5D7C2}" presName="hierRoot2" presStyleCnt="0">
        <dgm:presLayoutVars>
          <dgm:hierBranch val="r"/>
        </dgm:presLayoutVars>
      </dgm:prSet>
      <dgm:spPr/>
    </dgm:pt>
    <dgm:pt modelId="{DACCD7CA-A65F-46A7-8CCF-755245D26721}" type="pres">
      <dgm:prSet presAssocID="{19005BCD-3824-434A-8ACB-8B0370E5D7C2}" presName="rootComposite" presStyleCnt="0"/>
      <dgm:spPr/>
    </dgm:pt>
    <dgm:pt modelId="{96079BE0-538D-4DEB-A751-778CB1CAB8E7}" type="pres">
      <dgm:prSet presAssocID="{19005BCD-3824-434A-8ACB-8B0370E5D7C2}" presName="rootText" presStyleLbl="node4" presStyleIdx="0" presStyleCnt="4">
        <dgm:presLayoutVars>
          <dgm:chPref val="3"/>
        </dgm:presLayoutVars>
      </dgm:prSet>
      <dgm:spPr/>
    </dgm:pt>
    <dgm:pt modelId="{E2A711F9-94AA-47C9-A387-C6D6704A1048}" type="pres">
      <dgm:prSet presAssocID="{19005BCD-3824-434A-8ACB-8B0370E5D7C2}" presName="rootConnector" presStyleLbl="node4" presStyleIdx="0" presStyleCnt="4"/>
      <dgm:spPr/>
    </dgm:pt>
    <dgm:pt modelId="{085DA231-DE51-4462-B5C5-350965B12324}" type="pres">
      <dgm:prSet presAssocID="{19005BCD-3824-434A-8ACB-8B0370E5D7C2}" presName="hierChild4" presStyleCnt="0"/>
      <dgm:spPr/>
    </dgm:pt>
    <dgm:pt modelId="{2F7773B5-2885-4304-B6C8-24112BA62174}" type="pres">
      <dgm:prSet presAssocID="{19005BCD-3824-434A-8ACB-8B0370E5D7C2}" presName="hierChild5" presStyleCnt="0"/>
      <dgm:spPr/>
    </dgm:pt>
    <dgm:pt modelId="{79015657-ED44-46EA-8FE8-5927EC58A49D}" type="pres">
      <dgm:prSet presAssocID="{5A422E3B-8FCD-4C19-97B3-C8F96B3F3150}" presName="Name35" presStyleLbl="parChTrans1D4" presStyleIdx="1" presStyleCnt="4"/>
      <dgm:spPr/>
    </dgm:pt>
    <dgm:pt modelId="{1581A030-A047-456F-985C-192D5915588F}" type="pres">
      <dgm:prSet presAssocID="{9F647A39-F2E5-45B9-8396-AD9CBBCF2EE3}" presName="hierRoot2" presStyleCnt="0">
        <dgm:presLayoutVars>
          <dgm:hierBranch val="r"/>
        </dgm:presLayoutVars>
      </dgm:prSet>
      <dgm:spPr/>
    </dgm:pt>
    <dgm:pt modelId="{94F12A1B-99FF-4B22-A03E-F31B461DE21B}" type="pres">
      <dgm:prSet presAssocID="{9F647A39-F2E5-45B9-8396-AD9CBBCF2EE3}" presName="rootComposite" presStyleCnt="0"/>
      <dgm:spPr/>
    </dgm:pt>
    <dgm:pt modelId="{7135C25D-D89A-4214-9BD1-D01B3B3114E3}" type="pres">
      <dgm:prSet presAssocID="{9F647A39-F2E5-45B9-8396-AD9CBBCF2EE3}" presName="rootText" presStyleLbl="node4" presStyleIdx="1" presStyleCnt="4">
        <dgm:presLayoutVars>
          <dgm:chPref val="3"/>
        </dgm:presLayoutVars>
      </dgm:prSet>
      <dgm:spPr/>
    </dgm:pt>
    <dgm:pt modelId="{E37A7772-C06C-4ACF-889C-2129B77D7164}" type="pres">
      <dgm:prSet presAssocID="{9F647A39-F2E5-45B9-8396-AD9CBBCF2EE3}" presName="rootConnector" presStyleLbl="node4" presStyleIdx="1" presStyleCnt="4"/>
      <dgm:spPr/>
    </dgm:pt>
    <dgm:pt modelId="{EA98E016-1F1C-4EF7-BB2C-7EB3F432A785}" type="pres">
      <dgm:prSet presAssocID="{9F647A39-F2E5-45B9-8396-AD9CBBCF2EE3}" presName="hierChild4" presStyleCnt="0"/>
      <dgm:spPr/>
    </dgm:pt>
    <dgm:pt modelId="{A69EE7AF-9930-47D5-AF46-73BAC83B78B2}" type="pres">
      <dgm:prSet presAssocID="{9F647A39-F2E5-45B9-8396-AD9CBBCF2EE3}" presName="hierChild5" presStyleCnt="0"/>
      <dgm:spPr/>
    </dgm:pt>
    <dgm:pt modelId="{C85636C4-C4BA-4907-B6C7-838E581F087C}" type="pres">
      <dgm:prSet presAssocID="{7710E707-0063-46D0-ADFB-6DF0190E7C25}" presName="hierChild5" presStyleCnt="0"/>
      <dgm:spPr/>
    </dgm:pt>
    <dgm:pt modelId="{ADF5ABA9-6AC5-4AFC-A5CB-2B0F074489B6}" type="pres">
      <dgm:prSet presAssocID="{A97DBF41-9C07-4611-B162-FD1176BA7028}" presName="Name35" presStyleLbl="parChTrans1D3" presStyleIdx="1" presStyleCnt="3"/>
      <dgm:spPr/>
    </dgm:pt>
    <dgm:pt modelId="{6A50ABCF-593E-4742-9AED-61F0044BAE32}" type="pres">
      <dgm:prSet presAssocID="{AD64AF3D-8CBF-4848-83B4-B6C3C8F0092D}" presName="hierRoot2" presStyleCnt="0">
        <dgm:presLayoutVars>
          <dgm:hierBranch/>
        </dgm:presLayoutVars>
      </dgm:prSet>
      <dgm:spPr/>
    </dgm:pt>
    <dgm:pt modelId="{7BB6F036-D622-4433-BA32-FFA5C8F6F682}" type="pres">
      <dgm:prSet presAssocID="{AD64AF3D-8CBF-4848-83B4-B6C3C8F0092D}" presName="rootComposite" presStyleCnt="0"/>
      <dgm:spPr/>
    </dgm:pt>
    <dgm:pt modelId="{2C5DE3FC-DC16-4527-982D-649AA50005A3}" type="pres">
      <dgm:prSet presAssocID="{AD64AF3D-8CBF-4848-83B4-B6C3C8F0092D}" presName="rootText" presStyleLbl="node3" presStyleIdx="1" presStyleCnt="3">
        <dgm:presLayoutVars>
          <dgm:chPref val="3"/>
        </dgm:presLayoutVars>
      </dgm:prSet>
      <dgm:spPr/>
    </dgm:pt>
    <dgm:pt modelId="{34354309-C624-4B66-8294-6BB8C32B4E77}" type="pres">
      <dgm:prSet presAssocID="{AD64AF3D-8CBF-4848-83B4-B6C3C8F0092D}" presName="rootConnector" presStyleLbl="node3" presStyleIdx="1" presStyleCnt="3"/>
      <dgm:spPr/>
    </dgm:pt>
    <dgm:pt modelId="{D277CE84-11D5-4F9C-A46E-91E4259DA1C6}" type="pres">
      <dgm:prSet presAssocID="{AD64AF3D-8CBF-4848-83B4-B6C3C8F0092D}" presName="hierChild4" presStyleCnt="0"/>
      <dgm:spPr/>
    </dgm:pt>
    <dgm:pt modelId="{967F08FE-35CA-4104-9546-FDC64A84B016}" type="pres">
      <dgm:prSet presAssocID="{C4889C25-C036-4884-9315-E2561F6B6B19}" presName="Name35" presStyleLbl="parChTrans1D4" presStyleIdx="2" presStyleCnt="4"/>
      <dgm:spPr/>
    </dgm:pt>
    <dgm:pt modelId="{67F77865-8804-4380-8363-79E3E8A83729}" type="pres">
      <dgm:prSet presAssocID="{D62FF7C4-127E-4E27-B96D-6DE528BB8B65}" presName="hierRoot2" presStyleCnt="0">
        <dgm:presLayoutVars>
          <dgm:hierBranch val="r"/>
        </dgm:presLayoutVars>
      </dgm:prSet>
      <dgm:spPr/>
    </dgm:pt>
    <dgm:pt modelId="{52465AEE-BA59-48EC-B0FB-16DDD256A267}" type="pres">
      <dgm:prSet presAssocID="{D62FF7C4-127E-4E27-B96D-6DE528BB8B65}" presName="rootComposite" presStyleCnt="0"/>
      <dgm:spPr/>
    </dgm:pt>
    <dgm:pt modelId="{CD054440-74E4-43E2-9E6F-B0E95054686E}" type="pres">
      <dgm:prSet presAssocID="{D62FF7C4-127E-4E27-B96D-6DE528BB8B65}" presName="rootText" presStyleLbl="node4" presStyleIdx="2" presStyleCnt="4" custScaleX="109032">
        <dgm:presLayoutVars>
          <dgm:chPref val="3"/>
        </dgm:presLayoutVars>
      </dgm:prSet>
      <dgm:spPr/>
    </dgm:pt>
    <dgm:pt modelId="{29F575DD-B053-4570-B5C7-33504CBC6F01}" type="pres">
      <dgm:prSet presAssocID="{D62FF7C4-127E-4E27-B96D-6DE528BB8B65}" presName="rootConnector" presStyleLbl="node4" presStyleIdx="2" presStyleCnt="4"/>
      <dgm:spPr/>
    </dgm:pt>
    <dgm:pt modelId="{4A876CF7-12BC-4BF8-ACA4-7BC5977E6859}" type="pres">
      <dgm:prSet presAssocID="{D62FF7C4-127E-4E27-B96D-6DE528BB8B65}" presName="hierChild4" presStyleCnt="0"/>
      <dgm:spPr/>
    </dgm:pt>
    <dgm:pt modelId="{82C60CC5-B765-44C8-BD6B-F9E88A3882A2}" type="pres">
      <dgm:prSet presAssocID="{D62FF7C4-127E-4E27-B96D-6DE528BB8B65}" presName="hierChild5" presStyleCnt="0"/>
      <dgm:spPr/>
    </dgm:pt>
    <dgm:pt modelId="{64EF67A9-F8D0-4869-B503-6704AC3C6062}" type="pres">
      <dgm:prSet presAssocID="{94C4A86B-0525-4D8D-BD2D-F5D30784FF94}" presName="Name35" presStyleLbl="parChTrans1D4" presStyleIdx="3" presStyleCnt="4"/>
      <dgm:spPr/>
    </dgm:pt>
    <dgm:pt modelId="{33DF64B7-1105-41F8-B2A9-04D8450CFE84}" type="pres">
      <dgm:prSet presAssocID="{25EE01FF-0C5F-4754-BECE-9C937A2A2668}" presName="hierRoot2" presStyleCnt="0">
        <dgm:presLayoutVars>
          <dgm:hierBranch val="r"/>
        </dgm:presLayoutVars>
      </dgm:prSet>
      <dgm:spPr/>
    </dgm:pt>
    <dgm:pt modelId="{05E21BA7-A7EA-446A-8F5E-CBB2ACF092BF}" type="pres">
      <dgm:prSet presAssocID="{25EE01FF-0C5F-4754-BECE-9C937A2A2668}" presName="rootComposite" presStyleCnt="0"/>
      <dgm:spPr/>
    </dgm:pt>
    <dgm:pt modelId="{85FC5718-62B3-4522-9E68-AAFDF9DAE850}" type="pres">
      <dgm:prSet presAssocID="{25EE01FF-0C5F-4754-BECE-9C937A2A2668}" presName="rootText" presStyleLbl="node4" presStyleIdx="3" presStyleCnt="4" custScaleX="110868">
        <dgm:presLayoutVars>
          <dgm:chPref val="3"/>
        </dgm:presLayoutVars>
      </dgm:prSet>
      <dgm:spPr/>
    </dgm:pt>
    <dgm:pt modelId="{0829A1D4-BFF5-4376-A888-014933732C8A}" type="pres">
      <dgm:prSet presAssocID="{25EE01FF-0C5F-4754-BECE-9C937A2A2668}" presName="rootConnector" presStyleLbl="node4" presStyleIdx="3" presStyleCnt="4"/>
      <dgm:spPr/>
    </dgm:pt>
    <dgm:pt modelId="{7F3B3686-769C-4B64-BE08-9C0C2C489410}" type="pres">
      <dgm:prSet presAssocID="{25EE01FF-0C5F-4754-BECE-9C937A2A2668}" presName="hierChild4" presStyleCnt="0"/>
      <dgm:spPr/>
    </dgm:pt>
    <dgm:pt modelId="{8FEAD307-EDAF-4F98-BA66-C43EFE2B6813}" type="pres">
      <dgm:prSet presAssocID="{25EE01FF-0C5F-4754-BECE-9C937A2A2668}" presName="hierChild5" presStyleCnt="0"/>
      <dgm:spPr/>
    </dgm:pt>
    <dgm:pt modelId="{73CE107F-2DD0-40F3-9D8D-54C992E6A86A}" type="pres">
      <dgm:prSet presAssocID="{AD64AF3D-8CBF-4848-83B4-B6C3C8F0092D}" presName="hierChild5" presStyleCnt="0"/>
      <dgm:spPr/>
    </dgm:pt>
    <dgm:pt modelId="{E163F041-E44D-4727-8783-D915F7DF74BC}" type="pres">
      <dgm:prSet presAssocID="{A3D02A9C-461A-48D4-BF59-216841C1065C}" presName="hierChild5" presStyleCnt="0"/>
      <dgm:spPr/>
    </dgm:pt>
    <dgm:pt modelId="{753F81F8-4583-48E5-9A2A-87EF26F2F64F}" type="pres">
      <dgm:prSet presAssocID="{F61C10E3-935E-4EE8-9C71-0E13EB706CAE}" presName="Name35" presStyleLbl="parChTrans1D2" presStyleIdx="1" presStyleCnt="2"/>
      <dgm:spPr/>
    </dgm:pt>
    <dgm:pt modelId="{7BFB199E-9CC5-44C6-A927-27FF91F77318}" type="pres">
      <dgm:prSet presAssocID="{E0D92A9D-5F18-4224-B55C-D2C2B669E39F}" presName="hierRoot2" presStyleCnt="0">
        <dgm:presLayoutVars>
          <dgm:hierBranch/>
        </dgm:presLayoutVars>
      </dgm:prSet>
      <dgm:spPr/>
    </dgm:pt>
    <dgm:pt modelId="{66DD70F7-DEA2-4481-B705-0D7F2197B712}" type="pres">
      <dgm:prSet presAssocID="{E0D92A9D-5F18-4224-B55C-D2C2B669E39F}" presName="rootComposite" presStyleCnt="0"/>
      <dgm:spPr/>
    </dgm:pt>
    <dgm:pt modelId="{EA282373-8E0D-412F-B8E6-84EF41083943}" type="pres">
      <dgm:prSet presAssocID="{E0D92A9D-5F18-4224-B55C-D2C2B669E39F}" presName="rootText" presStyleLbl="node2" presStyleIdx="1" presStyleCnt="2">
        <dgm:presLayoutVars>
          <dgm:chPref val="3"/>
        </dgm:presLayoutVars>
      </dgm:prSet>
      <dgm:spPr/>
    </dgm:pt>
    <dgm:pt modelId="{0A281AA5-C199-4BD0-9248-D49DB5059BDF}" type="pres">
      <dgm:prSet presAssocID="{E0D92A9D-5F18-4224-B55C-D2C2B669E39F}" presName="rootConnector" presStyleLbl="node2" presStyleIdx="1" presStyleCnt="2"/>
      <dgm:spPr/>
    </dgm:pt>
    <dgm:pt modelId="{29AA4E71-5EC5-42BA-A326-AC0D0007AEC1}" type="pres">
      <dgm:prSet presAssocID="{E0D92A9D-5F18-4224-B55C-D2C2B669E39F}" presName="hierChild4" presStyleCnt="0"/>
      <dgm:spPr/>
    </dgm:pt>
    <dgm:pt modelId="{796A39A1-318D-4481-9A84-417F21583174}" type="pres">
      <dgm:prSet presAssocID="{C09F7476-F005-482E-A553-99E11511CF10}" presName="Name35" presStyleLbl="parChTrans1D3" presStyleIdx="2" presStyleCnt="3"/>
      <dgm:spPr/>
    </dgm:pt>
    <dgm:pt modelId="{EF8CEF35-BC28-431B-803B-9FDD1F052019}" type="pres">
      <dgm:prSet presAssocID="{2821352C-3E52-4260-AEDE-AE7AB84503DD}" presName="hierRoot2" presStyleCnt="0">
        <dgm:presLayoutVars>
          <dgm:hierBranch val="r"/>
        </dgm:presLayoutVars>
      </dgm:prSet>
      <dgm:spPr/>
    </dgm:pt>
    <dgm:pt modelId="{DA9C5BB4-00E8-43FF-ADE1-F339C13BE51C}" type="pres">
      <dgm:prSet presAssocID="{2821352C-3E52-4260-AEDE-AE7AB84503DD}" presName="rootComposite" presStyleCnt="0"/>
      <dgm:spPr/>
    </dgm:pt>
    <dgm:pt modelId="{E053BBD8-555D-448B-B3F6-B9BA4DEFE02D}" type="pres">
      <dgm:prSet presAssocID="{2821352C-3E52-4260-AEDE-AE7AB84503DD}" presName="rootText" presStyleLbl="node3" presStyleIdx="2" presStyleCnt="3">
        <dgm:presLayoutVars>
          <dgm:chPref val="3"/>
        </dgm:presLayoutVars>
      </dgm:prSet>
      <dgm:spPr/>
    </dgm:pt>
    <dgm:pt modelId="{CDFCD535-32B4-4670-B68A-C974A338F37D}" type="pres">
      <dgm:prSet presAssocID="{2821352C-3E52-4260-AEDE-AE7AB84503DD}" presName="rootConnector" presStyleLbl="node3" presStyleIdx="2" presStyleCnt="3"/>
      <dgm:spPr/>
    </dgm:pt>
    <dgm:pt modelId="{1B7CD554-5F44-4889-B1F7-BB0D55F75A3F}" type="pres">
      <dgm:prSet presAssocID="{2821352C-3E52-4260-AEDE-AE7AB84503DD}" presName="hierChild4" presStyleCnt="0"/>
      <dgm:spPr/>
    </dgm:pt>
    <dgm:pt modelId="{79BF6C79-D77D-41AE-844D-76297A0B2DC1}" type="pres">
      <dgm:prSet presAssocID="{2821352C-3E52-4260-AEDE-AE7AB84503DD}" presName="hierChild5" presStyleCnt="0"/>
      <dgm:spPr/>
    </dgm:pt>
    <dgm:pt modelId="{31D55CF4-61D3-4039-BE81-A713B3C71F9E}" type="pres">
      <dgm:prSet presAssocID="{E0D92A9D-5F18-4224-B55C-D2C2B669E39F}" presName="hierChild5" presStyleCnt="0"/>
      <dgm:spPr/>
    </dgm:pt>
    <dgm:pt modelId="{053DFDE1-E0F1-4C7A-B6B4-DBC775BECBB3}" type="pres">
      <dgm:prSet presAssocID="{CA490A1C-D7D1-49B3-B975-51091740FFD1}" presName="hierChild3" presStyleCnt="0"/>
      <dgm:spPr/>
    </dgm:pt>
  </dgm:ptLst>
  <dgm:cxnLst>
    <dgm:cxn modelId="{ACA86A02-B6BB-41AD-943A-927FA6A15A3B}" type="presOf" srcId="{C09F7476-F005-482E-A553-99E11511CF10}" destId="{796A39A1-318D-4481-9A84-417F21583174}" srcOrd="0" destOrd="0" presId="urn:microsoft.com/office/officeart/2005/8/layout/orgChart1"/>
    <dgm:cxn modelId="{AC0FFA07-D1AD-4158-A9F4-0312140EC749}" srcId="{E0D92A9D-5F18-4224-B55C-D2C2B669E39F}" destId="{2821352C-3E52-4260-AEDE-AE7AB84503DD}" srcOrd="0" destOrd="0" parTransId="{C09F7476-F005-482E-A553-99E11511CF10}" sibTransId="{D7B7503A-D51A-4166-8596-8E0A6317AB13}"/>
    <dgm:cxn modelId="{D6EE6A16-741B-40C2-A9F6-D317E4E5184C}" type="presOf" srcId="{E0D92A9D-5F18-4224-B55C-D2C2B669E39F}" destId="{EA282373-8E0D-412F-B8E6-84EF41083943}" srcOrd="0" destOrd="0" presId="urn:microsoft.com/office/officeart/2005/8/layout/orgChart1"/>
    <dgm:cxn modelId="{1C88FF21-F576-4E8B-BA0F-1C551323BF26}" srcId="{CA490A1C-D7D1-49B3-B975-51091740FFD1}" destId="{A3D02A9C-461A-48D4-BF59-216841C1065C}" srcOrd="0" destOrd="0" parTransId="{32A83E53-894D-45DE-956D-94DBB14AD998}" sibTransId="{58412E9C-E442-4A0E-BDDE-B9BFA77B4116}"/>
    <dgm:cxn modelId="{34075923-6E4E-4A72-A0B6-FF8BB5677665}" srcId="{AD64AF3D-8CBF-4848-83B4-B6C3C8F0092D}" destId="{D62FF7C4-127E-4E27-B96D-6DE528BB8B65}" srcOrd="0" destOrd="0" parTransId="{C4889C25-C036-4884-9315-E2561F6B6B19}" sibTransId="{D3ABF946-7F25-4442-B7F4-57CC116F7404}"/>
    <dgm:cxn modelId="{0C857B26-80B2-4BE8-A3A6-6B359D8B393B}" type="presOf" srcId="{A3D02A9C-461A-48D4-BF59-216841C1065C}" destId="{714713F3-CCDE-470E-B330-0C521AEE211B}" srcOrd="1" destOrd="0" presId="urn:microsoft.com/office/officeart/2005/8/layout/orgChart1"/>
    <dgm:cxn modelId="{9BF3AF26-3D89-4A36-B55C-D3287B31FBB2}" srcId="{717F3C4C-3810-4FB0-A7BA-E22561A25CE1}" destId="{CA490A1C-D7D1-49B3-B975-51091740FFD1}" srcOrd="0" destOrd="0" parTransId="{145C62F4-90F1-4AD2-8F64-BA380EADCCDA}" sibTransId="{9397F301-BD01-42B5-91EC-C95E4800C4B5}"/>
    <dgm:cxn modelId="{EA2F7C2B-4CFD-461E-9F2D-3A01F5E82614}" srcId="{AD64AF3D-8CBF-4848-83B4-B6C3C8F0092D}" destId="{25EE01FF-0C5F-4754-BECE-9C937A2A2668}" srcOrd="1" destOrd="0" parTransId="{94C4A86B-0525-4D8D-BD2D-F5D30784FF94}" sibTransId="{A9509715-E960-450A-AB69-96EED53EECBF}"/>
    <dgm:cxn modelId="{ADF18132-A6AA-44F3-993F-CED3BDEE1379}" srcId="{A3D02A9C-461A-48D4-BF59-216841C1065C}" destId="{AD64AF3D-8CBF-4848-83B4-B6C3C8F0092D}" srcOrd="1" destOrd="0" parTransId="{A97DBF41-9C07-4611-B162-FD1176BA7028}" sibTransId="{A1DAFF47-23AE-49D4-B44B-B179FDB02920}"/>
    <dgm:cxn modelId="{4783E335-2732-4A24-9142-FF1E41126CF3}" type="presOf" srcId="{7710E707-0063-46D0-ADFB-6DF0190E7C25}" destId="{DC6DBFDD-8393-4288-8C0E-9A58BC195FBF}" srcOrd="0" destOrd="0" presId="urn:microsoft.com/office/officeart/2005/8/layout/orgChart1"/>
    <dgm:cxn modelId="{C0D45D3F-5C3F-4AC4-99AE-903E06D2981D}" type="presOf" srcId="{F61C10E3-935E-4EE8-9C71-0E13EB706CAE}" destId="{753F81F8-4583-48E5-9A2A-87EF26F2F64F}" srcOrd="0" destOrd="0" presId="urn:microsoft.com/office/officeart/2005/8/layout/orgChart1"/>
    <dgm:cxn modelId="{3710095C-7297-4D5D-AC64-2FFF63A84CBF}" srcId="{7710E707-0063-46D0-ADFB-6DF0190E7C25}" destId="{9F647A39-F2E5-45B9-8396-AD9CBBCF2EE3}" srcOrd="1" destOrd="0" parTransId="{5A422E3B-8FCD-4C19-97B3-C8F96B3F3150}" sibTransId="{00C99ADD-9CE2-4C3D-ACB3-A14467B10DD3}"/>
    <dgm:cxn modelId="{80530641-8D8B-4395-AC82-5BFC011DB071}" type="presOf" srcId="{7710E707-0063-46D0-ADFB-6DF0190E7C25}" destId="{CB581E55-D47A-4AA0-9827-E3286A20A7A2}" srcOrd="1" destOrd="0" presId="urn:microsoft.com/office/officeart/2005/8/layout/orgChart1"/>
    <dgm:cxn modelId="{FCB2F561-CE95-478D-AB3F-79DFF5A0F844}" type="presOf" srcId="{19005BCD-3824-434A-8ACB-8B0370E5D7C2}" destId="{96079BE0-538D-4DEB-A751-778CB1CAB8E7}" srcOrd="0" destOrd="0" presId="urn:microsoft.com/office/officeart/2005/8/layout/orgChart1"/>
    <dgm:cxn modelId="{9AFD1465-7533-4A17-A53D-53977A2CC58D}" srcId="{7710E707-0063-46D0-ADFB-6DF0190E7C25}" destId="{19005BCD-3824-434A-8ACB-8B0370E5D7C2}" srcOrd="0" destOrd="0" parTransId="{DE484409-B7B8-4766-8B92-DAA81ED8B2EB}" sibTransId="{73AB836B-8A7A-461B-9DF3-FB227324A7B9}"/>
    <dgm:cxn modelId="{6456716B-6414-4B8C-8F3D-EC577091E7A3}" type="presOf" srcId="{5A422E3B-8FCD-4C19-97B3-C8F96B3F3150}" destId="{79015657-ED44-46EA-8FE8-5927EC58A49D}" srcOrd="0" destOrd="0" presId="urn:microsoft.com/office/officeart/2005/8/layout/orgChart1"/>
    <dgm:cxn modelId="{EFBB264D-B6DC-4A5A-A604-DC33BDBD133E}" srcId="{CA490A1C-D7D1-49B3-B975-51091740FFD1}" destId="{E0D92A9D-5F18-4224-B55C-D2C2B669E39F}" srcOrd="1" destOrd="0" parTransId="{F61C10E3-935E-4EE8-9C71-0E13EB706CAE}" sibTransId="{2CF8A71A-9F77-4D38-8CB3-70711404CB15}"/>
    <dgm:cxn modelId="{9A7D856F-2C40-431F-A752-B61018B2FE5D}" type="presOf" srcId="{C4889C25-C036-4884-9315-E2561F6B6B19}" destId="{967F08FE-35CA-4104-9546-FDC64A84B016}" srcOrd="0" destOrd="0" presId="urn:microsoft.com/office/officeart/2005/8/layout/orgChart1"/>
    <dgm:cxn modelId="{65423650-8D23-46B7-9DC2-A3FED458C808}" type="presOf" srcId="{2821352C-3E52-4260-AEDE-AE7AB84503DD}" destId="{E053BBD8-555D-448B-B3F6-B9BA4DEFE02D}" srcOrd="0" destOrd="0" presId="urn:microsoft.com/office/officeart/2005/8/layout/orgChart1"/>
    <dgm:cxn modelId="{3B68D076-D077-4BC2-9185-35C305C730C9}" type="presOf" srcId="{A3D02A9C-461A-48D4-BF59-216841C1065C}" destId="{946B2D62-7DD5-4051-A035-DF6B2FECBEC0}" srcOrd="0" destOrd="0" presId="urn:microsoft.com/office/officeart/2005/8/layout/orgChart1"/>
    <dgm:cxn modelId="{5725197B-1138-47DE-9854-D43254A96B38}" type="presOf" srcId="{E0D92A9D-5F18-4224-B55C-D2C2B669E39F}" destId="{0A281AA5-C199-4BD0-9248-D49DB5059BDF}" srcOrd="1" destOrd="0" presId="urn:microsoft.com/office/officeart/2005/8/layout/orgChart1"/>
    <dgm:cxn modelId="{33331C7D-333C-43C5-96CA-81442CFD94C4}" type="presOf" srcId="{717F3C4C-3810-4FB0-A7BA-E22561A25CE1}" destId="{7C3FE42C-857C-45F2-B7CE-8ECEC46D3ED0}" srcOrd="0" destOrd="0" presId="urn:microsoft.com/office/officeart/2005/8/layout/orgChart1"/>
    <dgm:cxn modelId="{B5CA6C7E-DCD6-4AE9-95BD-5A2696CB94BD}" type="presOf" srcId="{94C4A86B-0525-4D8D-BD2D-F5D30784FF94}" destId="{64EF67A9-F8D0-4869-B503-6704AC3C6062}" srcOrd="0" destOrd="0" presId="urn:microsoft.com/office/officeart/2005/8/layout/orgChart1"/>
    <dgm:cxn modelId="{79044C91-173B-4C81-958E-DC6E0C00CFEC}" type="presOf" srcId="{D62FF7C4-127E-4E27-B96D-6DE528BB8B65}" destId="{CD054440-74E4-43E2-9E6F-B0E95054686E}" srcOrd="0" destOrd="0" presId="urn:microsoft.com/office/officeart/2005/8/layout/orgChart1"/>
    <dgm:cxn modelId="{DEF4659A-B3B0-42C3-9976-8BC4941EDD97}" type="presOf" srcId="{AD64AF3D-8CBF-4848-83B4-B6C3C8F0092D}" destId="{34354309-C624-4B66-8294-6BB8C32B4E77}" srcOrd="1" destOrd="0" presId="urn:microsoft.com/office/officeart/2005/8/layout/orgChart1"/>
    <dgm:cxn modelId="{F9CDAEA5-4F90-4281-B4D7-E1467FFB1312}" type="presOf" srcId="{32A83E53-894D-45DE-956D-94DBB14AD998}" destId="{B5A0F447-5382-4751-BC37-D2824E981175}" srcOrd="0" destOrd="0" presId="urn:microsoft.com/office/officeart/2005/8/layout/orgChart1"/>
    <dgm:cxn modelId="{3F1CFCB0-F731-4451-A52D-E26F97FA5A74}" type="presOf" srcId="{25EE01FF-0C5F-4754-BECE-9C937A2A2668}" destId="{0829A1D4-BFF5-4376-A888-014933732C8A}" srcOrd="1" destOrd="0" presId="urn:microsoft.com/office/officeart/2005/8/layout/orgChart1"/>
    <dgm:cxn modelId="{25A338B1-DD4B-46DB-967F-484F1D831C08}" type="presOf" srcId="{2821352C-3E52-4260-AEDE-AE7AB84503DD}" destId="{CDFCD535-32B4-4670-B68A-C974A338F37D}" srcOrd="1" destOrd="0" presId="urn:microsoft.com/office/officeart/2005/8/layout/orgChart1"/>
    <dgm:cxn modelId="{797BC5BE-76D1-4E8C-9CEB-51EF29B7FF86}" type="presOf" srcId="{25EE01FF-0C5F-4754-BECE-9C937A2A2668}" destId="{85FC5718-62B3-4522-9E68-AAFDF9DAE850}" srcOrd="0" destOrd="0" presId="urn:microsoft.com/office/officeart/2005/8/layout/orgChart1"/>
    <dgm:cxn modelId="{8883A6C4-9029-4142-B5B7-25A481B3832F}" type="presOf" srcId="{AD64AF3D-8CBF-4848-83B4-B6C3C8F0092D}" destId="{2C5DE3FC-DC16-4527-982D-649AA50005A3}" srcOrd="0" destOrd="0" presId="urn:microsoft.com/office/officeart/2005/8/layout/orgChart1"/>
    <dgm:cxn modelId="{931440C8-CAB7-4039-A765-D7D478EE0420}" type="presOf" srcId="{FD6264F2-8841-4CE1-9728-21F50C3BC794}" destId="{39D37D70-C567-4108-BA96-2B464EE2DB9C}" srcOrd="0" destOrd="0" presId="urn:microsoft.com/office/officeart/2005/8/layout/orgChart1"/>
    <dgm:cxn modelId="{0FBFFDC9-39F0-447A-8588-5CC75720B300}" type="presOf" srcId="{D62FF7C4-127E-4E27-B96D-6DE528BB8B65}" destId="{29F575DD-B053-4570-B5C7-33504CBC6F01}" srcOrd="1" destOrd="0" presId="urn:microsoft.com/office/officeart/2005/8/layout/orgChart1"/>
    <dgm:cxn modelId="{CA294ECA-2F9D-46FB-9CAC-68081B1C818E}" type="presOf" srcId="{CA490A1C-D7D1-49B3-B975-51091740FFD1}" destId="{11682987-AA57-4867-BF41-D5C50FB463D1}" srcOrd="1" destOrd="0" presId="urn:microsoft.com/office/officeart/2005/8/layout/orgChart1"/>
    <dgm:cxn modelId="{E68366CE-6AEF-4342-A78D-2F681D574CB9}" type="presOf" srcId="{DE484409-B7B8-4766-8B92-DAA81ED8B2EB}" destId="{8488E8CE-9F06-466A-B4C3-1150BD08E992}" srcOrd="0" destOrd="0" presId="urn:microsoft.com/office/officeart/2005/8/layout/orgChart1"/>
    <dgm:cxn modelId="{A02CF9D4-AD71-415E-A752-F2E8D1048FE3}" srcId="{A3D02A9C-461A-48D4-BF59-216841C1065C}" destId="{7710E707-0063-46D0-ADFB-6DF0190E7C25}" srcOrd="0" destOrd="0" parTransId="{FD6264F2-8841-4CE1-9728-21F50C3BC794}" sibTransId="{B6FDA8A1-5436-41A6-AFEE-66E174EAAF5E}"/>
    <dgm:cxn modelId="{C85F56D7-4382-4F1A-B63E-E956892634BB}" type="presOf" srcId="{19005BCD-3824-434A-8ACB-8B0370E5D7C2}" destId="{E2A711F9-94AA-47C9-A387-C6D6704A1048}" srcOrd="1" destOrd="0" presId="urn:microsoft.com/office/officeart/2005/8/layout/orgChart1"/>
    <dgm:cxn modelId="{A4FD4FDA-6991-43F4-957B-FA3F7531497C}" type="presOf" srcId="{9F647A39-F2E5-45B9-8396-AD9CBBCF2EE3}" destId="{7135C25D-D89A-4214-9BD1-D01B3B3114E3}" srcOrd="0" destOrd="0" presId="urn:microsoft.com/office/officeart/2005/8/layout/orgChart1"/>
    <dgm:cxn modelId="{58CB81E7-1958-4647-B145-413C8F3169D3}" type="presOf" srcId="{A97DBF41-9C07-4611-B162-FD1176BA7028}" destId="{ADF5ABA9-6AC5-4AFC-A5CB-2B0F074489B6}" srcOrd="0" destOrd="0" presId="urn:microsoft.com/office/officeart/2005/8/layout/orgChart1"/>
    <dgm:cxn modelId="{AD9A62F6-0386-4417-9A4A-C22C19AE4FC8}" type="presOf" srcId="{CA490A1C-D7D1-49B3-B975-51091740FFD1}" destId="{01C0D79F-FFCF-435F-8133-9527D67F2DF2}" srcOrd="0" destOrd="0" presId="urn:microsoft.com/office/officeart/2005/8/layout/orgChart1"/>
    <dgm:cxn modelId="{0A5500FB-EDEE-42A1-8E4B-407DD24E15EA}" type="presOf" srcId="{9F647A39-F2E5-45B9-8396-AD9CBBCF2EE3}" destId="{E37A7772-C06C-4ACF-889C-2129B77D7164}" srcOrd="1" destOrd="0" presId="urn:microsoft.com/office/officeart/2005/8/layout/orgChart1"/>
    <dgm:cxn modelId="{76CF091D-B5B0-4D91-9A21-5F25056F00D7}" type="presParOf" srcId="{7C3FE42C-857C-45F2-B7CE-8ECEC46D3ED0}" destId="{B6AAD103-DE1B-4CF2-9671-069D6B15C73F}" srcOrd="0" destOrd="0" presId="urn:microsoft.com/office/officeart/2005/8/layout/orgChart1"/>
    <dgm:cxn modelId="{B6128DA0-2BA8-485F-857F-7FFAFBE14A5C}" type="presParOf" srcId="{B6AAD103-DE1B-4CF2-9671-069D6B15C73F}" destId="{8E42FA95-9753-4617-B1C7-3F254BD2BF5E}" srcOrd="0" destOrd="0" presId="urn:microsoft.com/office/officeart/2005/8/layout/orgChart1"/>
    <dgm:cxn modelId="{D177F3D9-35F7-4BF5-A1C4-85D7B9DB533B}" type="presParOf" srcId="{8E42FA95-9753-4617-B1C7-3F254BD2BF5E}" destId="{01C0D79F-FFCF-435F-8133-9527D67F2DF2}" srcOrd="0" destOrd="0" presId="urn:microsoft.com/office/officeart/2005/8/layout/orgChart1"/>
    <dgm:cxn modelId="{35DE1115-163C-41DF-B327-79E31797608B}" type="presParOf" srcId="{8E42FA95-9753-4617-B1C7-3F254BD2BF5E}" destId="{11682987-AA57-4867-BF41-D5C50FB463D1}" srcOrd="1" destOrd="0" presId="urn:microsoft.com/office/officeart/2005/8/layout/orgChart1"/>
    <dgm:cxn modelId="{A5EE7BE6-36F8-4DBE-8C9C-1812A92DCEA3}" type="presParOf" srcId="{B6AAD103-DE1B-4CF2-9671-069D6B15C73F}" destId="{EF167813-0F01-475C-995C-880300E5C74C}" srcOrd="1" destOrd="0" presId="urn:microsoft.com/office/officeart/2005/8/layout/orgChart1"/>
    <dgm:cxn modelId="{2BDB3444-2E4B-4726-BE3D-B2C88ADA7F00}" type="presParOf" srcId="{EF167813-0F01-475C-995C-880300E5C74C}" destId="{B5A0F447-5382-4751-BC37-D2824E981175}" srcOrd="0" destOrd="0" presId="urn:microsoft.com/office/officeart/2005/8/layout/orgChart1"/>
    <dgm:cxn modelId="{66EEAEF0-C726-40A1-9BE5-A1FCD8C81E10}" type="presParOf" srcId="{EF167813-0F01-475C-995C-880300E5C74C}" destId="{BF77294A-4499-4DC9-A436-4ABA53663182}" srcOrd="1" destOrd="0" presId="urn:microsoft.com/office/officeart/2005/8/layout/orgChart1"/>
    <dgm:cxn modelId="{48344FFF-2265-4EA3-96D1-D113F925C5BA}" type="presParOf" srcId="{BF77294A-4499-4DC9-A436-4ABA53663182}" destId="{EE5F8BE3-A5BD-497F-ABD5-DB10101FF5CB}" srcOrd="0" destOrd="0" presId="urn:microsoft.com/office/officeart/2005/8/layout/orgChart1"/>
    <dgm:cxn modelId="{C640E0E4-405E-442C-9E90-5764EB7CBCCD}" type="presParOf" srcId="{EE5F8BE3-A5BD-497F-ABD5-DB10101FF5CB}" destId="{946B2D62-7DD5-4051-A035-DF6B2FECBEC0}" srcOrd="0" destOrd="0" presId="urn:microsoft.com/office/officeart/2005/8/layout/orgChart1"/>
    <dgm:cxn modelId="{96529F97-8427-4A46-BFF7-46F7D43BBB59}" type="presParOf" srcId="{EE5F8BE3-A5BD-497F-ABD5-DB10101FF5CB}" destId="{714713F3-CCDE-470E-B330-0C521AEE211B}" srcOrd="1" destOrd="0" presId="urn:microsoft.com/office/officeart/2005/8/layout/orgChart1"/>
    <dgm:cxn modelId="{5838EAFD-96E8-4698-8DD3-60B2F1AE714B}" type="presParOf" srcId="{BF77294A-4499-4DC9-A436-4ABA53663182}" destId="{596C6CF6-8DA2-4737-AD94-A31E03F93323}" srcOrd="1" destOrd="0" presId="urn:microsoft.com/office/officeart/2005/8/layout/orgChart1"/>
    <dgm:cxn modelId="{03173F23-D86A-4607-8212-10E57BA20153}" type="presParOf" srcId="{596C6CF6-8DA2-4737-AD94-A31E03F93323}" destId="{39D37D70-C567-4108-BA96-2B464EE2DB9C}" srcOrd="0" destOrd="0" presId="urn:microsoft.com/office/officeart/2005/8/layout/orgChart1"/>
    <dgm:cxn modelId="{95402F22-5737-4608-80A4-01206BD5950B}" type="presParOf" srcId="{596C6CF6-8DA2-4737-AD94-A31E03F93323}" destId="{7CAA6637-C3C7-4E43-865A-88D8D7786DA5}" srcOrd="1" destOrd="0" presId="urn:microsoft.com/office/officeart/2005/8/layout/orgChart1"/>
    <dgm:cxn modelId="{FB339C2E-39F7-44AD-9886-FFC8FE266F29}" type="presParOf" srcId="{7CAA6637-C3C7-4E43-865A-88D8D7786DA5}" destId="{ADAA3534-6A77-4BEA-A200-0E1C3AE01C16}" srcOrd="0" destOrd="0" presId="urn:microsoft.com/office/officeart/2005/8/layout/orgChart1"/>
    <dgm:cxn modelId="{62F68B01-752D-43F9-9C6F-B70C848A6689}" type="presParOf" srcId="{ADAA3534-6A77-4BEA-A200-0E1C3AE01C16}" destId="{DC6DBFDD-8393-4288-8C0E-9A58BC195FBF}" srcOrd="0" destOrd="0" presId="urn:microsoft.com/office/officeart/2005/8/layout/orgChart1"/>
    <dgm:cxn modelId="{E13312F0-E9E4-4CC6-A1BD-A9D66739F822}" type="presParOf" srcId="{ADAA3534-6A77-4BEA-A200-0E1C3AE01C16}" destId="{CB581E55-D47A-4AA0-9827-E3286A20A7A2}" srcOrd="1" destOrd="0" presId="urn:microsoft.com/office/officeart/2005/8/layout/orgChart1"/>
    <dgm:cxn modelId="{AEB65B32-6552-4028-B3DC-760A778094E4}" type="presParOf" srcId="{7CAA6637-C3C7-4E43-865A-88D8D7786DA5}" destId="{9750CC8F-A2DE-4753-8599-7192A4A06CDF}" srcOrd="1" destOrd="0" presId="urn:microsoft.com/office/officeart/2005/8/layout/orgChart1"/>
    <dgm:cxn modelId="{4E7152E4-7DCC-481A-AFEE-9B0A5344BB34}" type="presParOf" srcId="{9750CC8F-A2DE-4753-8599-7192A4A06CDF}" destId="{8488E8CE-9F06-466A-B4C3-1150BD08E992}" srcOrd="0" destOrd="0" presId="urn:microsoft.com/office/officeart/2005/8/layout/orgChart1"/>
    <dgm:cxn modelId="{744A5791-29AD-4016-86D5-6ECB04BD13D7}" type="presParOf" srcId="{9750CC8F-A2DE-4753-8599-7192A4A06CDF}" destId="{1FA90620-3478-47C7-BF52-218A6CC46070}" srcOrd="1" destOrd="0" presId="urn:microsoft.com/office/officeart/2005/8/layout/orgChart1"/>
    <dgm:cxn modelId="{8F61FFD3-0D2A-43B8-94CE-A9103BE878D6}" type="presParOf" srcId="{1FA90620-3478-47C7-BF52-218A6CC46070}" destId="{DACCD7CA-A65F-46A7-8CCF-755245D26721}" srcOrd="0" destOrd="0" presId="urn:microsoft.com/office/officeart/2005/8/layout/orgChart1"/>
    <dgm:cxn modelId="{7FEE9D60-2EDD-49A5-9283-C6514D55EAB7}" type="presParOf" srcId="{DACCD7CA-A65F-46A7-8CCF-755245D26721}" destId="{96079BE0-538D-4DEB-A751-778CB1CAB8E7}" srcOrd="0" destOrd="0" presId="urn:microsoft.com/office/officeart/2005/8/layout/orgChart1"/>
    <dgm:cxn modelId="{60C49BB5-CF52-477F-80B2-728259CE54D3}" type="presParOf" srcId="{DACCD7CA-A65F-46A7-8CCF-755245D26721}" destId="{E2A711F9-94AA-47C9-A387-C6D6704A1048}" srcOrd="1" destOrd="0" presId="urn:microsoft.com/office/officeart/2005/8/layout/orgChart1"/>
    <dgm:cxn modelId="{2180D163-C205-4920-BBD7-E8A2CB017D62}" type="presParOf" srcId="{1FA90620-3478-47C7-BF52-218A6CC46070}" destId="{085DA231-DE51-4462-B5C5-350965B12324}" srcOrd="1" destOrd="0" presId="urn:microsoft.com/office/officeart/2005/8/layout/orgChart1"/>
    <dgm:cxn modelId="{4FA813A9-B920-44C6-B131-4402EF151926}" type="presParOf" srcId="{1FA90620-3478-47C7-BF52-218A6CC46070}" destId="{2F7773B5-2885-4304-B6C8-24112BA62174}" srcOrd="2" destOrd="0" presId="urn:microsoft.com/office/officeart/2005/8/layout/orgChart1"/>
    <dgm:cxn modelId="{F73F1F67-E566-457B-BF72-32BDCBA128D5}" type="presParOf" srcId="{9750CC8F-A2DE-4753-8599-7192A4A06CDF}" destId="{79015657-ED44-46EA-8FE8-5927EC58A49D}" srcOrd="2" destOrd="0" presId="urn:microsoft.com/office/officeart/2005/8/layout/orgChart1"/>
    <dgm:cxn modelId="{7E594264-AB76-4222-84D1-7F8B3064D7F1}" type="presParOf" srcId="{9750CC8F-A2DE-4753-8599-7192A4A06CDF}" destId="{1581A030-A047-456F-985C-192D5915588F}" srcOrd="3" destOrd="0" presId="urn:microsoft.com/office/officeart/2005/8/layout/orgChart1"/>
    <dgm:cxn modelId="{73E3E65A-6CFB-456E-B535-21900FF83904}" type="presParOf" srcId="{1581A030-A047-456F-985C-192D5915588F}" destId="{94F12A1B-99FF-4B22-A03E-F31B461DE21B}" srcOrd="0" destOrd="0" presId="urn:microsoft.com/office/officeart/2005/8/layout/orgChart1"/>
    <dgm:cxn modelId="{F23CBA74-4C42-4A78-81E6-0D0CF820D193}" type="presParOf" srcId="{94F12A1B-99FF-4B22-A03E-F31B461DE21B}" destId="{7135C25D-D89A-4214-9BD1-D01B3B3114E3}" srcOrd="0" destOrd="0" presId="urn:microsoft.com/office/officeart/2005/8/layout/orgChart1"/>
    <dgm:cxn modelId="{3124E1A9-2A53-4700-8AF1-8FE67D944CDE}" type="presParOf" srcId="{94F12A1B-99FF-4B22-A03E-F31B461DE21B}" destId="{E37A7772-C06C-4ACF-889C-2129B77D7164}" srcOrd="1" destOrd="0" presId="urn:microsoft.com/office/officeart/2005/8/layout/orgChart1"/>
    <dgm:cxn modelId="{EEF6AE3B-5C2B-41A5-8B9F-ADED8DB61B27}" type="presParOf" srcId="{1581A030-A047-456F-985C-192D5915588F}" destId="{EA98E016-1F1C-4EF7-BB2C-7EB3F432A785}" srcOrd="1" destOrd="0" presId="urn:microsoft.com/office/officeart/2005/8/layout/orgChart1"/>
    <dgm:cxn modelId="{FC0EE7E5-F1BC-4F8D-9134-1E33275DD199}" type="presParOf" srcId="{1581A030-A047-456F-985C-192D5915588F}" destId="{A69EE7AF-9930-47D5-AF46-73BAC83B78B2}" srcOrd="2" destOrd="0" presId="urn:microsoft.com/office/officeart/2005/8/layout/orgChart1"/>
    <dgm:cxn modelId="{4C7092C2-D5FA-4B70-A11C-866FA1FAF58B}" type="presParOf" srcId="{7CAA6637-C3C7-4E43-865A-88D8D7786DA5}" destId="{C85636C4-C4BA-4907-B6C7-838E581F087C}" srcOrd="2" destOrd="0" presId="urn:microsoft.com/office/officeart/2005/8/layout/orgChart1"/>
    <dgm:cxn modelId="{DB273B28-E51D-4B2F-A67F-AA2F3616148A}" type="presParOf" srcId="{596C6CF6-8DA2-4737-AD94-A31E03F93323}" destId="{ADF5ABA9-6AC5-4AFC-A5CB-2B0F074489B6}" srcOrd="2" destOrd="0" presId="urn:microsoft.com/office/officeart/2005/8/layout/orgChart1"/>
    <dgm:cxn modelId="{88D9B5DD-AA4D-4411-B247-740C9B837363}" type="presParOf" srcId="{596C6CF6-8DA2-4737-AD94-A31E03F93323}" destId="{6A50ABCF-593E-4742-9AED-61F0044BAE32}" srcOrd="3" destOrd="0" presId="urn:microsoft.com/office/officeart/2005/8/layout/orgChart1"/>
    <dgm:cxn modelId="{12C86D21-0837-4D4F-840A-AA15B0165F55}" type="presParOf" srcId="{6A50ABCF-593E-4742-9AED-61F0044BAE32}" destId="{7BB6F036-D622-4433-BA32-FFA5C8F6F682}" srcOrd="0" destOrd="0" presId="urn:microsoft.com/office/officeart/2005/8/layout/orgChart1"/>
    <dgm:cxn modelId="{36AD9A15-CDB8-41E7-8327-8A2BBE8C6251}" type="presParOf" srcId="{7BB6F036-D622-4433-BA32-FFA5C8F6F682}" destId="{2C5DE3FC-DC16-4527-982D-649AA50005A3}" srcOrd="0" destOrd="0" presId="urn:microsoft.com/office/officeart/2005/8/layout/orgChart1"/>
    <dgm:cxn modelId="{BCBABF95-1D2D-4868-8DD7-60BF810D6AFF}" type="presParOf" srcId="{7BB6F036-D622-4433-BA32-FFA5C8F6F682}" destId="{34354309-C624-4B66-8294-6BB8C32B4E77}" srcOrd="1" destOrd="0" presId="urn:microsoft.com/office/officeart/2005/8/layout/orgChart1"/>
    <dgm:cxn modelId="{1B91D8C6-5157-4EE0-8260-8AEFBE77597F}" type="presParOf" srcId="{6A50ABCF-593E-4742-9AED-61F0044BAE32}" destId="{D277CE84-11D5-4F9C-A46E-91E4259DA1C6}" srcOrd="1" destOrd="0" presId="urn:microsoft.com/office/officeart/2005/8/layout/orgChart1"/>
    <dgm:cxn modelId="{2E77EA93-D03A-4997-AB8F-FEC6BB5063CF}" type="presParOf" srcId="{D277CE84-11D5-4F9C-A46E-91E4259DA1C6}" destId="{967F08FE-35CA-4104-9546-FDC64A84B016}" srcOrd="0" destOrd="0" presId="urn:microsoft.com/office/officeart/2005/8/layout/orgChart1"/>
    <dgm:cxn modelId="{1A239C1C-490B-4BB6-A545-086BB775A097}" type="presParOf" srcId="{D277CE84-11D5-4F9C-A46E-91E4259DA1C6}" destId="{67F77865-8804-4380-8363-79E3E8A83729}" srcOrd="1" destOrd="0" presId="urn:microsoft.com/office/officeart/2005/8/layout/orgChart1"/>
    <dgm:cxn modelId="{825CB2C5-A280-4613-A5BD-DEDF9AA7B316}" type="presParOf" srcId="{67F77865-8804-4380-8363-79E3E8A83729}" destId="{52465AEE-BA59-48EC-B0FB-16DDD256A267}" srcOrd="0" destOrd="0" presId="urn:microsoft.com/office/officeart/2005/8/layout/orgChart1"/>
    <dgm:cxn modelId="{0F651C28-92C0-4296-AA55-BECE7ED21018}" type="presParOf" srcId="{52465AEE-BA59-48EC-B0FB-16DDD256A267}" destId="{CD054440-74E4-43E2-9E6F-B0E95054686E}" srcOrd="0" destOrd="0" presId="urn:microsoft.com/office/officeart/2005/8/layout/orgChart1"/>
    <dgm:cxn modelId="{BFC95AF6-F9F7-476E-A8FC-1678ADEDE8F9}" type="presParOf" srcId="{52465AEE-BA59-48EC-B0FB-16DDD256A267}" destId="{29F575DD-B053-4570-B5C7-33504CBC6F01}" srcOrd="1" destOrd="0" presId="urn:microsoft.com/office/officeart/2005/8/layout/orgChart1"/>
    <dgm:cxn modelId="{00652610-51A5-4967-89DD-CCB428DF7B4B}" type="presParOf" srcId="{67F77865-8804-4380-8363-79E3E8A83729}" destId="{4A876CF7-12BC-4BF8-ACA4-7BC5977E6859}" srcOrd="1" destOrd="0" presId="urn:microsoft.com/office/officeart/2005/8/layout/orgChart1"/>
    <dgm:cxn modelId="{1730D2E2-D942-4A7B-8DAA-BB820A12DA77}" type="presParOf" srcId="{67F77865-8804-4380-8363-79E3E8A83729}" destId="{82C60CC5-B765-44C8-BD6B-F9E88A3882A2}" srcOrd="2" destOrd="0" presId="urn:microsoft.com/office/officeart/2005/8/layout/orgChart1"/>
    <dgm:cxn modelId="{895F2947-8A25-469E-B60E-8ACF1593BFFC}" type="presParOf" srcId="{D277CE84-11D5-4F9C-A46E-91E4259DA1C6}" destId="{64EF67A9-F8D0-4869-B503-6704AC3C6062}" srcOrd="2" destOrd="0" presId="urn:microsoft.com/office/officeart/2005/8/layout/orgChart1"/>
    <dgm:cxn modelId="{66CEE1F6-8DE0-4BF9-A5E2-D60B8416AB9E}" type="presParOf" srcId="{D277CE84-11D5-4F9C-A46E-91E4259DA1C6}" destId="{33DF64B7-1105-41F8-B2A9-04D8450CFE84}" srcOrd="3" destOrd="0" presId="urn:microsoft.com/office/officeart/2005/8/layout/orgChart1"/>
    <dgm:cxn modelId="{2A297533-CE8C-40B3-BDBA-11A6509CE666}" type="presParOf" srcId="{33DF64B7-1105-41F8-B2A9-04D8450CFE84}" destId="{05E21BA7-A7EA-446A-8F5E-CBB2ACF092BF}" srcOrd="0" destOrd="0" presId="urn:microsoft.com/office/officeart/2005/8/layout/orgChart1"/>
    <dgm:cxn modelId="{251C2E10-407A-4863-92E1-9E594FD0C6DD}" type="presParOf" srcId="{05E21BA7-A7EA-446A-8F5E-CBB2ACF092BF}" destId="{85FC5718-62B3-4522-9E68-AAFDF9DAE850}" srcOrd="0" destOrd="0" presId="urn:microsoft.com/office/officeart/2005/8/layout/orgChart1"/>
    <dgm:cxn modelId="{08079E29-E7E1-4B35-8F44-367813EA33EA}" type="presParOf" srcId="{05E21BA7-A7EA-446A-8F5E-CBB2ACF092BF}" destId="{0829A1D4-BFF5-4376-A888-014933732C8A}" srcOrd="1" destOrd="0" presId="urn:microsoft.com/office/officeart/2005/8/layout/orgChart1"/>
    <dgm:cxn modelId="{88B81896-C90E-4F98-81C7-857ADE6634C1}" type="presParOf" srcId="{33DF64B7-1105-41F8-B2A9-04D8450CFE84}" destId="{7F3B3686-769C-4B64-BE08-9C0C2C489410}" srcOrd="1" destOrd="0" presId="urn:microsoft.com/office/officeart/2005/8/layout/orgChart1"/>
    <dgm:cxn modelId="{007C5C3B-DFB7-4072-B3F6-2AC09C6620CC}" type="presParOf" srcId="{33DF64B7-1105-41F8-B2A9-04D8450CFE84}" destId="{8FEAD307-EDAF-4F98-BA66-C43EFE2B6813}" srcOrd="2" destOrd="0" presId="urn:microsoft.com/office/officeart/2005/8/layout/orgChart1"/>
    <dgm:cxn modelId="{20DF321D-9DCD-4887-A0CD-233C0BBDD62A}" type="presParOf" srcId="{6A50ABCF-593E-4742-9AED-61F0044BAE32}" destId="{73CE107F-2DD0-40F3-9D8D-54C992E6A86A}" srcOrd="2" destOrd="0" presId="urn:microsoft.com/office/officeart/2005/8/layout/orgChart1"/>
    <dgm:cxn modelId="{FBB6679B-036D-4E64-A77C-142E9EB0E803}" type="presParOf" srcId="{BF77294A-4499-4DC9-A436-4ABA53663182}" destId="{E163F041-E44D-4727-8783-D915F7DF74BC}" srcOrd="2" destOrd="0" presId="urn:microsoft.com/office/officeart/2005/8/layout/orgChart1"/>
    <dgm:cxn modelId="{7E5A39D0-0434-4EE1-8C2E-9356C75B11B8}" type="presParOf" srcId="{EF167813-0F01-475C-995C-880300E5C74C}" destId="{753F81F8-4583-48E5-9A2A-87EF26F2F64F}" srcOrd="2" destOrd="0" presId="urn:microsoft.com/office/officeart/2005/8/layout/orgChart1"/>
    <dgm:cxn modelId="{AE680FF2-A423-463A-A2F5-F3DA3181E396}" type="presParOf" srcId="{EF167813-0F01-475C-995C-880300E5C74C}" destId="{7BFB199E-9CC5-44C6-A927-27FF91F77318}" srcOrd="3" destOrd="0" presId="urn:microsoft.com/office/officeart/2005/8/layout/orgChart1"/>
    <dgm:cxn modelId="{CA17B8D7-753C-4860-A5D1-F1961C85ACBF}" type="presParOf" srcId="{7BFB199E-9CC5-44C6-A927-27FF91F77318}" destId="{66DD70F7-DEA2-4481-B705-0D7F2197B712}" srcOrd="0" destOrd="0" presId="urn:microsoft.com/office/officeart/2005/8/layout/orgChart1"/>
    <dgm:cxn modelId="{6D2CE01B-E5F4-4153-9EA5-27BDDC4BCD74}" type="presParOf" srcId="{66DD70F7-DEA2-4481-B705-0D7F2197B712}" destId="{EA282373-8E0D-412F-B8E6-84EF41083943}" srcOrd="0" destOrd="0" presId="urn:microsoft.com/office/officeart/2005/8/layout/orgChart1"/>
    <dgm:cxn modelId="{4A320565-61F7-4619-8158-F855A64AEC0B}" type="presParOf" srcId="{66DD70F7-DEA2-4481-B705-0D7F2197B712}" destId="{0A281AA5-C199-4BD0-9248-D49DB5059BDF}" srcOrd="1" destOrd="0" presId="urn:microsoft.com/office/officeart/2005/8/layout/orgChart1"/>
    <dgm:cxn modelId="{04F22842-D45A-4BFA-BCCD-091A3B6392E1}" type="presParOf" srcId="{7BFB199E-9CC5-44C6-A927-27FF91F77318}" destId="{29AA4E71-5EC5-42BA-A326-AC0D0007AEC1}" srcOrd="1" destOrd="0" presId="urn:microsoft.com/office/officeart/2005/8/layout/orgChart1"/>
    <dgm:cxn modelId="{F06A497D-42A4-4472-8D44-37BBE18BD669}" type="presParOf" srcId="{29AA4E71-5EC5-42BA-A326-AC0D0007AEC1}" destId="{796A39A1-318D-4481-9A84-417F21583174}" srcOrd="0" destOrd="0" presId="urn:microsoft.com/office/officeart/2005/8/layout/orgChart1"/>
    <dgm:cxn modelId="{D4AA602B-44B0-4A47-A8BA-79EF7BBD20EA}" type="presParOf" srcId="{29AA4E71-5EC5-42BA-A326-AC0D0007AEC1}" destId="{EF8CEF35-BC28-431B-803B-9FDD1F052019}" srcOrd="1" destOrd="0" presId="urn:microsoft.com/office/officeart/2005/8/layout/orgChart1"/>
    <dgm:cxn modelId="{A4CA8F0B-7DD2-4364-8BF3-65132C7BE6B5}" type="presParOf" srcId="{EF8CEF35-BC28-431B-803B-9FDD1F052019}" destId="{DA9C5BB4-00E8-43FF-ADE1-F339C13BE51C}" srcOrd="0" destOrd="0" presId="urn:microsoft.com/office/officeart/2005/8/layout/orgChart1"/>
    <dgm:cxn modelId="{F0859EA9-1A75-4DEF-B6AF-2D87EE85FACB}" type="presParOf" srcId="{DA9C5BB4-00E8-43FF-ADE1-F339C13BE51C}" destId="{E053BBD8-555D-448B-B3F6-B9BA4DEFE02D}" srcOrd="0" destOrd="0" presId="urn:microsoft.com/office/officeart/2005/8/layout/orgChart1"/>
    <dgm:cxn modelId="{407FE4AF-4EF9-46DE-8A8A-0FC7354E00A7}" type="presParOf" srcId="{DA9C5BB4-00E8-43FF-ADE1-F339C13BE51C}" destId="{CDFCD535-32B4-4670-B68A-C974A338F37D}" srcOrd="1" destOrd="0" presId="urn:microsoft.com/office/officeart/2005/8/layout/orgChart1"/>
    <dgm:cxn modelId="{3190FB95-907C-4681-AD7B-EDEF15542441}" type="presParOf" srcId="{EF8CEF35-BC28-431B-803B-9FDD1F052019}" destId="{1B7CD554-5F44-4889-B1F7-BB0D55F75A3F}" srcOrd="1" destOrd="0" presId="urn:microsoft.com/office/officeart/2005/8/layout/orgChart1"/>
    <dgm:cxn modelId="{566C9AB3-6074-4955-9305-0B21BB20738C}" type="presParOf" srcId="{EF8CEF35-BC28-431B-803B-9FDD1F052019}" destId="{79BF6C79-D77D-41AE-844D-76297A0B2DC1}" srcOrd="2" destOrd="0" presId="urn:microsoft.com/office/officeart/2005/8/layout/orgChart1"/>
    <dgm:cxn modelId="{B388C321-3C6E-45EA-821B-4ECB79612F7D}" type="presParOf" srcId="{7BFB199E-9CC5-44C6-A927-27FF91F77318}" destId="{31D55CF4-61D3-4039-BE81-A713B3C71F9E}" srcOrd="2" destOrd="0" presId="urn:microsoft.com/office/officeart/2005/8/layout/orgChart1"/>
    <dgm:cxn modelId="{BF1E9F38-06EF-4F4C-9D4D-7DB4630E5582}" type="presParOf" srcId="{B6AAD103-DE1B-4CF2-9671-069D6B15C73F}" destId="{053DFDE1-E0F1-4C7A-B6B4-DBC775BEC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6A39A1-318D-4481-9A84-417F21583174}">
      <dsp:nvSpPr>
        <dsp:cNvPr id="0" name=""/>
        <dsp:cNvSpPr/>
      </dsp:nvSpPr>
      <dsp:spPr>
        <a:xfrm>
          <a:off x="9183961" y="2360888"/>
          <a:ext cx="91440" cy="4008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08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F81F8-4583-48E5-9A2A-87EF26F2F64F}">
      <dsp:nvSpPr>
        <dsp:cNvPr id="0" name=""/>
        <dsp:cNvSpPr/>
      </dsp:nvSpPr>
      <dsp:spPr>
        <a:xfrm>
          <a:off x="5155781" y="954336"/>
          <a:ext cx="4073899" cy="452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804"/>
              </a:lnTo>
              <a:lnTo>
                <a:pt x="4073899" y="251804"/>
              </a:lnTo>
              <a:lnTo>
                <a:pt x="4073899" y="452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F67A9-F8D0-4869-B503-6704AC3C6062}">
      <dsp:nvSpPr>
        <dsp:cNvPr id="0" name=""/>
        <dsp:cNvSpPr/>
      </dsp:nvSpPr>
      <dsp:spPr>
        <a:xfrm>
          <a:off x="6920187" y="3716046"/>
          <a:ext cx="1240942" cy="400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10"/>
              </a:lnTo>
              <a:lnTo>
                <a:pt x="1240942" y="200410"/>
              </a:lnTo>
              <a:lnTo>
                <a:pt x="1240942" y="4008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F08FE-35CA-4104-9546-FDC64A84B016}">
      <dsp:nvSpPr>
        <dsp:cNvPr id="0" name=""/>
        <dsp:cNvSpPr/>
      </dsp:nvSpPr>
      <dsp:spPr>
        <a:xfrm>
          <a:off x="5661722" y="3716046"/>
          <a:ext cx="1258464" cy="400821"/>
        </a:xfrm>
        <a:custGeom>
          <a:avLst/>
          <a:gdLst/>
          <a:ahLst/>
          <a:cxnLst/>
          <a:rect l="0" t="0" r="0" b="0"/>
          <a:pathLst>
            <a:path>
              <a:moveTo>
                <a:pt x="1258464" y="0"/>
              </a:moveTo>
              <a:lnTo>
                <a:pt x="1258464" y="200410"/>
              </a:lnTo>
              <a:lnTo>
                <a:pt x="0" y="200410"/>
              </a:lnTo>
              <a:lnTo>
                <a:pt x="0" y="4008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5ABA9-6AC5-4AFC-A5CB-2B0F074489B6}">
      <dsp:nvSpPr>
        <dsp:cNvPr id="0" name=""/>
        <dsp:cNvSpPr/>
      </dsp:nvSpPr>
      <dsp:spPr>
        <a:xfrm>
          <a:off x="4515736" y="2360888"/>
          <a:ext cx="2404450" cy="400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10"/>
              </a:lnTo>
              <a:lnTo>
                <a:pt x="2404450" y="200410"/>
              </a:lnTo>
              <a:lnTo>
                <a:pt x="2404450" y="4008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15657-ED44-46EA-8FE8-5927EC58A49D}">
      <dsp:nvSpPr>
        <dsp:cNvPr id="0" name=""/>
        <dsp:cNvSpPr/>
      </dsp:nvSpPr>
      <dsp:spPr>
        <a:xfrm>
          <a:off x="2111285" y="3716046"/>
          <a:ext cx="1154747" cy="400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410"/>
              </a:lnTo>
              <a:lnTo>
                <a:pt x="1154747" y="200410"/>
              </a:lnTo>
              <a:lnTo>
                <a:pt x="1154747" y="4008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88E8CE-9F06-466A-B4C3-1150BD08E992}">
      <dsp:nvSpPr>
        <dsp:cNvPr id="0" name=""/>
        <dsp:cNvSpPr/>
      </dsp:nvSpPr>
      <dsp:spPr>
        <a:xfrm>
          <a:off x="956538" y="3716046"/>
          <a:ext cx="1154747" cy="400821"/>
        </a:xfrm>
        <a:custGeom>
          <a:avLst/>
          <a:gdLst/>
          <a:ahLst/>
          <a:cxnLst/>
          <a:rect l="0" t="0" r="0" b="0"/>
          <a:pathLst>
            <a:path>
              <a:moveTo>
                <a:pt x="1154747" y="0"/>
              </a:moveTo>
              <a:lnTo>
                <a:pt x="1154747" y="200410"/>
              </a:lnTo>
              <a:lnTo>
                <a:pt x="0" y="200410"/>
              </a:lnTo>
              <a:lnTo>
                <a:pt x="0" y="4008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37D70-C567-4108-BA96-2B464EE2DB9C}">
      <dsp:nvSpPr>
        <dsp:cNvPr id="0" name=""/>
        <dsp:cNvSpPr/>
      </dsp:nvSpPr>
      <dsp:spPr>
        <a:xfrm>
          <a:off x="2111285" y="2360888"/>
          <a:ext cx="2404450" cy="400821"/>
        </a:xfrm>
        <a:custGeom>
          <a:avLst/>
          <a:gdLst/>
          <a:ahLst/>
          <a:cxnLst/>
          <a:rect l="0" t="0" r="0" b="0"/>
          <a:pathLst>
            <a:path>
              <a:moveTo>
                <a:pt x="2404450" y="0"/>
              </a:moveTo>
              <a:lnTo>
                <a:pt x="2404450" y="200410"/>
              </a:lnTo>
              <a:lnTo>
                <a:pt x="0" y="200410"/>
              </a:lnTo>
              <a:lnTo>
                <a:pt x="0" y="4008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0F447-5382-4751-BC37-D2824E981175}">
      <dsp:nvSpPr>
        <dsp:cNvPr id="0" name=""/>
        <dsp:cNvSpPr/>
      </dsp:nvSpPr>
      <dsp:spPr>
        <a:xfrm>
          <a:off x="4515736" y="954336"/>
          <a:ext cx="640044" cy="452215"/>
        </a:xfrm>
        <a:custGeom>
          <a:avLst/>
          <a:gdLst/>
          <a:ahLst/>
          <a:cxnLst/>
          <a:rect l="0" t="0" r="0" b="0"/>
          <a:pathLst>
            <a:path>
              <a:moveTo>
                <a:pt x="640044" y="0"/>
              </a:moveTo>
              <a:lnTo>
                <a:pt x="640044" y="251804"/>
              </a:lnTo>
              <a:lnTo>
                <a:pt x="0" y="251804"/>
              </a:lnTo>
              <a:lnTo>
                <a:pt x="0" y="452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C0D79F-FFCF-435F-8133-9527D67F2DF2}">
      <dsp:nvSpPr>
        <dsp:cNvPr id="0" name=""/>
        <dsp:cNvSpPr/>
      </dsp:nvSpPr>
      <dsp:spPr>
        <a:xfrm>
          <a:off x="4201444" y="0"/>
          <a:ext cx="1908672" cy="954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sz="1700" b="0" i="0" u="none" strike="noStrike" kern="1200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PRORAČUN</a:t>
          </a:r>
          <a:endParaRPr kumimoji="0" lang="sr-Latn-RS" altLang="sr-Latn-RS" sz="17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4201444" y="0"/>
        <a:ext cx="1908672" cy="954336"/>
      </dsp:txXfrm>
    </dsp:sp>
    <dsp:sp modelId="{946B2D62-7DD5-4051-A035-DF6B2FECBEC0}">
      <dsp:nvSpPr>
        <dsp:cNvPr id="0" name=""/>
        <dsp:cNvSpPr/>
      </dsp:nvSpPr>
      <dsp:spPr>
        <a:xfrm>
          <a:off x="3561400" y="1406551"/>
          <a:ext cx="1908672" cy="954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sz="1700" b="0" i="0" u="none" strike="noStrike" kern="1200" cap="none" normalizeH="0" baseline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OPĆI DIO</a:t>
          </a:r>
          <a:endParaRPr kumimoji="0" lang="sr-Latn-RS" altLang="sr-Latn-RS" sz="1700" b="0" i="0" u="none" strike="noStrike" kern="1200" cap="none" normalizeH="0" baseline="0">
            <a:ln/>
            <a:effectLst/>
            <a:latin typeface="Arial" panose="020B0604020202020204" pitchFamily="34" charset="0"/>
          </a:endParaRPr>
        </a:p>
      </dsp:txBody>
      <dsp:txXfrm>
        <a:off x="3561400" y="1406551"/>
        <a:ext cx="1908672" cy="954336"/>
      </dsp:txXfrm>
    </dsp:sp>
    <dsp:sp modelId="{DC6DBFDD-8393-4288-8C0E-9A58BC195FBF}">
      <dsp:nvSpPr>
        <dsp:cNvPr id="0" name=""/>
        <dsp:cNvSpPr/>
      </dsp:nvSpPr>
      <dsp:spPr>
        <a:xfrm>
          <a:off x="1156949" y="2761709"/>
          <a:ext cx="1908672" cy="954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sz="1700" b="0" i="0" u="none" strike="noStrike" kern="1200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RAČUN PRIHODA I RASHODA</a:t>
          </a:r>
          <a:endParaRPr kumimoji="0" lang="sr-Latn-RS" altLang="sr-Latn-RS" sz="17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1156949" y="2761709"/>
        <a:ext cx="1908672" cy="954336"/>
      </dsp:txXfrm>
    </dsp:sp>
    <dsp:sp modelId="{96079BE0-538D-4DEB-A751-778CB1CAB8E7}">
      <dsp:nvSpPr>
        <dsp:cNvPr id="0" name=""/>
        <dsp:cNvSpPr/>
      </dsp:nvSpPr>
      <dsp:spPr>
        <a:xfrm>
          <a:off x="2202" y="4116867"/>
          <a:ext cx="1908672" cy="954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sz="1700" b="0" i="0" u="none" strike="noStrike" kern="1200" cap="none" normalizeH="0" baseline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PRIHODI</a:t>
          </a:r>
          <a:endParaRPr kumimoji="0" lang="sr-Latn-RS" altLang="sr-Latn-RS" sz="1700" b="0" i="0" u="none" strike="noStrike" kern="1200" cap="none" normalizeH="0" baseline="0">
            <a:ln/>
            <a:effectLst/>
            <a:latin typeface="Arial" panose="020B0604020202020204" pitchFamily="34" charset="0"/>
          </a:endParaRPr>
        </a:p>
      </dsp:txBody>
      <dsp:txXfrm>
        <a:off x="2202" y="4116867"/>
        <a:ext cx="1908672" cy="954336"/>
      </dsp:txXfrm>
    </dsp:sp>
    <dsp:sp modelId="{7135C25D-D89A-4214-9BD1-D01B3B3114E3}">
      <dsp:nvSpPr>
        <dsp:cNvPr id="0" name=""/>
        <dsp:cNvSpPr/>
      </dsp:nvSpPr>
      <dsp:spPr>
        <a:xfrm>
          <a:off x="2311696" y="4116867"/>
          <a:ext cx="1908672" cy="954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sz="1700" b="0" i="0" u="none" strike="noStrike" kern="1200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RASHODI</a:t>
          </a:r>
          <a:endParaRPr kumimoji="0" lang="sr-Latn-RS" altLang="sr-Latn-RS" sz="1700" b="0" i="0" u="none" strike="noStrike" kern="1200" cap="none" normalizeH="0" baseline="0" dirty="0">
            <a:ln/>
            <a:effectLst/>
          </a:endParaRPr>
        </a:p>
      </dsp:txBody>
      <dsp:txXfrm>
        <a:off x="2311696" y="4116867"/>
        <a:ext cx="1908672" cy="954336"/>
      </dsp:txXfrm>
    </dsp:sp>
    <dsp:sp modelId="{2C5DE3FC-DC16-4527-982D-649AA50005A3}">
      <dsp:nvSpPr>
        <dsp:cNvPr id="0" name=""/>
        <dsp:cNvSpPr/>
      </dsp:nvSpPr>
      <dsp:spPr>
        <a:xfrm>
          <a:off x="5965850" y="2761709"/>
          <a:ext cx="1908672" cy="954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sz="1700" b="0" i="0" u="none" strike="noStrike" kern="1200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RAČUN </a:t>
          </a:r>
          <a:endParaRPr kumimoji="0" lang="sr-Latn-RS" altLang="sr-Latn-RS" sz="1700" b="0" i="0" u="none" strike="noStrike" kern="1200" cap="none" normalizeH="0" baseline="0" dirty="0">
            <a:ln/>
            <a:effectLst/>
          </a:endParaRP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sz="1700" b="0" i="0" u="none" strike="noStrike" kern="1200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FINANCIRANJA</a:t>
          </a:r>
          <a:endParaRPr kumimoji="0" lang="sr-Latn-RS" altLang="sr-Latn-RS" sz="17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5965850" y="2761709"/>
        <a:ext cx="1908672" cy="954336"/>
      </dsp:txXfrm>
    </dsp:sp>
    <dsp:sp modelId="{CD054440-74E4-43E2-9E6F-B0E95054686E}">
      <dsp:nvSpPr>
        <dsp:cNvPr id="0" name=""/>
        <dsp:cNvSpPr/>
      </dsp:nvSpPr>
      <dsp:spPr>
        <a:xfrm>
          <a:off x="4621190" y="4116867"/>
          <a:ext cx="2081064" cy="954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sz="1700" b="0" i="0" u="none" strike="noStrike" kern="1200" cap="none" normalizeH="0" baseline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PRIMICI OD FINANCIJSKE IMOVINE I ZADUŽIVANJA</a:t>
          </a:r>
          <a:endParaRPr kumimoji="0" lang="sr-Latn-RS" altLang="sr-Latn-RS" sz="17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4621190" y="4116867"/>
        <a:ext cx="2081064" cy="954336"/>
      </dsp:txXfrm>
    </dsp:sp>
    <dsp:sp modelId="{85FC5718-62B3-4522-9E68-AAFDF9DAE850}">
      <dsp:nvSpPr>
        <dsp:cNvPr id="0" name=""/>
        <dsp:cNvSpPr/>
      </dsp:nvSpPr>
      <dsp:spPr>
        <a:xfrm>
          <a:off x="7103076" y="4116867"/>
          <a:ext cx="2116107" cy="954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sz="1700" b="0" i="0" u="none" strike="noStrike" kern="1200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IZDACI ZA FINANCIJSKU IMOVINU I OTPLATU ZAJMOVA</a:t>
          </a:r>
          <a:endParaRPr kumimoji="0" lang="sr-Latn-RS" altLang="sr-Latn-RS" sz="17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7103076" y="4116867"/>
        <a:ext cx="2116107" cy="954336"/>
      </dsp:txXfrm>
    </dsp:sp>
    <dsp:sp modelId="{EA282373-8E0D-412F-B8E6-84EF41083943}">
      <dsp:nvSpPr>
        <dsp:cNvPr id="0" name=""/>
        <dsp:cNvSpPr/>
      </dsp:nvSpPr>
      <dsp:spPr>
        <a:xfrm>
          <a:off x="8275344" y="1406551"/>
          <a:ext cx="1908672" cy="954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sz="1700" b="0" i="0" u="none" strike="noStrike" kern="1200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POSEBNI DIO</a:t>
          </a:r>
          <a:endParaRPr kumimoji="0" lang="sr-Latn-RS" altLang="sr-Latn-RS" sz="17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8275344" y="1406551"/>
        <a:ext cx="1908672" cy="954336"/>
      </dsp:txXfrm>
    </dsp:sp>
    <dsp:sp modelId="{E053BBD8-555D-448B-B3F6-B9BA4DEFE02D}">
      <dsp:nvSpPr>
        <dsp:cNvPr id="0" name=""/>
        <dsp:cNvSpPr/>
      </dsp:nvSpPr>
      <dsp:spPr>
        <a:xfrm>
          <a:off x="8275344" y="2761709"/>
          <a:ext cx="1908672" cy="9543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r-Latn-RS" altLang="sr-Latn-RS" sz="1700" b="0" i="0" u="none" strike="noStrike" kern="1200" cap="none" normalizeH="0" baseline="0" dirty="0">
              <a:ln/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PLAN RASHODA I IZDATAKA</a:t>
          </a:r>
          <a:endParaRPr kumimoji="0" lang="sr-Latn-RS" altLang="sr-Latn-RS" sz="17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8275344" y="2761709"/>
        <a:ext cx="1908672" cy="954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463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279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0887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349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462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345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4525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490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3490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81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745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20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74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371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775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321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0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021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6E5F2-CECA-408C-914E-E0957E108454}" type="datetimeFigureOut">
              <a:rPr lang="hr-HR" smtClean="0"/>
              <a:t>27.1.2026.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2DE1C-173A-4E6B-BFB2-142F98A0763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909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gradonacelnik@pozega.hr" TargetMode="External"/><Relationship Id="rId2" Type="http://schemas.openxmlformats.org/officeDocument/2006/relationships/hyperlink" Target="mailto:info@pozega.h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asminka.vodinelic@pozega.hr" TargetMode="External"/><Relationship Id="rId5" Type="http://schemas.openxmlformats.org/officeDocument/2006/relationships/hyperlink" Target="mailto:ljiljana.bilen@pozega.hr" TargetMode="External"/><Relationship Id="rId4" Type="http://schemas.openxmlformats.org/officeDocument/2006/relationships/hyperlink" Target="mailto:tajnica@pozega.hr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mailto:skola@os-dcesaric-pozega.skole.hr" TargetMode="External"/><Relationship Id="rId3" Type="http://schemas.openxmlformats.org/officeDocument/2006/relationships/hyperlink" Target="mailto:gkpz@gkpz.hr" TargetMode="External"/><Relationship Id="rId7" Type="http://schemas.openxmlformats.org/officeDocument/2006/relationships/hyperlink" Target="mailto:akanizlica@os-akanizlica-pozega.skole.hr" TargetMode="External"/><Relationship Id="rId2" Type="http://schemas.openxmlformats.org/officeDocument/2006/relationships/hyperlink" Target="mailto:info@gmp.hr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vp.grada.pozege@gmail.com" TargetMode="External"/><Relationship Id="rId5" Type="http://schemas.openxmlformats.org/officeDocument/2006/relationships/hyperlink" Target="mailto:djvrtici.pozega@gmail.com" TargetMode="External"/><Relationship Id="rId10" Type="http://schemas.openxmlformats.org/officeDocument/2006/relationships/hyperlink" Target="mailto:lo-ra@pozega.hr" TargetMode="External"/><Relationship Id="rId4" Type="http://schemas.openxmlformats.org/officeDocument/2006/relationships/hyperlink" Target="mailto:tajnistvo@gkp.hr" TargetMode="External"/><Relationship Id="rId9" Type="http://schemas.openxmlformats.org/officeDocument/2006/relationships/hyperlink" Target="mailto:skola@os-jkempfa-pozega.skole.h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75000"/>
                <a:lumOff val="25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D905BBE-9F8D-4A73-B5F1-BAF812A33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FAC86CD-FCB8-459B-A58A-C461E1B9E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C9658688-9BC1-45C6-BEBA-1753861A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816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187BD969-077D-471D-AED5-0DA80819A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A9EE5B3E-496C-497B-9BD6-2A98CBD55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AED1CCB-DC89-44E3-8D2A-C164598FC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6752110" cy="1373070"/>
          </a:xfrm>
        </p:spPr>
        <p:txBody>
          <a:bodyPr>
            <a:normAutofit/>
          </a:bodyPr>
          <a:lstStyle/>
          <a:p>
            <a:r>
              <a:rPr lang="hr-HR" b="1" dirty="0"/>
              <a:t>VODIČ ZA GRAĐANE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94EE695-9B71-47E3-A1F4-1729CB038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6752109" cy="1117687"/>
          </a:xfrm>
        </p:spPr>
        <p:txBody>
          <a:bodyPr>
            <a:normAutofit/>
          </a:bodyPr>
          <a:lstStyle/>
          <a:p>
            <a:r>
              <a:rPr lang="hr-HR" dirty="0"/>
              <a:t>UZ PRORAČUN GRADA POŽEGE ZA 2026. GODINU I PROJEKCIJU PRORAČUNA ZA 2027. I 2028. GODINU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A268C6-C30D-45C7-9577-A0128DDAA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091" y="1779148"/>
            <a:ext cx="3358478" cy="3299704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785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9E7BD9-F46B-4EF6-9F84-066AA985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STRUKTURA PRORAČUNA GRADA POŽEGE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151294-5BB7-4424-837F-859979D34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hr-HR" dirty="0">
                <a:solidFill>
                  <a:schemeClr val="tx1"/>
                </a:solidFill>
              </a:rPr>
              <a:t>U Proračunu Grada Požege prikazani su svi prihodi i primici, rashodi i izdaci Grada i proračunskih korisnika, </a:t>
            </a:r>
            <a:r>
              <a:rPr lang="hr-HR" dirty="0"/>
              <a:t>kako slijedi</a:t>
            </a:r>
            <a:r>
              <a:rPr lang="hr-HR" dirty="0">
                <a:solidFill>
                  <a:schemeClr val="tx1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hr-HR" dirty="0">
                <a:solidFill>
                  <a:schemeClr val="tx1"/>
                </a:solidFill>
              </a:rPr>
              <a:t>- Javne ustanove u kulturi (Gradska knjižnica </a:t>
            </a:r>
            <a:r>
              <a:rPr lang="hr-HR" dirty="0"/>
              <a:t>Požega</a:t>
            </a:r>
            <a:r>
              <a:rPr lang="hr-HR" dirty="0">
                <a:solidFill>
                  <a:schemeClr val="tx1"/>
                </a:solidFill>
              </a:rPr>
              <a:t>, Gradsko kazalište Požega i Gradski muzej Požega)</a:t>
            </a:r>
          </a:p>
          <a:p>
            <a:pPr marL="0" indent="0" algn="just">
              <a:buNone/>
            </a:pPr>
            <a:r>
              <a:rPr lang="hr-HR" dirty="0">
                <a:solidFill>
                  <a:schemeClr val="tx1"/>
                </a:solidFill>
              </a:rPr>
              <a:t>- Javne ustanove predškolskog odgoja (Dječji vrtić Požega)</a:t>
            </a:r>
          </a:p>
          <a:p>
            <a:pPr marL="0" indent="0" algn="just">
              <a:buNone/>
            </a:pPr>
            <a:r>
              <a:rPr lang="hr-HR" dirty="0">
                <a:solidFill>
                  <a:schemeClr val="tx1"/>
                </a:solidFill>
              </a:rPr>
              <a:t>- Javne ustanove odgoja i obrazovanja – osnovne škole (osnovne škole kojima je Grad Požega osnivač – OŠ Julija Kempfa, OŠ Antuna </a:t>
            </a:r>
            <a:r>
              <a:rPr lang="hr-HR" dirty="0" err="1">
                <a:solidFill>
                  <a:schemeClr val="tx1"/>
                </a:solidFill>
              </a:rPr>
              <a:t>Kanižlića</a:t>
            </a:r>
            <a:r>
              <a:rPr lang="hr-HR" dirty="0">
                <a:solidFill>
                  <a:schemeClr val="tx1"/>
                </a:solidFill>
              </a:rPr>
              <a:t> i OŠ </a:t>
            </a:r>
            <a:r>
              <a:rPr lang="hr-HR" dirty="0" err="1">
                <a:solidFill>
                  <a:schemeClr val="tx1"/>
                </a:solidFill>
              </a:rPr>
              <a:t>Dobriše</a:t>
            </a:r>
            <a:r>
              <a:rPr lang="hr-HR" dirty="0">
                <a:solidFill>
                  <a:schemeClr val="tx1"/>
                </a:solidFill>
              </a:rPr>
              <a:t> Cesarića)</a:t>
            </a:r>
          </a:p>
          <a:p>
            <a:pPr marL="0" indent="0" algn="just">
              <a:buNone/>
            </a:pPr>
            <a:r>
              <a:rPr lang="hr-HR" dirty="0">
                <a:solidFill>
                  <a:schemeClr val="tx1"/>
                </a:solidFill>
              </a:rPr>
              <a:t>- Vijeća manjina (Gradsko vijeće srpske nacionalne manjine Požega)</a:t>
            </a:r>
          </a:p>
          <a:p>
            <a:pPr marL="0" indent="0" algn="just">
              <a:buNone/>
            </a:pPr>
            <a:r>
              <a:rPr lang="hr-HR" dirty="0">
                <a:solidFill>
                  <a:schemeClr val="tx1"/>
                </a:solidFill>
              </a:rPr>
              <a:t>- Vatrogastvo (Javna vatrogasna postrojba Grada Požege)</a:t>
            </a:r>
          </a:p>
          <a:p>
            <a:pPr marL="342900" indent="-342900" algn="just">
              <a:buFontTx/>
              <a:buChar char="-"/>
            </a:pPr>
            <a:r>
              <a:rPr lang="hr-HR" dirty="0">
                <a:solidFill>
                  <a:schemeClr val="tx1"/>
                </a:solidFill>
              </a:rPr>
              <a:t>Javna ustanova – lokalna razvojna agencija (Lokalna razvojna agencija Požega)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5449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676992-0D64-4E87-A221-EA5A1E41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84" y="502917"/>
            <a:ext cx="11570829" cy="1507067"/>
          </a:xfrm>
        </p:spPr>
        <p:txBody>
          <a:bodyPr>
            <a:normAutofit fontScale="90000"/>
          </a:bodyPr>
          <a:lstStyle/>
          <a:p>
            <a:r>
              <a:rPr lang="hr-HR" dirty="0"/>
              <a:t>KRATKI PRIKAZ PRIJEDLOGA PRORAČUNA ZA PRORAČUNSKU GODINU 2026. I PROJEKCIJA ZA 2027. I 2028. GODINU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5B955F-B5FC-46F2-BC81-85661F1EA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0584" y="2628965"/>
            <a:ext cx="6190883" cy="44545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dirty="0"/>
              <a:t>Ukupni prihodi i primici u Proračunu Grada Požege za 2026. godinu uvećani za planirane viškove iznose 59.821.000,00 eura. </a:t>
            </a:r>
          </a:p>
          <a:p>
            <a:pPr algn="just"/>
            <a:r>
              <a:rPr lang="hr-HR" dirty="0"/>
              <a:t>Ukupni rashodi i izdaci u Proračunu Grada Požege za 2026. godinu planirani su u visini planiranih prihoda i primitaka i iznose 59.821.000,00 eura.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A0D86E6-4EC0-49D7-BB84-401809362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74721" y="2389967"/>
            <a:ext cx="5139379" cy="238998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hr-HR" sz="1400" dirty="0"/>
              <a:t>Proračun Grada Požege za razdoblje od 2025.-2028. godine </a:t>
            </a:r>
            <a:endParaRPr lang="hr-H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1A7AF12-AD51-43C7-BC6B-74D5264C8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7601921-A354-43C1-902F-4BEF545E0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2193" y="34563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FC0C73F-A4B1-44C5-94D5-D56D87B5BB67}"/>
              </a:ext>
            </a:extLst>
          </p:cNvPr>
          <p:cNvSpPr txBox="1"/>
          <p:nvPr/>
        </p:nvSpPr>
        <p:spPr>
          <a:xfrm>
            <a:off x="7158410" y="6085311"/>
            <a:ext cx="496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/>
              <a:t>* Proračun Grada Požege je uravnotežen prenesenim rezultatima poslovanja iz prethodne godine.</a:t>
            </a: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E3622969-519C-AC5B-2EDC-43B185B4E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40443"/>
              </p:ext>
            </p:extLst>
          </p:nvPr>
        </p:nvGraphicFramePr>
        <p:xfrm>
          <a:off x="7158410" y="2797521"/>
          <a:ext cx="4572000" cy="3132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549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F927A0-6DAB-45F6-9BC0-3ADED4D5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11" y="829869"/>
            <a:ext cx="11597271" cy="903043"/>
          </a:xfrm>
        </p:spPr>
        <p:txBody>
          <a:bodyPr>
            <a:normAutofit fontScale="90000"/>
          </a:bodyPr>
          <a:lstStyle/>
          <a:p>
            <a:r>
              <a:rPr lang="hr-HR" dirty="0"/>
              <a:t>STRUKTURA PRIHODA I PRIMITAKA PRORAČUNA I </a:t>
            </a:r>
            <a:br>
              <a:rPr lang="hr-HR" dirty="0"/>
            </a:br>
            <a:r>
              <a:rPr lang="hr-HR" dirty="0"/>
              <a:t>VLASTITIH IZVORA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F7288C-1F89-487A-B7D2-51709D261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191" y="3491296"/>
            <a:ext cx="4649787" cy="576262"/>
          </a:xfrm>
        </p:spPr>
        <p:txBody>
          <a:bodyPr>
            <a:normAutofit/>
          </a:bodyPr>
          <a:lstStyle/>
          <a:p>
            <a:r>
              <a:rPr lang="hr-HR" dirty="0"/>
              <a:t>PRIHODI POSLOVANJA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ACDCEB6-2EED-441D-8D1A-248A68976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097" y="4287140"/>
            <a:ext cx="4937655" cy="2099345"/>
          </a:xfrm>
        </p:spPr>
        <p:txBody>
          <a:bodyPr anchor="ctr">
            <a:noAutofit/>
          </a:bodyPr>
          <a:lstStyle/>
          <a:p>
            <a:r>
              <a:rPr lang="hr-HR" sz="1600" dirty="0"/>
              <a:t>Kako prihodi poslovanja čine najveći udio ukupnih prihoda i primitaka na grafikonu je prikazana struktura iz koje je vidljivo da su pomoći i prihodi od poreza vrijednosno najznačajniji planirani prihodi.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86F925E-0EA0-43C5-894C-D739460DB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42830" y="2791427"/>
            <a:ext cx="4070465" cy="335560"/>
          </a:xfrm>
        </p:spPr>
        <p:txBody>
          <a:bodyPr anchor="t">
            <a:normAutofit/>
          </a:bodyPr>
          <a:lstStyle/>
          <a:p>
            <a:pPr algn="ctr"/>
            <a:r>
              <a:rPr lang="hr-HR" sz="1200" dirty="0"/>
              <a:t>Prihodi poslovanja u 2026. godini</a:t>
            </a: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532EF32-A576-47F1-8905-FFC405C11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17511" y="2047040"/>
            <a:ext cx="11597271" cy="12246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6200" dirty="0"/>
              <a:t>U Proračunu 2026. godine planirani su ukupni prihodi i primici u iznosu od 55.786.720,00 eura, a njih čine:</a:t>
            </a:r>
          </a:p>
          <a:p>
            <a:pPr lvl="1"/>
            <a:r>
              <a:rPr lang="hr-HR" sz="6200" dirty="0"/>
              <a:t>prihodi poslovanja u iznosu 52.984.220,00 eura</a:t>
            </a:r>
          </a:p>
          <a:p>
            <a:pPr lvl="1"/>
            <a:r>
              <a:rPr lang="hr-HR" sz="6200" dirty="0"/>
              <a:t>prihodi od prodaje nefinancijske imovine u iznosu od 300.000,00 eura </a:t>
            </a:r>
          </a:p>
          <a:p>
            <a:pPr lvl="1"/>
            <a:r>
              <a:rPr lang="hr-HR" sz="6200" dirty="0"/>
              <a:t>primici od financijske imovine i zaduživanja u iznosu od 2.502.500,00 eura</a:t>
            </a:r>
            <a:endParaRPr lang="hr-H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CBDE4DD-F3E0-4910-9699-1099A8A25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E09D472-81F3-4705-B896-32FFDC21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295" y="22608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67045178-9578-955F-356D-8505AB6D61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78043"/>
              </p:ext>
            </p:extLst>
          </p:nvPr>
        </p:nvGraphicFramePr>
        <p:xfrm>
          <a:off x="4953678" y="3271710"/>
          <a:ext cx="7059617" cy="348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843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8933EF5-A239-47F6-963F-417AF36E8F7C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Prihodi od prodaje nefinancijske imovine planirani su u iznosu 300.000,00 eura i u cijelosti čine prihode Grada.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/>
              <a:t>Prihodi od prodaje neproizvedene dugotrajne imovine planirani su u iznosu 180.000,00 eura, a odnose se na prodaju poljoprivrednog i građevinskog zemljišta. </a:t>
            </a:r>
          </a:p>
          <a:p>
            <a:pPr marL="457200" lvl="1" indent="0">
              <a:buNone/>
            </a:pPr>
            <a:endParaRPr lang="hr-HR" i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hr-HR" dirty="0"/>
              <a:t>Prihodi od prodaje proizvedene dugotrajne imovine planirani su u iznosu 120.000,00 eura, a odnose se na prihode od otkupa stanova, prihod od prodaje </a:t>
            </a:r>
            <a:r>
              <a:rPr lang="hr-HR" dirty="0" err="1"/>
              <a:t>prodaje</a:t>
            </a:r>
            <a:r>
              <a:rPr lang="hr-HR" dirty="0"/>
              <a:t> stambenih objekata.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A4D0715-7119-4683-BCFC-9933DB20A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4781" y="2319699"/>
            <a:ext cx="3063240" cy="576262"/>
          </a:xfrm>
        </p:spPr>
        <p:txBody>
          <a:bodyPr/>
          <a:lstStyle/>
          <a:p>
            <a:endParaRPr lang="hr-HR" dirty="0"/>
          </a:p>
          <a:p>
            <a:r>
              <a:rPr lang="hr-HR" sz="2000" dirty="0"/>
              <a:t>PRIMICI OD FINANCIJSKE IMOVINE I ZADUŽIVANJA</a:t>
            </a: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48CDA776-F770-4F28-9FC4-C2FD2C98F05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543815" y="3012435"/>
            <a:ext cx="3063240" cy="29135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Primici od financijske imovine i zaduživanja planirani su u iznosu od 2.502.500,00 eura, a odnose se na:</a:t>
            </a:r>
          </a:p>
          <a:p>
            <a:pPr marL="285750" indent="-285750">
              <a:buFontTx/>
              <a:buChar char="-"/>
            </a:pPr>
            <a:r>
              <a:rPr lang="hr-HR" dirty="0"/>
              <a:t>Zaduženje za sufinanciranje investicijskih projekata revitalizacije povijesne jezgre, izgradnje sportske dvorane OŠ J. </a:t>
            </a:r>
            <a:r>
              <a:rPr lang="hr-HR" dirty="0" err="1"/>
              <a:t>Kempfa</a:t>
            </a:r>
            <a:r>
              <a:rPr lang="hr-HR" dirty="0"/>
              <a:t> te izgradnja atletskog stadiona</a:t>
            </a:r>
          </a:p>
          <a:p>
            <a:pPr marL="285750" indent="-285750">
              <a:buFontTx/>
              <a:buChar char="-"/>
            </a:pPr>
            <a:r>
              <a:rPr lang="hr-HR" dirty="0"/>
              <a:t>Primitke (povrate) glavnice zajmova danih trgovačkim društvima i obrtnicima izvan javnog sektora - povrat kredita za žene i mlade</a:t>
            </a:r>
          </a:p>
        </p:txBody>
      </p:sp>
      <p:sp>
        <p:nvSpPr>
          <p:cNvPr id="11" name="Naslov 10">
            <a:extLst>
              <a:ext uri="{FF2B5EF4-FFF2-40B4-BE49-F238E27FC236}">
                <a16:creationId xmlns:a16="http://schemas.microsoft.com/office/drawing/2014/main" id="{44ADD661-D6C2-4CB7-8A4D-54C9F2F0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PRIHODI I PRIMICI I VLASTITI IZVORI</a:t>
            </a:r>
          </a:p>
        </p:txBody>
      </p:sp>
      <p:sp>
        <p:nvSpPr>
          <p:cNvPr id="12" name="Rezervirano mjesto teksta 2">
            <a:extLst>
              <a:ext uri="{FF2B5EF4-FFF2-40B4-BE49-F238E27FC236}">
                <a16:creationId xmlns:a16="http://schemas.microsoft.com/office/drawing/2014/main" id="{77FD0A6B-042B-4A36-966B-784E67F0F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400" y="2336800"/>
            <a:ext cx="3070225" cy="576263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PRIHODI OD PRODAJE NEFINANCIJSKE IMOVINE</a:t>
            </a:r>
          </a:p>
        </p:txBody>
      </p:sp>
    </p:spTree>
    <p:extLst>
      <p:ext uri="{BB962C8B-B14F-4D97-AF65-F5344CB8AC3E}">
        <p14:creationId xmlns:p14="http://schemas.microsoft.com/office/powerpoint/2010/main" val="2634842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F927A0-6DAB-45F6-9BC0-3ADED4D5A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49" y="818215"/>
            <a:ext cx="11597271" cy="903043"/>
          </a:xfrm>
        </p:spPr>
        <p:txBody>
          <a:bodyPr>
            <a:normAutofit/>
          </a:bodyPr>
          <a:lstStyle/>
          <a:p>
            <a:r>
              <a:rPr lang="hr-HR" dirty="0"/>
              <a:t>STRUKTURA RASHODA I IZDATAKA PRORAČUNA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BF7288C-1F89-487A-B7D2-51709D261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042" y="3429000"/>
            <a:ext cx="4649787" cy="576262"/>
          </a:xfrm>
        </p:spPr>
        <p:txBody>
          <a:bodyPr/>
          <a:lstStyle/>
          <a:p>
            <a:r>
              <a:rPr lang="hr-HR" dirty="0"/>
              <a:t>RASHODI POSLOVANJA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ACDCEB6-2EED-441D-8D1A-248A68976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8997" y="4239719"/>
            <a:ext cx="4937655" cy="2099345"/>
          </a:xfrm>
        </p:spPr>
        <p:txBody>
          <a:bodyPr anchor="ctr">
            <a:noAutofit/>
          </a:bodyPr>
          <a:lstStyle/>
          <a:p>
            <a:r>
              <a:rPr lang="hr-HR" dirty="0"/>
              <a:t>Rashodi poslovanja su planirani u iznosu od 27.657.780,00 eura, od čega 12.710.415,00 eura se odnosi na rashode Grada, a 14.947.365,00 eura na rashode proračunskih korisnika što je i prikazano na grafikonu.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86F925E-0EA0-43C5-894C-D739460DB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72002" y="3499767"/>
            <a:ext cx="3560956" cy="334592"/>
          </a:xfrm>
        </p:spPr>
        <p:txBody>
          <a:bodyPr anchor="t"/>
          <a:lstStyle/>
          <a:p>
            <a:pPr algn="ctr"/>
            <a:r>
              <a:rPr lang="hr-HR" sz="1200" dirty="0"/>
              <a:t>Rashodi poslovanja u 2026. godini</a:t>
            </a: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532EF32-A576-47F1-8905-FFC405C115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73149" y="2003840"/>
            <a:ext cx="11597271" cy="109056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r-HR" sz="6400" dirty="0"/>
              <a:t>U Proračunu 2026. godine ukupni rashodi i izdaci su planirani u iznosu 59.786.720,00 eura, a njih čine:</a:t>
            </a:r>
          </a:p>
          <a:p>
            <a:pPr lvl="0"/>
            <a:r>
              <a:rPr lang="hr-HR" sz="6400" dirty="0"/>
              <a:t>rashodi poslovanja u iznosu 27.657.780,00 eura</a:t>
            </a:r>
          </a:p>
          <a:p>
            <a:pPr lvl="0"/>
            <a:r>
              <a:rPr lang="hr-HR" sz="6400" dirty="0"/>
              <a:t>rashodi za nabavu nefinancijske imovine u iznosu 30.995.550,00 eura</a:t>
            </a:r>
          </a:p>
          <a:p>
            <a:pPr lvl="0"/>
            <a:r>
              <a:rPr lang="hr-HR" sz="6400" dirty="0"/>
              <a:t>izdaci za financijsku imovinu i otplatu zajmova u iznosu 1.167.670,00 eura.</a:t>
            </a:r>
          </a:p>
          <a:p>
            <a:endParaRPr lang="hr-H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CBDE4DD-F3E0-4910-9699-1099A8A25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E09D472-81F3-4705-B896-32FFDC219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7295" y="22608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10" name="Grafikon 9">
            <a:extLst>
              <a:ext uri="{FF2B5EF4-FFF2-40B4-BE49-F238E27FC236}">
                <a16:creationId xmlns:a16="http://schemas.microsoft.com/office/drawing/2014/main" id="{E47CABB9-B9D4-B77B-63DB-E15DD19C12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674045"/>
              </p:ext>
            </p:extLst>
          </p:nvPr>
        </p:nvGraphicFramePr>
        <p:xfrm>
          <a:off x="7466480" y="391779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55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07B6C1-FB8A-4E65-B11E-844C2889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/>
              <a:t>RASHODI POSLOVANJA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CA9D19F-D783-4F8D-A84F-EBB105FC3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651" y="2059874"/>
            <a:ext cx="11916697" cy="1438714"/>
          </a:xfrm>
        </p:spPr>
        <p:txBody>
          <a:bodyPr>
            <a:normAutofit/>
          </a:bodyPr>
          <a:lstStyle/>
          <a:p>
            <a:r>
              <a:rPr lang="hr-HR" dirty="0"/>
              <a:t>U strukturi rashoda poslovanja u Gradu Požegi najveći udio se odnosi na rashode za zaposlene, materijalne rashode te rashode za donacije, kazne naknade šteta i kapitalne pomoći što je prikazano i na grafikonu.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91C4238F-4678-4D60-ABF1-46C96954F5C5}"/>
              </a:ext>
            </a:extLst>
          </p:cNvPr>
          <p:cNvSpPr txBox="1"/>
          <p:nvPr/>
        </p:nvSpPr>
        <p:spPr>
          <a:xfrm>
            <a:off x="4177716" y="3585796"/>
            <a:ext cx="3836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solidFill>
                  <a:schemeClr val="bg1"/>
                </a:solidFill>
              </a:rPr>
              <a:t>Struktura rashoda poslovanja u 2026. godini</a:t>
            </a:r>
          </a:p>
        </p:txBody>
      </p:sp>
      <p:graphicFrame>
        <p:nvGraphicFramePr>
          <p:cNvPr id="6" name="Grafikon 5">
            <a:extLst>
              <a:ext uri="{FF2B5EF4-FFF2-40B4-BE49-F238E27FC236}">
                <a16:creationId xmlns:a16="http://schemas.microsoft.com/office/drawing/2014/main" id="{FA7B6151-1661-B037-5F65-9CC04F976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007532"/>
              </p:ext>
            </p:extLst>
          </p:nvPr>
        </p:nvGraphicFramePr>
        <p:xfrm>
          <a:off x="137651" y="3972847"/>
          <a:ext cx="11803870" cy="27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5446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ABECCF3-9769-454A-B989-C205171C4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373" y="847287"/>
            <a:ext cx="5839627" cy="725259"/>
          </a:xfrm>
        </p:spPr>
        <p:txBody>
          <a:bodyPr>
            <a:normAutofit lnSpcReduction="10000"/>
          </a:bodyPr>
          <a:lstStyle/>
          <a:p>
            <a:r>
              <a:rPr lang="hr-HR" dirty="0"/>
              <a:t>RASHODI ZA NABAVU NEFINANCIJSKE IMOVINE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B4D0DEB-45AB-4AFF-BC68-A114176345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6372" y="1904044"/>
            <a:ext cx="5839628" cy="4582215"/>
          </a:xfrm>
        </p:spPr>
        <p:txBody>
          <a:bodyPr>
            <a:noAutofit/>
          </a:bodyPr>
          <a:lstStyle/>
          <a:p>
            <a:r>
              <a:rPr lang="hr-HR" sz="1550" dirty="0"/>
              <a:t>Rashodi za nabavu nefinancijske imovine planirani su u iznosu od 30.995.550,00 eura, a struktura je prikazana u grafikonu.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hr-HR" sz="1550" dirty="0">
                <a:ea typeface="Times New Roman" panose="02020603050405020304" pitchFamily="18" charset="0"/>
                <a:cs typeface="Times New Roman" panose="02020603050405020304" pitchFamily="18" charset="0"/>
              </a:rPr>
              <a:t>Vrijednosno značajniji projekti koji su planirani u rashodima za nabavu proizvedene dugotrajne imovine su:  Izgradnja OŠ u Babinom viru,  Izgradnja atletskog stadiona, Izgradnja dvorane OŠ Julija </a:t>
            </a:r>
            <a:r>
              <a:rPr lang="hr-HR" sz="155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Kempfa</a:t>
            </a:r>
            <a:r>
              <a:rPr lang="hr-HR" sz="1550" dirty="0">
                <a:ea typeface="Times New Roman" panose="02020603050405020304" pitchFamily="18" charset="0"/>
                <a:cs typeface="Times New Roman" panose="02020603050405020304" pitchFamily="18" charset="0"/>
              </a:rPr>
              <a:t>, Izgradnja i dodatna ulaganja u prometnice i mostove i  drugi.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hr-HR" sz="1550" dirty="0">
                <a:ea typeface="Times New Roman" panose="02020603050405020304" pitchFamily="18" charset="0"/>
                <a:cs typeface="Times New Roman" panose="02020603050405020304" pitchFamily="18" charset="0"/>
              </a:rPr>
              <a:t>Vrijednosno značajniji projekti koji su planirani u rashodima za dodatna  ulaganja  na nefinancijskoj imovini  su: Izgradnja  i  dodatna  ulaganja  u prometnice i mostove,  Revitalizacija povijesne jezgre Grada Požege, Rekonstrukcija i dogradnja zgrade dječjeg vrtića u Požegi i drugi. </a:t>
            </a:r>
            <a:endParaRPr lang="hr-HR" sz="1550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5B6B50E-2249-4298-BFBB-C8BB0FB5F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2195" y="4382000"/>
            <a:ext cx="5568383" cy="576262"/>
          </a:xfrm>
        </p:spPr>
        <p:txBody>
          <a:bodyPr>
            <a:normAutofit/>
          </a:bodyPr>
          <a:lstStyle/>
          <a:p>
            <a:r>
              <a:rPr lang="hr-HR" dirty="0"/>
              <a:t>IZDACI ZA FINANCIJSKU IMOVINU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AEE91C6-17B8-43F9-95A8-83AAA211D8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6886" y="5125439"/>
            <a:ext cx="5568384" cy="1360820"/>
          </a:xfrm>
        </p:spPr>
        <p:txBody>
          <a:bodyPr>
            <a:normAutofit/>
          </a:bodyPr>
          <a:lstStyle/>
          <a:p>
            <a:r>
              <a:rPr lang="hr-HR" sz="1550" dirty="0"/>
              <a:t>Izdaci za financijsku imovinu i otplatu zajmova u 2025. godini su planirani u iznosu 1.167.670,00 eura, a odnose se na otplatu dugoročnog kredita iz 2016. te 2025. godine radi ulaganja u kapitalne investicije.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4CD2CD6-174B-4FE0-B39C-524515524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245" y="847287"/>
            <a:ext cx="143852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5C596CDA-D532-4A91-A752-686A52282ACF}"/>
              </a:ext>
            </a:extLst>
          </p:cNvPr>
          <p:cNvSpPr txBox="1"/>
          <p:nvPr/>
        </p:nvSpPr>
        <p:spPr>
          <a:xfrm>
            <a:off x="6877146" y="310351"/>
            <a:ext cx="5058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/>
              <a:t>Struktura rashoda za nabavu nefinancijske imovine u 2026. godini</a:t>
            </a:r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53D2F2BE-CB89-BAB2-CB8C-E21F89F5E3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072538"/>
              </p:ext>
            </p:extLst>
          </p:nvPr>
        </p:nvGraphicFramePr>
        <p:xfrm>
          <a:off x="6985078" y="12659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9526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576CF5-2277-4C32-89D8-0C0082A4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/>
          <a:lstStyle/>
          <a:p>
            <a:r>
              <a:rPr lang="hr-HR" dirty="0"/>
              <a:t>RASHODI I IZDACI PO IZVORIMA FINANCIRANJA</a:t>
            </a:r>
          </a:p>
        </p:txBody>
      </p:sp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049ACCA1-536A-88C9-6EE5-09C305EC4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816465"/>
              </p:ext>
            </p:extLst>
          </p:nvPr>
        </p:nvGraphicFramePr>
        <p:xfrm>
          <a:off x="415790" y="2136808"/>
          <a:ext cx="11259653" cy="449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4107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E732FA-A36A-4855-BC41-2FADFA3CF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206" y="947175"/>
            <a:ext cx="11689550" cy="629952"/>
          </a:xfrm>
        </p:spPr>
        <p:txBody>
          <a:bodyPr>
            <a:normAutofit/>
          </a:bodyPr>
          <a:lstStyle/>
          <a:p>
            <a:r>
              <a:rPr lang="hr-HR" dirty="0"/>
              <a:t>RASHODI PO FUNKCIJSKOJ KLASIFIKACIJI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E41926-83EB-4C8A-AB01-53CA55745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206" y="2008116"/>
            <a:ext cx="11689550" cy="10507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Ukoliko se rashodi promatraju prema funkcijskoj klasifikaciji može se zaključiti da se najviše rashoda planira za obrazovanje, potom rekreaciju, kulturu i religiju te opće javne usluge.</a:t>
            </a: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A05A989-A238-401B-B605-1E1F4FA4C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8760" y="3324134"/>
            <a:ext cx="4934479" cy="260059"/>
          </a:xfrm>
        </p:spPr>
        <p:txBody>
          <a:bodyPr anchor="t">
            <a:normAutofit lnSpcReduction="10000"/>
          </a:bodyPr>
          <a:lstStyle/>
          <a:p>
            <a:pPr marL="0" indent="0" algn="ctr">
              <a:buNone/>
            </a:pPr>
            <a:r>
              <a:rPr lang="hr-HR" sz="1200" dirty="0"/>
              <a:t>Rashodi u 2026. godini prema funkcijskoj klasifikaciji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57F31D7-CFEF-48C5-BDA3-353D053E1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88" y="2533475"/>
            <a:ext cx="1990230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E3A33F34-C6F4-AECE-86E3-A455D8DDEC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53841"/>
              </p:ext>
            </p:extLst>
          </p:nvPr>
        </p:nvGraphicFramePr>
        <p:xfrm>
          <a:off x="231205" y="3584193"/>
          <a:ext cx="1160167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448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7864E213-A7F4-4277-BA2E-EBD5ACD2F2EF}"/>
              </a:ext>
            </a:extLst>
          </p:cNvPr>
          <p:cNvSpPr txBox="1"/>
          <p:nvPr/>
        </p:nvSpPr>
        <p:spPr>
          <a:xfrm>
            <a:off x="176169" y="671119"/>
            <a:ext cx="4018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RASHODI PO ORGANIZACIJSKOJ KLASIFIKACIJI</a:t>
            </a:r>
          </a:p>
        </p:txBody>
      </p:sp>
      <p:graphicFrame>
        <p:nvGraphicFramePr>
          <p:cNvPr id="4" name="Tablica 3">
            <a:extLst>
              <a:ext uri="{FF2B5EF4-FFF2-40B4-BE49-F238E27FC236}">
                <a16:creationId xmlns:a16="http://schemas.microsoft.com/office/drawing/2014/main" id="{A0CD88F2-365C-C357-DD48-74CCD5571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535848"/>
              </p:ext>
            </p:extLst>
          </p:nvPr>
        </p:nvGraphicFramePr>
        <p:xfrm>
          <a:off x="3765327" y="250257"/>
          <a:ext cx="8250503" cy="61368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55078">
                  <a:extLst>
                    <a:ext uri="{9D8B030D-6E8A-4147-A177-3AD203B41FA5}">
                      <a16:colId xmlns:a16="http://schemas.microsoft.com/office/drawing/2014/main" val="2578502929"/>
                    </a:ext>
                  </a:extLst>
                </a:gridCol>
                <a:gridCol w="6199214">
                  <a:extLst>
                    <a:ext uri="{9D8B030D-6E8A-4147-A177-3AD203B41FA5}">
                      <a16:colId xmlns:a16="http://schemas.microsoft.com/office/drawing/2014/main" val="1132410913"/>
                    </a:ext>
                  </a:extLst>
                </a:gridCol>
                <a:gridCol w="696211">
                  <a:extLst>
                    <a:ext uri="{9D8B030D-6E8A-4147-A177-3AD203B41FA5}">
                      <a16:colId xmlns:a16="http://schemas.microsoft.com/office/drawing/2014/main" val="2796238926"/>
                    </a:ext>
                  </a:extLst>
                </a:gridCol>
              </a:tblGrid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Razdjel 006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UPRAVNI ODJEL ZA SAMOUPRAVU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18.461.104,00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2023813026"/>
                  </a:ext>
                </a:extLst>
              </a:tr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Glava 00601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UPRAVNI ODJEL ZA SAMOUPRAVU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4.177.159,00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2270294612"/>
                  </a:ext>
                </a:extLst>
              </a:tr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Glava 00602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JAVNE USTANOVE U KULTURI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2.032.240,00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3341270527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Proračunski korisnik 32699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GRADSKI MUZEJ POŽEGA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755.700,00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1523677656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Proračunski korisnik 32703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GRADSKA KNJIŽNICA POŽEGA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739.140,00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2550279777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Proračunski korisnik 32711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GRADSKO KAZALIŠTE POŽEGA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537.400,00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1615139245"/>
                  </a:ext>
                </a:extLst>
              </a:tr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Glava 00603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JAVNE USTANOVE PREDŠKOLSKOG ODGOJA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3.522.840,00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1191500958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Proračunski korisnik 32738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DJEČJI VRTIĆ POŽEGA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3.522.840,00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1222472401"/>
                  </a:ext>
                </a:extLst>
              </a:tr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Glava 00604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900" u="none" strike="noStrike">
                          <a:effectLst/>
                        </a:rPr>
                        <a:t>JAVNE USTANOVE ODGOJA I OBRAZOVANJA</a:t>
                      </a:r>
                      <a:endParaRPr lang="pl-PL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8.717.665,00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3622704224"/>
                  </a:ext>
                </a:extLst>
              </a:tr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Proračunski korisnik 9755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OŠ "DOBRIŠE CESARIĆA"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2.406.235,00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3198698047"/>
                  </a:ext>
                </a:extLst>
              </a:tr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Proračunski korisnik 9763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OŠ "JULIJA KEMPFA"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3.139.680,00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1993415527"/>
                  </a:ext>
                </a:extLst>
              </a:tr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Proračunski korisnik 9771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OŠ "ANTUNA KANIŽLIĆA"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2.615.500,00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1834876295"/>
                  </a:ext>
                </a:extLst>
              </a:tr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Glava 00605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VIJEĆA MANJINA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11.200,00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3450242153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Proračunski korisnik 46786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VIJEĆE SRPSKE NACIONALNE MANJINE GRADA POŽEGE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11.200,00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4087972776"/>
                  </a:ext>
                </a:extLst>
              </a:tr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Razdjel 007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900" u="none" strike="noStrike">
                          <a:effectLst/>
                        </a:rPr>
                        <a:t>UPRAVNI ODJEL ZA FINANCIJE I PRORAČUN</a:t>
                      </a:r>
                      <a:endParaRPr lang="pl-PL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3.314.200,00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1414395993"/>
                  </a:ext>
                </a:extLst>
              </a:tr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Glava 00701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pl-PL" sz="900" u="none" strike="noStrike" dirty="0">
                          <a:effectLst/>
                        </a:rPr>
                        <a:t>UPRAVNI ODJEL ZA FINANCIJE I PRORAČUN</a:t>
                      </a:r>
                      <a:endParaRPr lang="pl-PL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3.314.200,00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2750686997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Razdjel 008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UPRAVNI ODJEL ZA GOSPODARSTVO,RAZVOJ,ZELENU TRANZICIJU,KOMUNALNE DJELATNOSTI I UPRAVLJANJE IMOVINOM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38.045.696,00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2158149129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Glava 00801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UPRAVNI ODJEL ZA GOSPODARSTVO,RAZVOJ,ZELENU TRANZICIJU,KOMUNALNE DJELATNOSTI I UPRAVLJANJE IMOVINOM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36.513.996,00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323583447"/>
                  </a:ext>
                </a:extLst>
              </a:tr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Glava 00802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VATROGASTVO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966.250,00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3156923816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Proračunski korisnik 32720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JAVNA VATROGASNA POSTROJBA GRADA POŽEGE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966.250,00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2216181705"/>
                  </a:ext>
                </a:extLst>
              </a:tr>
              <a:tr h="1986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Glava 00803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JAVNA USTANOVA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565.450,00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3034892780"/>
                  </a:ext>
                </a:extLst>
              </a:tr>
              <a:tr h="38569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>
                          <a:effectLst/>
                        </a:rPr>
                        <a:t>Proračunski korisnik 50725</a:t>
                      </a:r>
                      <a:endParaRPr lang="hr-H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LOKALNA RAZVOJNA AGENCIJA POŽEGA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hr-HR" sz="900" u="none" strike="noStrike" dirty="0">
                          <a:effectLst/>
                        </a:rPr>
                        <a:t>565.450,00</a:t>
                      </a:r>
                      <a:endParaRPr lang="hr-H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48" marR="6948" marT="6948" marB="0" anchor="b"/>
                </a:tc>
                <a:extLst>
                  <a:ext uri="{0D108BD9-81ED-4DB2-BD59-A6C34878D82A}">
                    <a16:rowId xmlns:a16="http://schemas.microsoft.com/office/drawing/2014/main" val="4015632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01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D7BFF8-0CBD-473C-9EFF-197E0F366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49" y="887172"/>
            <a:ext cx="11421101" cy="655119"/>
          </a:xfrm>
        </p:spPr>
        <p:txBody>
          <a:bodyPr>
            <a:normAutofit/>
          </a:bodyPr>
          <a:lstStyle/>
          <a:p>
            <a:r>
              <a:rPr lang="hr-HR" dirty="0"/>
              <a:t>UVODNA RIJEČ GRADONAČELNIKA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F0DD814-6080-40C6-AF43-2EFB67649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04" y="2602642"/>
            <a:ext cx="11421101" cy="3219317"/>
          </a:xfrm>
        </p:spPr>
        <p:txBody>
          <a:bodyPr>
            <a:normAutofit/>
          </a:bodyPr>
          <a:lstStyle/>
          <a:p>
            <a:pPr algn="just"/>
            <a:endParaRPr lang="hr-HR" dirty="0"/>
          </a:p>
          <a:p>
            <a:pPr algn="just"/>
            <a:r>
              <a:rPr lang="hr-HR" dirty="0"/>
              <a:t>Proračunska transparentnost i sudjelovanje građana u donošenju Proračuna iznimno je važna za razvoj lokalne sredine.</a:t>
            </a:r>
          </a:p>
          <a:p>
            <a:pPr algn="just"/>
            <a:endParaRPr lang="hr-HR" dirty="0"/>
          </a:p>
          <a:p>
            <a:pPr lvl="0" algn="just"/>
            <a:r>
              <a:rPr lang="hr-HR" dirty="0">
                <a:solidFill>
                  <a:prstClr val="white"/>
                </a:solidFill>
              </a:rPr>
              <a:t>Kako bi se građani što bolje informirali o proračunu Grada Požege i potakli na participiranje, izrađen je ovaj Vodič za građane koji će ukratko prezentirati strukturu proračuna, predstaviti i pojasniti planirane prihode i rashode i  osnovne smjernice Grada.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6542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E4DC1F-DFA8-4F97-A218-6E2896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88" y="916037"/>
            <a:ext cx="11741938" cy="753534"/>
          </a:xfrm>
        </p:spPr>
        <p:txBody>
          <a:bodyPr>
            <a:normAutofit/>
          </a:bodyPr>
          <a:lstStyle/>
          <a:p>
            <a:r>
              <a:rPr lang="hr-HR" dirty="0"/>
              <a:t>NAMJENSKI I NENAMJENSKI PRIHODI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4B4FA0-339F-4C19-83EE-55952B89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356" y="3429000"/>
            <a:ext cx="4495017" cy="491057"/>
          </a:xfrm>
        </p:spPr>
        <p:txBody>
          <a:bodyPr/>
          <a:lstStyle/>
          <a:p>
            <a:r>
              <a:rPr lang="hr-HR" dirty="0"/>
              <a:t>NENAMJENSKI PRIHODI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E0EA49C-26BE-40C7-93F1-EB4D0B142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1241" y="4218858"/>
            <a:ext cx="11401494" cy="2433869"/>
          </a:xfrm>
        </p:spPr>
        <p:txBody>
          <a:bodyPr>
            <a:normAutofit fontScale="92500"/>
          </a:bodyPr>
          <a:lstStyle/>
          <a:p>
            <a:r>
              <a:rPr lang="hr-HR" dirty="0"/>
              <a:t>Nenamjenskim prihodima, od kojih je vrijednosno najznačajniji porez na dohodak, moguće je financirati sve vrste rashoda, a u Gradu Požegi uglavnom se troše za:</a:t>
            </a:r>
          </a:p>
          <a:p>
            <a:pPr lvl="1"/>
            <a:r>
              <a:rPr lang="hr-HR" dirty="0"/>
              <a:t>otplatu kredita</a:t>
            </a:r>
          </a:p>
          <a:p>
            <a:pPr lvl="1"/>
            <a:r>
              <a:rPr lang="hr-HR" dirty="0"/>
              <a:t>javne potrebe</a:t>
            </a:r>
          </a:p>
          <a:p>
            <a:pPr lvl="1"/>
            <a:r>
              <a:rPr lang="hr-HR" dirty="0"/>
              <a:t>rashode poslovanja (rashodi za zaposlene i materijalni rashodi Grada i proračunskih korisnika)</a:t>
            </a:r>
          </a:p>
          <a:p>
            <a:pPr lvl="1"/>
            <a:r>
              <a:rPr lang="hr-HR" dirty="0"/>
              <a:t>projekte i druge rashode.</a:t>
            </a: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93A9B8FF-5B64-41B1-9858-1AE88C7E39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5473" y="2082662"/>
            <a:ext cx="11861053" cy="1346338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Jedno od najvažnijih načela proračuna je da isti mora biti uravnotežen, odnosno ukupna visina planiranih prihoda mora biti istovjetna ukupnoj visini planiranih rashoda. </a:t>
            </a:r>
          </a:p>
          <a:p>
            <a:r>
              <a:rPr lang="hr-HR" dirty="0"/>
              <a:t>Određeni rashodi mogu se financirati isključivo iz određenih prihoda, odnosno iz namjenskih prihoda.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8305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4B4FA0-339F-4C19-83EE-55952B89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902" y="1055819"/>
            <a:ext cx="4495017" cy="491057"/>
          </a:xfrm>
        </p:spPr>
        <p:txBody>
          <a:bodyPr/>
          <a:lstStyle/>
          <a:p>
            <a:r>
              <a:rPr lang="hr-HR" dirty="0"/>
              <a:t>NAMJENSKI PRIHODI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E0EA49C-26BE-40C7-93F1-EB4D0B1427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5690" y="2122809"/>
            <a:ext cx="11769502" cy="438995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r-HR" dirty="0"/>
              <a:t>Vrijednosno najznačajniji namjenski prihod proračuna, osim pomoći, je prihod od komunalne naknade, koji se prema zakonskim odredbama koristi za održavanje komunalne infrastrukture, za financiranje građenja objekata i uređaja komunalne infrastrukture, za građenje i održavanje na objektima predškolskog, školskog, zdravstvenog i  socijalnog sadržaja, za financiranje građenja i održavanja javnih građevina sportske i kulturne namjene te ulaganja u prostorno-plansku dokumentaciju.</a:t>
            </a:r>
          </a:p>
          <a:p>
            <a:pPr marL="342900" lvl="0" indent="-342900" algn="just">
              <a:buFont typeface="Liberation Serif"/>
              <a:buChar char="-"/>
            </a:pPr>
            <a:r>
              <a:rPr lang="hr-HR" dirty="0"/>
              <a:t>U Proračunu Grada Požege za 2026. godinu prihod od komunalne naknade planiran je u visini 1.900.000,00 eura, a planiran je utrošiti se sukladno odluci na: održavanje i ulaganje u komunalnu infrastrukturu te upravljanje i ulaganje u gradsku imovinu.</a:t>
            </a:r>
            <a:r>
              <a:rPr lang="hr-HR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marL="342900" lvl="0" indent="-342900" algn="just">
              <a:buFont typeface="Liberation Serif"/>
              <a:buChar char="-"/>
            </a:pPr>
            <a:r>
              <a:rPr lang="hr-HR" dirty="0"/>
              <a:t>Osim komunalne naknade, drugi manje vrijednosno značajni namjenski prihodi koriste se kako slijedi:</a:t>
            </a:r>
          </a:p>
          <a:p>
            <a:pPr lvl="1"/>
            <a:r>
              <a:rPr lang="hr-HR" dirty="0"/>
              <a:t>prihodi od prodaje imovine – za kapitalna ulaganja, odnosno investicije</a:t>
            </a:r>
          </a:p>
          <a:p>
            <a:pPr lvl="1"/>
            <a:r>
              <a:rPr lang="hr-HR" dirty="0"/>
              <a:t>prihodi od komunalnog doprinosa – za gradnju objekata i uređaja komunalne infrastrukture</a:t>
            </a:r>
          </a:p>
          <a:p>
            <a:pPr lvl="1"/>
            <a:r>
              <a:rPr lang="hr-HR" dirty="0"/>
              <a:t>prihodi od spomeničke rente – za zaštitu i očuvanje kulturnih dobava (projekt očuvanje spomeničkih vrijednosti, fasada i dr.)</a:t>
            </a:r>
          </a:p>
          <a:p>
            <a:pPr lvl="1"/>
            <a:r>
              <a:rPr lang="hr-HR" dirty="0"/>
              <a:t>Prihodi od grobne naknade – za uređenje groblja, itd.</a:t>
            </a:r>
          </a:p>
        </p:txBody>
      </p:sp>
    </p:spTree>
    <p:extLst>
      <p:ext uri="{BB962C8B-B14F-4D97-AF65-F5344CB8AC3E}">
        <p14:creationId xmlns:p14="http://schemas.microsoft.com/office/powerpoint/2010/main" val="753852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8C2988-6C05-4E2D-B346-AAB4804B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RASHODI PO UPRAVNIM ODJELIMA – UPRAVNI ODJEL ZA SAMOUPRAVU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C472E76-E645-4E6F-A0FF-655C43C77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818" y="2354980"/>
            <a:ext cx="9613861" cy="359931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r-HR" dirty="0">
                <a:effectLst/>
                <a:latin typeface="+mj-lt"/>
                <a:ea typeface="Times New Roman" panose="02020603050405020304" pitchFamily="18" charset="0"/>
              </a:rPr>
              <a:t>Razdjel 006 – Upravni odjel za samoupravu</a:t>
            </a:r>
          </a:p>
          <a:p>
            <a:pPr algn="just"/>
            <a:r>
              <a:rPr lang="hr-HR" sz="1800" dirty="0">
                <a:effectLst/>
                <a:latin typeface="+mj-lt"/>
                <a:ea typeface="Times New Roman" panose="02020603050405020304" pitchFamily="18" charset="0"/>
              </a:rPr>
              <a:t>Upravni odjel za samoupravu, sukladno Odluci o ustrojstvu upravnih tijela Grada Požege (Službene novine Grada Požege, broj: 16/25.) obavlja</a:t>
            </a:r>
            <a:r>
              <a:rPr lang="hr-HR" sz="1800" dirty="0"/>
              <a:t> poslove lokalne samouprave, poslove promidžbe i odnosa s javnošću, poslove vezane uz uspostavu i unapređenje pametnih usluga, integracije inovacija te implementacije pametnih rješenja, poslove digitalne transformacije te sve poslove vezane uz provedbu programa i projekata „Smart City“,  razvoj i održavanje računalnog sustava i usluga,  poslove suradnje s udrugama i humanitarnim organizacijama na području Grada, poslove ostvarivanja prava na pristup informacijama i poslove u svezi zaštite osobnih podataka (sukladno posebnim propisima), poslove ekonomata za sva upravna tijela Grada, pomoćno-tehničke poslove za potrebe upravnih tijela, poslove odgoja i školstva, kulture, sporta i turizma, socijalne skrbi i zdravstva, demografske mjere i mjere za mlade, te poslove delegiranih funkcija i zadaća posredničkog tijela za odabir operacija (PTOO) u okviru mehanizma integriranih teritorijalnih ulaganja.</a:t>
            </a:r>
          </a:p>
        </p:txBody>
      </p:sp>
    </p:spTree>
    <p:extLst>
      <p:ext uri="{BB962C8B-B14F-4D97-AF65-F5344CB8AC3E}">
        <p14:creationId xmlns:p14="http://schemas.microsoft.com/office/powerpoint/2010/main" val="3001074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D95B23-DC71-4ED8-B266-96BF4E3F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RASHODI PO UPRAVNIM ODJELIMA – UPRAVNI ODJEL ZA SAMOUPRAVU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B892856-7275-47B1-8436-EA1985B59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772313" cy="452112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r-HR" dirty="0"/>
              <a:t>Odjel realizira svoje aktivnosti kroz sljedeće programe:</a:t>
            </a:r>
          </a:p>
          <a:p>
            <a:pPr algn="just"/>
            <a:r>
              <a:rPr lang="hr-HR" dirty="0"/>
              <a:t>Redovna djelatnost u iznosu 518.450,00 eura koji obuhvaća osnovnu aktivnost Upravnog odjela za samoupravu te integrirana teritorijalna ulaganja</a:t>
            </a:r>
          </a:p>
          <a:p>
            <a:pPr algn="just"/>
            <a:r>
              <a:rPr lang="hr-HR" dirty="0"/>
              <a:t>Programska djelatnost samouprave u iznosu 68.530,00 eura koji obuhvaća aktivnosti političke stranke, Dječje gradsko vijeće, Savjet mladih Grada Požege, obilježavanje Dana Grada Požege, elektronički mediji, obilježavanje Dana branitelja grada Požege</a:t>
            </a:r>
          </a:p>
          <a:p>
            <a:pPr algn="just"/>
            <a:r>
              <a:rPr lang="hr-HR" dirty="0"/>
              <a:t>Kulture u iznosu 343.000,00 eura koji obuhvaća aktivnosti donacije udrugama u kulturi, Zlatne žice Slavonije te Urban fest</a:t>
            </a:r>
          </a:p>
          <a:p>
            <a:pPr algn="just"/>
            <a:r>
              <a:rPr lang="hr-HR" dirty="0"/>
              <a:t>Obrazovanja u iznosu 958.850,00 eura koji obuhvaća aktivnosti stipendije, školarine i druge naknade, subvencije u predškolskom odgoju, sufinanciranje Katoličke osnovne škole u Požegi, sufinanciranje Glazbene škole Požega, Medni dani te </a:t>
            </a:r>
            <a:r>
              <a:rPr lang="hr-HR" dirty="0" err="1"/>
              <a:t>Zdravozubci</a:t>
            </a:r>
            <a:endParaRPr lang="hr-HR" dirty="0"/>
          </a:p>
          <a:p>
            <a:pPr algn="just"/>
            <a:r>
              <a:rPr lang="hr-HR" dirty="0"/>
              <a:t>Sporta u iznosu 1.350.000,00 eura koji obuhvaća aktivnosti donacije Požeškom športskom savezu te zajedničke programe HOO i lokalne zajednice</a:t>
            </a:r>
          </a:p>
          <a:p>
            <a:pPr algn="just"/>
            <a:r>
              <a:rPr lang="hr-HR" dirty="0"/>
              <a:t>Mjera socijalne skrbi u iznosu 206.100,00 eura koji obuhvaća aktivnosti režijski troškovi, obitelj i djeca te pomoć starijim osobama</a:t>
            </a:r>
          </a:p>
          <a:p>
            <a:pPr algn="just"/>
            <a:r>
              <a:rPr lang="hr-HR" dirty="0"/>
              <a:t> Demografskih mjera u iznosu 226.200,00 eura koji obuhvaća aktivnosti pomoć djeci, mladima i obiteljima</a:t>
            </a:r>
          </a:p>
          <a:p>
            <a:pPr algn="just"/>
            <a:r>
              <a:rPr lang="hr-HR" dirty="0"/>
              <a:t>Turizma u iznosu 258.200,00 eura koji obuhvaća aktivnost donacija Turističkoj zajednici Grada Požege</a:t>
            </a:r>
          </a:p>
          <a:p>
            <a:pPr algn="just"/>
            <a:r>
              <a:rPr lang="hr-HR" dirty="0"/>
              <a:t>Ostalih donacija udrugama i društvima u iznosu 247.829,00 eura koji obuhvaća aktivnosti donacije Hrvatskom crvenom križu, udrugama, HGSS-u,  Caritasu požeške biskupije te vjerskim zajednicama</a:t>
            </a:r>
          </a:p>
        </p:txBody>
      </p:sp>
    </p:spTree>
    <p:extLst>
      <p:ext uri="{BB962C8B-B14F-4D97-AF65-F5344CB8AC3E}">
        <p14:creationId xmlns:p14="http://schemas.microsoft.com/office/powerpoint/2010/main" val="1890916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276E6-91AB-6570-2149-3CF8D7BB9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C4DBEE-1C73-6ADD-7E3E-97EE4B90F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dirty="0"/>
              <a:t>RASHODI PO UPRAVNIM ODJELIMA – UPRAVNI ODJEL ZA SAMOUPRAVU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BE949A-C311-7DE3-B98C-625E55740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772313" cy="452112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r-HR" dirty="0"/>
              <a:t>Upravni odjel za samoupravu obuhvaća i sljedeće proračunske korisnike:</a:t>
            </a:r>
          </a:p>
          <a:p>
            <a:pPr marL="0" indent="0" algn="just">
              <a:buNone/>
            </a:pPr>
            <a:r>
              <a:rPr lang="hr-HR" dirty="0"/>
              <a:t>- Javne ustanove u kulturi:</a:t>
            </a:r>
          </a:p>
          <a:p>
            <a:pPr marL="0" indent="0" algn="just">
              <a:buNone/>
            </a:pPr>
            <a:r>
              <a:rPr lang="hr-HR" dirty="0"/>
              <a:t>	- Gradski muzej Požega u iznosu 755.700,00 eura</a:t>
            </a:r>
          </a:p>
          <a:p>
            <a:pPr marL="0" indent="0" algn="just">
              <a:buNone/>
            </a:pPr>
            <a:r>
              <a:rPr lang="hr-HR" dirty="0"/>
              <a:t>	- Gradska knjižnica Požega u iznosu 739.140,00 eura</a:t>
            </a:r>
          </a:p>
          <a:p>
            <a:pPr marL="0" indent="0" algn="just">
              <a:buNone/>
            </a:pPr>
            <a:r>
              <a:rPr lang="hr-HR" dirty="0"/>
              <a:t>	- Gradsko kazalište Požega u iznosu 739.140,00 eura</a:t>
            </a:r>
          </a:p>
          <a:p>
            <a:pPr marL="0" indent="0" algn="just">
              <a:buNone/>
            </a:pPr>
            <a:r>
              <a:rPr lang="hr-HR" dirty="0"/>
              <a:t>- Javne ustanove predškolskog odgoja:</a:t>
            </a:r>
          </a:p>
          <a:p>
            <a:pPr marL="0" indent="0" algn="just">
              <a:buNone/>
            </a:pPr>
            <a:r>
              <a:rPr lang="hr-HR" dirty="0"/>
              <a:t>	- Dječji vrtić Požega u iznosu 3.522.840,00 eura</a:t>
            </a:r>
          </a:p>
          <a:p>
            <a:pPr marL="0" indent="0" algn="just">
              <a:buNone/>
            </a:pPr>
            <a:r>
              <a:rPr lang="hr-HR" dirty="0"/>
              <a:t>- Javne ustanove odgoja i obrazovanja:</a:t>
            </a:r>
          </a:p>
          <a:p>
            <a:pPr marL="0" indent="0" algn="just">
              <a:buNone/>
            </a:pPr>
            <a:r>
              <a:rPr lang="hr-HR" dirty="0"/>
              <a:t>	- Redovna djelatnost i decentralizirana sredstva u iznosu 948.050,00 eura</a:t>
            </a:r>
          </a:p>
          <a:p>
            <a:pPr marL="0" indent="0" algn="just">
              <a:buNone/>
            </a:pPr>
            <a:r>
              <a:rPr lang="hr-HR" dirty="0"/>
              <a:t>	- OŠ Dobriše Cesarića u iznosu 2.406.235,00 eura</a:t>
            </a:r>
          </a:p>
          <a:p>
            <a:pPr marL="0" indent="0" algn="just">
              <a:buNone/>
            </a:pPr>
            <a:r>
              <a:rPr lang="hr-HR" dirty="0"/>
              <a:t>	- OŠ Julija </a:t>
            </a:r>
            <a:r>
              <a:rPr lang="hr-HR" dirty="0" err="1"/>
              <a:t>Kempfa</a:t>
            </a:r>
            <a:r>
              <a:rPr lang="hr-HR" dirty="0"/>
              <a:t> u iznosu 3.139.680,00 eura</a:t>
            </a:r>
          </a:p>
          <a:p>
            <a:pPr marL="0" indent="0" algn="just">
              <a:buNone/>
            </a:pPr>
            <a:r>
              <a:rPr lang="hr-HR" dirty="0"/>
              <a:t>	- OŠ Antuna Kanižlića u iznosu 2.615.500,00 eura</a:t>
            </a:r>
          </a:p>
          <a:p>
            <a:pPr marL="0" indent="0" algn="just">
              <a:buNone/>
            </a:pPr>
            <a:r>
              <a:rPr lang="hr-HR" dirty="0"/>
              <a:t>- Vijeća manjina:</a:t>
            </a:r>
          </a:p>
          <a:p>
            <a:pPr marL="0" indent="0" algn="just">
              <a:buNone/>
            </a:pPr>
            <a:r>
              <a:rPr lang="hr-HR" dirty="0"/>
              <a:t>	- Vijeće srpske nacionalne manjine Grada Požege u iznosu 11.200,00 eura</a:t>
            </a:r>
          </a:p>
          <a:p>
            <a:pPr marL="0" indent="0" algn="just">
              <a:buNone/>
            </a:pPr>
            <a:endParaRPr lang="hr-HR" dirty="0"/>
          </a:p>
          <a:p>
            <a:pPr algn="just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6212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F99281-6A0C-46AB-9724-886DFE7F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28" y="605507"/>
            <a:ext cx="11615942" cy="1507067"/>
          </a:xfrm>
        </p:spPr>
        <p:txBody>
          <a:bodyPr>
            <a:normAutofit/>
          </a:bodyPr>
          <a:lstStyle/>
          <a:p>
            <a:r>
              <a:rPr lang="hr-HR" sz="3200" dirty="0"/>
              <a:t>RASHODI PO UPRAVNIM ODJELIMA I PROGRAMIMA – </a:t>
            </a:r>
            <a:br>
              <a:rPr lang="hr-HR" sz="3200" dirty="0"/>
            </a:br>
            <a:r>
              <a:rPr lang="hr-HR" sz="3200" dirty="0"/>
              <a:t>UPRAVNI ODJEL ZA FINANCIJE  PRORAČUN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B76150-A965-4A20-8A39-76B3F399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28" y="2112574"/>
            <a:ext cx="11615943" cy="39541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r-HR" dirty="0"/>
              <a:t>Razdjel 007 – Upravni odjel za financije i proračun</a:t>
            </a:r>
          </a:p>
          <a:p>
            <a:pPr marL="0" lvl="0" indent="0">
              <a:buNone/>
            </a:pPr>
            <a:r>
              <a:rPr lang="hr-HR" dirty="0">
                <a:ea typeface="Times New Roman" panose="02020603050405020304" pitchFamily="18" charset="0"/>
              </a:rPr>
              <a:t>Upravni odjel za financije i proračun, sukladno Odluci o ustrojstvu upravnih tijela Grada Požege (Službene novine Grada Požege, broj: 16/25.) obavlja</a:t>
            </a:r>
            <a:r>
              <a:rPr lang="hr-HR" dirty="0"/>
              <a:t> poslove koji se odnose na:</a:t>
            </a:r>
          </a:p>
          <a:p>
            <a:pPr marL="0" indent="0">
              <a:buNone/>
            </a:pPr>
            <a:r>
              <a:rPr lang="hr-HR" dirty="0"/>
              <a:t>	1. proračun, financijsko-računovodstvene i knjigovodstvene poslove:</a:t>
            </a:r>
          </a:p>
          <a:p>
            <a:r>
              <a:rPr lang="hr-HR" dirty="0"/>
              <a:t>- proračunsko planiranje prihoda i primitaka, rashoda i izdataka, te likvidnost proračuna, pripremu prijedloga proračuna i odluke o izvršavanju proračuna, izvršavanje proračuna i praćenje izvršavanja proračuna, poslove riznice, izradu polugodišnjih i godišnjih izvještaja o izvršavanju proračuna</a:t>
            </a:r>
          </a:p>
          <a:p>
            <a:r>
              <a:rPr lang="hr-HR" dirty="0"/>
              <a:t>- izradu izvješća o korištenju proračunske zalihe, praćenje naplate proračunskih prihoda i primitaka, financijsko izvještavanje o stanju i strukturi te promjenama u vrijednosti i obujmu imovine, obveza i vlastitih izvora, konsolidaciju proračunskih korisnika, analitičke poslove proračunske potrošnje, opseg zaduživanja i jamstva Grada, rejting Grada, koordinaciju razvoja sustava unutarnjih kontrola te računovodstveno-financijske poslove</a:t>
            </a:r>
          </a:p>
          <a:p>
            <a:r>
              <a:rPr lang="hr-HR" dirty="0"/>
              <a:t>- knjigovodstvene poslove za sve proračunske korisnike Grada</a:t>
            </a:r>
          </a:p>
          <a:p>
            <a:pPr marL="0" indent="0">
              <a:buNone/>
            </a:pPr>
            <a:r>
              <a:rPr lang="hr-HR" dirty="0"/>
              <a:t>	2. poslove javne nabave za sva gradska upravna tijela i gradske ustanove koji se odnose na pripremu i provođenja postupaka javne nabave koji se provode sukladno Zakonu o javnoj nabavi i postupaka jednostavne nabave koji se provode sukladno Pravilniku o jednostavnoj nabavi robe, usluga i radova te provedbi projektnih natječaja na koje se ne primjenjuje Zakon o javnoj nabavi, vođenja registra ugovora javne nabave i okvirnih sporazuma te drugih informacijskih baza javne nabave, izrade analize i izvještavanja o provedenim postupcima javne nabave te davanje prijedloga za razvoj sustava javne nabave.</a:t>
            </a:r>
          </a:p>
          <a:p>
            <a:pPr algn="just"/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444295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4AFFB-1987-6183-BCFD-1D6E36FF9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92070E-AC6C-A089-DF62-6C4BBA81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28" y="605507"/>
            <a:ext cx="11615942" cy="1507067"/>
          </a:xfrm>
        </p:spPr>
        <p:txBody>
          <a:bodyPr>
            <a:normAutofit/>
          </a:bodyPr>
          <a:lstStyle/>
          <a:p>
            <a:r>
              <a:rPr lang="hr-HR" sz="3200" dirty="0"/>
              <a:t>RASHODI PO UPRAVNIM ODJELIMA I PROGRAMIMA – </a:t>
            </a:r>
            <a:br>
              <a:rPr lang="hr-HR" sz="3200" dirty="0"/>
            </a:br>
            <a:r>
              <a:rPr lang="hr-HR" sz="3200" dirty="0"/>
              <a:t>UPRAVNI ODJEL ZA FINANCIJE  PRORAČUN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D6C147-4EEF-E475-704A-22DEA6E9F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29" y="2112574"/>
            <a:ext cx="10320950" cy="3954119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Odjel realizira svoje aktivnosti kroz sljedeće programe:</a:t>
            </a:r>
          </a:p>
          <a:p>
            <a:pPr algn="just"/>
            <a:endParaRPr lang="hr-HR" dirty="0"/>
          </a:p>
          <a:p>
            <a:pPr lvl="1" algn="just"/>
            <a:r>
              <a:rPr lang="hr-HR" sz="1400" dirty="0"/>
              <a:t>Redovna djelatnost u iznosu 3.314.200,00 eura koji se odnose na osnovne aktivnosti Upravnog odjela za financije i proračun, tekuću zalihu proračuna, otplatu primljenih zajmova te izbore</a:t>
            </a:r>
          </a:p>
        </p:txBody>
      </p:sp>
    </p:spTree>
    <p:extLst>
      <p:ext uri="{BB962C8B-B14F-4D97-AF65-F5344CB8AC3E}">
        <p14:creationId xmlns:p14="http://schemas.microsoft.com/office/powerpoint/2010/main" val="458164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F99281-6A0C-46AB-9724-886DFE7F2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28" y="795670"/>
            <a:ext cx="11615942" cy="936737"/>
          </a:xfrm>
        </p:spPr>
        <p:txBody>
          <a:bodyPr>
            <a:normAutofit fontScale="90000"/>
          </a:bodyPr>
          <a:lstStyle/>
          <a:p>
            <a:r>
              <a:rPr lang="hr-HR" dirty="0"/>
              <a:t>RASHODI PO UPRAVNIM ODJELIMA – UPRAVNI ODJEL ZA GOSPODARSTVO, RAZVOJ, ZELENU TRANZICIJU, KOMUNALNE DJELATNOSTI I UPRAVLJANJE IMOVINE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B76150-A965-4A20-8A39-76B3F399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28" y="2198400"/>
            <a:ext cx="11615943" cy="4562885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r-HR" sz="3200" dirty="0">
                <a:ea typeface="Times New Roman" panose="02020603050405020304" pitchFamily="18" charset="0"/>
              </a:rPr>
              <a:t>Razdjel 008 – Upravni odjel za gospodarstvo, razvoj, zelenu tranziciju, komunalne djelatnosti i upravljanje imovine</a:t>
            </a:r>
          </a:p>
          <a:p>
            <a:pPr algn="just"/>
            <a:r>
              <a:rPr lang="hr-HR" dirty="0">
                <a:ea typeface="Times New Roman" panose="02020603050405020304" pitchFamily="18" charset="0"/>
              </a:rPr>
              <a:t>Upravni odjel za gospodarstvo, razvoj, zelenu tranziciju, komunalne djelatnosti i upravljanje imovine, sukladno Ustrojstvu upravnih tijela Grada Požege (Službene novine Grada Požege, broj: 16/25.) obavlja</a:t>
            </a:r>
            <a:r>
              <a:rPr lang="hr-HR" dirty="0"/>
              <a:t> poslove koji se odnose na:</a:t>
            </a:r>
          </a:p>
          <a:p>
            <a:pPr algn="just"/>
            <a:r>
              <a:rPr lang="hr-HR" dirty="0"/>
              <a:t>1. gospodarstvo, uređenje područja Grada, uređenje građevinskog zemljišta, obavljanje komunalnih djelatnosti, utvrđivanje obveza i naplate komunalnih i sličnih obveza, poslove koji se odnose na geodetske poslove, označavanje prostornih jedinica, zaštitu i spašavanje, komunalni red, prometno redarstvo, mjesnu samoupravu</a:t>
            </a:r>
          </a:p>
          <a:p>
            <a:r>
              <a:rPr lang="hr-HR" dirty="0"/>
              <a:t>2. prostorno planiranje koje obuhvaća praćenje i analizu provođenja dokumenata prostornog uređenja, ocjenu provedenih mjera i njihove učinkovitosti na svrhovito gospodarenje prostorom i zaštitu vrijednosti prostora i okoliša, izradu izvješća o stanju u prostoru, te pripreme i provedbe mjera za unapređenje stanja u prostoru, poslove u svezi s izradom prostornih planova, akata o položajnim zonama i sličnih akata, poslove u svezi izdavanja građevinskih i lokacijskih dozvola, drugih akata vezanih uz gradnju te provedbu dokumenata prostornog uređenja iz djelokruga Grada</a:t>
            </a:r>
          </a:p>
          <a:p>
            <a:r>
              <a:rPr lang="hr-HR" dirty="0"/>
              <a:t>3. promet koji obuhvaća praćenje, analizu i normativno uređivanje, odgovarajuće označavanje, te nadzor cestovnog prometa (u smislu propisa o sigurnosti prometa na cestama), poslove u svezi raspolaganja javnim površinama i javno-prometnim površinama u vlasništvu Grada </a:t>
            </a:r>
          </a:p>
          <a:p>
            <a:r>
              <a:rPr lang="hr-HR" dirty="0"/>
              <a:t>4. zelenu tranziciju i zaštitu  okoliša te održivog razvoja koji obuhvaćaju poslove praćenja stanja za izradu studija, planova i drugih akata u svezi zelene urbane obnove Grada, poslove organizacije i vođenja izrade dokumenata zaštite i unapređenja stanja okoliša i održivog razvoja te procjene utjecaja na okoliš za zahvate čiji je nositelj Grad</a:t>
            </a:r>
          </a:p>
          <a:p>
            <a:r>
              <a:rPr lang="hr-HR" dirty="0"/>
              <a:t>5. stručne poslove vezane uz razvoj Grada koji se odnose na upravljanje investicijskim i razvojnim projektima </a:t>
            </a:r>
          </a:p>
          <a:p>
            <a:pPr algn="just"/>
            <a:r>
              <a:rPr lang="hr-HR" dirty="0"/>
              <a:t>6. poslove upravljanja imovinom Grada i imovinsko-pravne poslove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8664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D2F3E-8130-F42C-6D7A-109165D73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2B184C-1BA3-0E16-60D4-AFE9BCEC8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28" y="795670"/>
            <a:ext cx="11615942" cy="936737"/>
          </a:xfrm>
        </p:spPr>
        <p:txBody>
          <a:bodyPr>
            <a:normAutofit fontScale="90000"/>
          </a:bodyPr>
          <a:lstStyle/>
          <a:p>
            <a:r>
              <a:rPr lang="hr-HR" dirty="0"/>
              <a:t>RASHODI PO UPRAVNIM ODJELIMA – UPRAVNI ODJEL ZA GOSPODARSTVO, RAZVOJ, ZELENU TRANZICIJU, KOMUNALNE DJELATNOSTI I UPRAVLJANJE IMOVINE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3B0D74-4E5D-A582-6189-EE2D7B1EC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28" y="2198400"/>
            <a:ext cx="11615943" cy="456288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hr-HR" sz="3200" dirty="0"/>
              <a:t>Odjel realizira svoje aktivnosti kroz sljedeće programe:</a:t>
            </a:r>
          </a:p>
          <a:p>
            <a:pPr algn="just"/>
            <a:r>
              <a:rPr lang="hr-HR" sz="3200" dirty="0"/>
              <a:t>Redovna djelatnost u iznosu 213.950,00 eura kroz aktivnosti osnovne aktivnost odjela, program zaštite divljači te civilnu zaštitu</a:t>
            </a:r>
          </a:p>
          <a:p>
            <a:pPr algn="just"/>
            <a:r>
              <a:rPr lang="hr-HR" sz="3200" dirty="0"/>
              <a:t>Javni rad u iznosu 89.755,00 eura</a:t>
            </a:r>
          </a:p>
          <a:p>
            <a:pPr algn="just"/>
            <a:r>
              <a:rPr lang="hr-HR" sz="3200" dirty="0"/>
              <a:t>Ostalih donacija udrugama i društvima u iznosu 104.756,00 eura kroz aktivnost Donacija DVD-u i Vatrogasnoj zajednici</a:t>
            </a:r>
          </a:p>
          <a:p>
            <a:pPr algn="just"/>
            <a:r>
              <a:rPr lang="hr-HR" sz="3200" dirty="0"/>
              <a:t>Održavanja komunalne infrastrukture u iznosu 2.411.600,00 eura kroz aktivnosti održavanja prometnica i mostova, održavanja i potrošnje javne rasvjete, javne higijene i zelenila, održavanja vodoprivrednih objekata te građevina i uređaja javne namjene</a:t>
            </a:r>
          </a:p>
          <a:p>
            <a:pPr algn="just"/>
            <a:r>
              <a:rPr lang="hr-HR" sz="3200" dirty="0"/>
              <a:t>Ulaganja u komunalnu infrastrukturu u iznosu 1.208.500,00 eura kroz aktivnosti izgradnje i dodatnog ulaganja u prometnice i mostove, javne rasvjete, uređenja groblja, nabave urbane opreme, Aglomeracije Požega, Aglomeracija Požega-Pleternica te izgradnju sustava vodoopskrbe i odvodnje na području grada Požege</a:t>
            </a:r>
          </a:p>
          <a:p>
            <a:pPr algn="just"/>
            <a:r>
              <a:rPr lang="hr-HR" sz="3200" dirty="0"/>
              <a:t>Poticaji i subvencije u gospodarstvu u iznosu 832.400,00 eura kroz aktivnosti subvencije za smještajne kapacitete na području grada Požege, poticaji u poljoprivredni, subvencije u gospodarstvu, poticanje zapošljavanje i razvoja poduzetništva</a:t>
            </a:r>
          </a:p>
          <a:p>
            <a:pPr algn="just"/>
            <a:r>
              <a:rPr lang="hr-HR" sz="3200" dirty="0"/>
              <a:t>Upravljanja gradskom imovinom u iznosu 368.500,00 eura kroz aktivnosti zajedničkog upravljanja i održavanja, održavanja društvenih domova, stambenih prostora, poslovnih prostora, spomeničkih vrijednosti te ulaganja u prostorno plansku dokumentaciju</a:t>
            </a:r>
          </a:p>
          <a:p>
            <a:pPr algn="just"/>
            <a:r>
              <a:rPr lang="hr-HR" sz="3200" dirty="0"/>
              <a:t>Ulaganja u gradsku imovinu u iznosu 321.000,00 eura kroz aktivnosti sanacije klizišta, opremanja dječjih igrališta, ulaganja u sportske objekte, terene, kapelice, društvene domove, autobusna stajališta, poslovne i stambene prostore, u objekt u Baškoj, otkup zemljišta i objekata te darivanja zemljišta</a:t>
            </a:r>
          </a:p>
          <a:p>
            <a:pPr marL="0" indent="0" algn="just">
              <a:buNone/>
            </a:pPr>
            <a:endParaRPr lang="hr-HR" sz="3200" dirty="0"/>
          </a:p>
          <a:p>
            <a:pPr marL="0" indent="0" algn="just">
              <a:buNone/>
            </a:pPr>
            <a:endParaRPr lang="hr-HR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51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6CFE3-EBAC-1F74-3240-1F95CDE41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B98CCC-C988-F7EB-7631-97816C68F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28" y="795670"/>
            <a:ext cx="11615942" cy="936737"/>
          </a:xfrm>
        </p:spPr>
        <p:txBody>
          <a:bodyPr>
            <a:normAutofit fontScale="90000"/>
          </a:bodyPr>
          <a:lstStyle/>
          <a:p>
            <a:r>
              <a:rPr lang="hr-HR" dirty="0"/>
              <a:t>RASHODI PO UPRAVNIM ODJELIMA – UPRAVNI ODJEL ZA GOSPODARSTVO, RAZVOJ, ZELENU TRANZICIJU, KOMUNALNE DJELATNOSTI I UPRAVLJANJE IMOVINE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C03ACB5-756A-C247-804F-D8C413674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28" y="2198400"/>
            <a:ext cx="11615943" cy="456288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hr-HR" sz="3200" dirty="0"/>
              <a:t>Odjel realizira svoje aktivnosti vezane za projekte kroz sljedeće programe:</a:t>
            </a:r>
          </a:p>
          <a:p>
            <a:pPr algn="just"/>
            <a:r>
              <a:rPr lang="hr-HR" sz="3200" dirty="0"/>
              <a:t>Ulaganje u kulturu u iznosu 5.938.790,00 koji se odnosi na projekte Revitalizacija povijesne jezgre grada Požege, Izložbeni paviljon za Kužni pil, Zgrada dr. </a:t>
            </a:r>
            <a:r>
              <a:rPr lang="hr-HR" sz="3200" dirty="0" err="1"/>
              <a:t>Archa</a:t>
            </a:r>
            <a:r>
              <a:rPr lang="hr-HR" sz="3200" dirty="0"/>
              <a:t>, Spomen soba Domovinskom ratu te Sanacija krovišta stambene zgrade </a:t>
            </a:r>
            <a:r>
              <a:rPr lang="hr-HR" sz="3200" dirty="0" err="1"/>
              <a:t>Kanižlićeva</a:t>
            </a:r>
            <a:r>
              <a:rPr lang="hr-HR" sz="3200" dirty="0"/>
              <a:t> 4</a:t>
            </a:r>
          </a:p>
          <a:p>
            <a:pPr algn="just"/>
            <a:r>
              <a:rPr lang="hr-HR" sz="3200" dirty="0"/>
              <a:t>Projekti prekogranične suradnje u iznosu 368.380,00 eura koji se odnosi na projekte Pro-</a:t>
            </a:r>
            <a:r>
              <a:rPr lang="hr-HR" sz="3200" dirty="0" err="1"/>
              <a:t>efficient</a:t>
            </a:r>
            <a:r>
              <a:rPr lang="hr-HR" sz="3200" dirty="0"/>
              <a:t> i </a:t>
            </a:r>
            <a:r>
              <a:rPr lang="hr-HR" sz="3200" dirty="0" err="1"/>
              <a:t>Interreg</a:t>
            </a:r>
            <a:r>
              <a:rPr lang="hr-HR" sz="3200" dirty="0"/>
              <a:t> Hrvatska-BIH-Crna Gora</a:t>
            </a:r>
          </a:p>
          <a:p>
            <a:pPr algn="just"/>
            <a:r>
              <a:rPr lang="hr-HR" sz="3200" dirty="0"/>
              <a:t>Projekti socijalne osjetljivosti u iznosu 1.091.770,00 eura koji se odnosi na projekt Petica za dvoje</a:t>
            </a:r>
          </a:p>
          <a:p>
            <a:pPr algn="just"/>
            <a:r>
              <a:rPr lang="hr-HR" sz="3200" dirty="0"/>
              <a:t>Ulaganje u obrazovanje u iznosu 17.932.325,00 eura koji se odnosi na projekte Izgradnje dvorane OŠ Julija </a:t>
            </a:r>
            <a:r>
              <a:rPr lang="hr-HR" sz="3200" dirty="0" err="1"/>
              <a:t>Kempfa</a:t>
            </a:r>
            <a:r>
              <a:rPr lang="hr-HR" sz="3200" dirty="0"/>
              <a:t> i Izgradnja OŠ u naselju Babin vir</a:t>
            </a:r>
          </a:p>
          <a:p>
            <a:pPr algn="just"/>
            <a:r>
              <a:rPr lang="hr-HR" sz="3200" dirty="0"/>
              <a:t>Ulaganje u </a:t>
            </a:r>
            <a:r>
              <a:rPr lang="hr-HR" sz="3200" dirty="0" err="1"/>
              <a:t>predškolstvo</a:t>
            </a:r>
            <a:r>
              <a:rPr lang="hr-HR" sz="3200" dirty="0"/>
              <a:t> u iznosu 2.005.860,00 eura koji se odnosi na projekte Izgradnja dječjeg vrtića u </a:t>
            </a:r>
            <a:r>
              <a:rPr lang="hr-HR" sz="3200" dirty="0" err="1"/>
              <a:t>Mihaljevcima</a:t>
            </a:r>
            <a:r>
              <a:rPr lang="hr-HR" sz="3200" dirty="0"/>
              <a:t> i Rekonstrukcija i dogradnja zgrade dječjeg vrtića Požega</a:t>
            </a:r>
          </a:p>
          <a:p>
            <a:pPr algn="just"/>
            <a:r>
              <a:rPr lang="hr-HR" sz="3200" dirty="0"/>
              <a:t>Ulaganje u sport u iznosu 3.542.110,00 eura koji se odnosi na projekte Izgradnja atletskog stadiona, Izgradnja i rekonstrukcija sportskih građevina – kuglana, te dječja igrališta LAG</a:t>
            </a:r>
          </a:p>
          <a:p>
            <a:pPr algn="just"/>
            <a:r>
              <a:rPr lang="hr-HR" sz="3200" dirty="0"/>
              <a:t>Briga o okolišu, komunalnom gospodarstvu i zelena tranzicija u iznosu 84.300,00 eura koji se odnosi na projekte Razvoj pametnih rješenja i usluga u gradu Požegi te Sanacija divljih odlagališta</a:t>
            </a:r>
          </a:p>
          <a:p>
            <a:pPr marL="0" indent="0" algn="just">
              <a:buNone/>
            </a:pPr>
            <a:endParaRPr lang="hr-HR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8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F2C56E-CE94-4279-8C40-CB4A1E2EF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83" y="753228"/>
            <a:ext cx="9613861" cy="1080938"/>
          </a:xfrm>
        </p:spPr>
        <p:txBody>
          <a:bodyPr/>
          <a:lstStyle/>
          <a:p>
            <a:r>
              <a:rPr lang="hr-HR" dirty="0"/>
              <a:t>UVODNA RIJEČ GRADONAČELNIKA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BF3B175D-14F6-4282-BE6F-55010A0FC4CB}"/>
              </a:ext>
            </a:extLst>
          </p:cNvPr>
          <p:cNvSpPr/>
          <p:nvPr/>
        </p:nvSpPr>
        <p:spPr>
          <a:xfrm>
            <a:off x="86686" y="2197715"/>
            <a:ext cx="102618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/>
              <a:t>Provedbeni program Grada Požege 2025.-2029. godine je kratkoročni dokument strateškog planiranja koji treba osigurati ostvarivanje posebnih ciljeva iz Plana razvoja Požeško-slavonske županije za razdoblje 2021.-2027. godine te je temelj za izradu Proračuna Grada Požege.</a:t>
            </a:r>
          </a:p>
          <a:p>
            <a:pPr algn="just"/>
            <a:endParaRPr lang="hr-HR" b="1" dirty="0"/>
          </a:p>
          <a:p>
            <a:pPr algn="just"/>
            <a:r>
              <a:rPr lang="hr-HR" b="1" dirty="0"/>
              <a:t>Grad Požega je grad održivih otvorenih prostora i zgrada, visoke kvalitete života u gradskom središtu i prigradskim naseljima, koji pruža jednake mogućnosti za sve.</a:t>
            </a:r>
            <a:endParaRPr lang="hr-HR" dirty="0"/>
          </a:p>
          <a:p>
            <a:pPr algn="just"/>
            <a:endParaRPr lang="hr-HR" b="1" dirty="0"/>
          </a:p>
          <a:p>
            <a:pPr algn="just"/>
            <a:r>
              <a:rPr lang="hr-HR" dirty="0"/>
              <a:t>Misija Grada Požege je stvaranje preduvjeta za razvijanje nove zelene i urbane infrastrukture, povećanje ponude javnih usluga i stvaranje poduzetničke klime koja će predstavljati potencijal za nove investicije. Navedenim će se unaprijediti i osigurati veća kvaliteta življenja.</a:t>
            </a:r>
          </a:p>
          <a:p>
            <a:pPr algn="just"/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4149511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E7DFA-B441-993B-499E-79612D115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D068DA-0E31-D06A-DA26-2AEECDE8A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28" y="795670"/>
            <a:ext cx="11615942" cy="936737"/>
          </a:xfrm>
        </p:spPr>
        <p:txBody>
          <a:bodyPr>
            <a:normAutofit fontScale="90000"/>
          </a:bodyPr>
          <a:lstStyle/>
          <a:p>
            <a:r>
              <a:rPr lang="hr-HR" dirty="0"/>
              <a:t>RASHODI PO UPRAVNIM ODJELIMA – UPRAVNI ODJEL ZA GOSPODARSTVO, RAZVOJ, ZELENU TRANZICIJU, KOMUNALNE DJELATNOSTI I UPRAVLJANJE IMOVINE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9E7F6F2-2BD0-21EA-C2F1-EA8396A9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28" y="2198400"/>
            <a:ext cx="11615943" cy="45628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sz="2800" dirty="0"/>
              <a:t>Upravni odjel za gospodarstvo, razvoj, zelenu tranziciju, komunalne djelatnosti i upravljanje imovine obuhvaća i sljedeće proračunske korisnike:</a:t>
            </a:r>
          </a:p>
          <a:p>
            <a:pPr algn="just">
              <a:buFontTx/>
              <a:buChar char="-"/>
            </a:pPr>
            <a:r>
              <a:rPr lang="hr-HR" sz="2800" dirty="0"/>
              <a:t>Javna vatrogasna postrojba Grada Požege u iznosu 966.250,00 eura</a:t>
            </a:r>
          </a:p>
          <a:p>
            <a:pPr algn="just">
              <a:buFontTx/>
              <a:buChar char="-"/>
            </a:pPr>
            <a:r>
              <a:rPr lang="hr-HR" sz="2800" dirty="0"/>
              <a:t>Lokalna razvojna agencija Požega u iznosu 565.450,00 eura</a:t>
            </a:r>
          </a:p>
        </p:txBody>
      </p:sp>
    </p:spTree>
    <p:extLst>
      <p:ext uri="{BB962C8B-B14F-4D97-AF65-F5344CB8AC3E}">
        <p14:creationId xmlns:p14="http://schemas.microsoft.com/office/powerpoint/2010/main" val="2322474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FE2F2A-BA49-478C-B9FB-46976246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66" y="852310"/>
            <a:ext cx="8534400" cy="705453"/>
          </a:xfrm>
        </p:spPr>
        <p:txBody>
          <a:bodyPr/>
          <a:lstStyle/>
          <a:p>
            <a:r>
              <a:rPr lang="hr-HR" dirty="0"/>
              <a:t>KONTAKTI I KORISNE INFORMACIJE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26519A8-85B6-4F23-837D-5965B4805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969" y="2349417"/>
            <a:ext cx="2497866" cy="296124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GRAD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Trg Sv. Trojstva 1, 34000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034/311 300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Fax: 034/311 344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info@pozega.hr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;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gradonacelnik@pozega.hr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OIB: 95699596710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MB: 02575957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IBAN: HR8123600001835100008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Administrativna tajnica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034/311 330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tajnica@pozega.hr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876F3608-B87E-4EF7-9AF3-BDB174485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031" y="2664672"/>
            <a:ext cx="2695575" cy="12903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Upravni odjel za samoupravu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Pročelnica: Ljiljana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Bilen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034/311 302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ljiljana.bilen@pozega.hr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32E65D4E-04DD-4256-A307-7152D468F0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429" y="4731776"/>
            <a:ext cx="4287485" cy="14789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Upravni odjel za gospodarstvo, razvoj, zelenu tranziciju, komunalne djelatnosti i upravljanje imovinom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Službenica ovlaštena za privremeno obavljanje poslova pročelnice: </a:t>
            </a:r>
            <a:r>
              <a:rPr lang="hr-HR" altLang="sr-Latn-R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Jelena Vidović 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034/311 333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lang="hr-HR" altLang="sr-Latn-RS" sz="1200" u="sng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jelena.vidovic</a:t>
            </a:r>
            <a:r>
              <a:rPr kumimoji="0" lang="hr-HR" altLang="sr-Latn-RS" sz="1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@pozega.hr</a:t>
            </a:r>
            <a:endParaRPr kumimoji="0" lang="hr-HR" altLang="sr-Latn-RS" sz="1200" b="0" i="0" u="sng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200" b="0" i="0" u="sng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CB7D827C-E848-4646-A179-A9C6DA5AE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5479" y="3146652"/>
            <a:ext cx="3052714" cy="129038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Upravni odjel za financije i proračun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Pročelnica: Slavica Kruljac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034/311 312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lang="hr-HR" altLang="sr-Latn-RS" sz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slavica.kruljac@pozega.hr</a:t>
            </a: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986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2622D1-F759-4E3E-B82C-57477F4A6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7" y="852115"/>
            <a:ext cx="5814460" cy="789343"/>
          </a:xfrm>
        </p:spPr>
        <p:txBody>
          <a:bodyPr/>
          <a:lstStyle/>
          <a:p>
            <a:r>
              <a:rPr lang="hr-HR" dirty="0"/>
              <a:t>PRORAČUNSKI KORISNICI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E5BFA0E7-76B9-4A95-A9E2-9261AF895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0930" y="1488609"/>
            <a:ext cx="3014532" cy="17415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GRADSKI MUZEJ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Matice hrvatske 1, 34000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OIB: 46708631522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034/272 130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Fax: 034/276 017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info@gmp.hr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Ravnateljica: Ljiljana Marić</a:t>
            </a: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35F4F428-CCD9-4BC7-AFEC-43EF03D6D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697" y="1710856"/>
            <a:ext cx="2822387" cy="165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GRADSKA KNJIŽNICA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Antuna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Kanižlića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1, 34000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OIB: 99361425113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034/275 394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Fax: 034/312 072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: 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gkpz@gkpz.hr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Ravnateljica: </a:t>
            </a:r>
            <a:r>
              <a:rPr lang="hr-HR" altLang="sr-Latn-R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Mirjana Franculić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D30C1153-68E6-4DCE-A473-42B153330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2229" y="659934"/>
            <a:ext cx="3014532" cy="165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GRADSKO KAZALIŠTE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Trg Sv. Trojstva 20, 34000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OIB: 79173679205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034/312 247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Fax: 034/272 481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tajnistvo@gkp.hr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Ravnateljica: Valentina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Neferović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6" name="AutoShape 5">
            <a:extLst>
              <a:ext uri="{FF2B5EF4-FFF2-40B4-BE49-F238E27FC236}">
                <a16:creationId xmlns:a16="http://schemas.microsoft.com/office/drawing/2014/main" id="{8EBCAC85-F437-4C3C-8B51-1B7EC40F7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905" y="3489795"/>
            <a:ext cx="2695575" cy="14287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DJEČJI VRTIĆ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Rudinska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8, 34000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OIB: 30492723401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034/273 663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djvrticipozega@gmail.com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Ravnateljica: Sanela Soldo Kovačević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FC08C9AA-52F0-4F63-89E8-6D744A6D5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3752" y="2122117"/>
            <a:ext cx="2897865" cy="165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JAVNA VATROGASNA POSTROJBA GRADA POŽEGE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Industrijska 44, 34000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OIB: 83816714601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091/272 2126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lang="hr-HR" altLang="sr-Latn-RS" sz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hlinkClick r:id="rId6"/>
              </a:rPr>
              <a:t>jvp.grada.pozege@gmail.com</a:t>
            </a:r>
            <a:r>
              <a:rPr lang="hr-HR" altLang="sr-Latn-RS" sz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Zapovjednik: </a:t>
            </a:r>
            <a:r>
              <a:rPr lang="hr-HR" altLang="sr-Latn-R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Dalibor </a:t>
            </a:r>
            <a:r>
              <a:rPr lang="hr-HR" altLang="sr-Latn-RS" sz="1200" dirty="0" err="1">
                <a:solidFill>
                  <a:schemeClr val="bg1"/>
                </a:solidFill>
                <a:latin typeface="Arial Narrow" panose="020B0606020202030204" pitchFamily="34" charset="0"/>
              </a:rPr>
              <a:t>Hrunka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67DCDA73-CAF0-443F-9C0C-1EDF69656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683" y="3174309"/>
            <a:ext cx="3286825" cy="16573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OŠ ANTUNA KANIŽLIĆA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Antuna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Kanižlića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 2, 34000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OIB: 03089519494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034/312 030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Fax: 034/273 681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akanizlica@os-akanizlica-pozega.skole.hr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Ravnateljica: Renata Marinić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FD03FECB-C3B2-41BE-BC79-87891F635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6108" y="4565824"/>
            <a:ext cx="3014532" cy="15252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OŠ DOBRIŠE CESARIĆA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Slavonska 8, 34000 Požega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OIB: 58790090389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034/314 177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Fax: 034/273 655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skola@os-dcesaric-pozega.skole.hr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Ravnateljica: Lidija </a:t>
            </a:r>
            <a:r>
              <a:rPr kumimoji="0" lang="hr-HR" altLang="sr-Latn-RS" sz="1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Pecko</a:t>
            </a:r>
            <a:endParaRPr kumimoji="0" lang="hr-HR" altLang="sr-Latn-RS" sz="12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19B2511A-9805-4927-BE69-65AAA2980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265" y="5114379"/>
            <a:ext cx="3105823" cy="15252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OŠ JULIJA KEMPFA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Ulica dr. Franje Tuđmana 2, 34000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OIB: 66604281111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Telefon: 034/273 799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Fax: 034/312 826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: 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skola@os-jkempfa-pozega.skole.hr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Ravnateljica: Kornelija Sabljak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8CCC2C2E-0BDB-4CC3-AA06-0C0368214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6528" y="5328440"/>
            <a:ext cx="2481135" cy="152523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GRADSKO VIJEĆE SRPSKE NACIONALNE MANJINE GRADA POŽEGE</a:t>
            </a:r>
            <a:endParaRPr kumimoji="0" lang="hr-HR" altLang="sr-Latn-R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Matice hrvatske 2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, 34000 Požega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OIB:77023489489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Tel/Fax: 034/313 981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kumimoji="0" lang="hr-HR" altLang="sr-Latn-RS" sz="1200" b="0" i="0" u="sng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</a:rPr>
              <a:t>boromi1304@gmail.com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Predsjednik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: Borivoj Miljević</a:t>
            </a:r>
            <a:endParaRPr kumimoji="0" lang="hr-HR" altLang="sr-Latn-RS" sz="12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2553A1E2-8F16-42EF-AB23-A5681111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3552" y="4375308"/>
            <a:ext cx="2907948" cy="140944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LOKALNA RAZVOJNA AGENCIJA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Industrijska ulica 39, 34000 Požega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OIB: 16539096480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Telefon</a:t>
            </a:r>
            <a:r>
              <a:rPr kumimoji="0" lang="hr-HR" altLang="sr-Latn-R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: 034/270 203</a:t>
            </a:r>
            <a:endParaRPr lang="hr-HR" altLang="sr-Latn-RS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Email: 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Narrow" panose="020B0606020202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</a:t>
            </a:r>
            <a:r>
              <a:rPr lang="hr-HR" altLang="sr-Latn-RS" sz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-ra@pozega.hr</a:t>
            </a:r>
            <a:endParaRPr lang="hr-HR" altLang="sr-Latn-RS" sz="1200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altLang="sr-Latn-R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R</a:t>
            </a:r>
            <a:r>
              <a:rPr kumimoji="0" lang="hr-HR" altLang="sr-Latn-R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Narrow" panose="020B0606020202030204" pitchFamily="34" charset="0"/>
              </a:rPr>
              <a:t>avnateljica: Ida Dumančić</a:t>
            </a:r>
          </a:p>
        </p:txBody>
      </p:sp>
    </p:spTree>
    <p:extLst>
      <p:ext uri="{BB962C8B-B14F-4D97-AF65-F5344CB8AC3E}">
        <p14:creationId xmlns:p14="http://schemas.microsoft.com/office/powerpoint/2010/main" val="412029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ABE371-C77F-429B-A7E0-44F27202D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UVODNA RIJEČ GRADONAČELNIKA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26C15B4E-7E9B-4C81-A730-511C7C78FD48}"/>
              </a:ext>
            </a:extLst>
          </p:cNvPr>
          <p:cNvSpPr txBox="1"/>
          <p:nvPr/>
        </p:nvSpPr>
        <p:spPr>
          <a:xfrm>
            <a:off x="680321" y="2356338"/>
            <a:ext cx="997926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Ovim Proračunom za 2026. godinu i projekcijama za 2027. i 2028. godinu planiraju se velike investicije i projekti iz različitih područja djelokruga rada Grada, a to se prvenstveno odnosi na sljedeće projekte</a:t>
            </a:r>
            <a:r>
              <a:rPr lang="hr-H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hr-H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Izgradnje dvorane OŠ Julija Kempfa,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Rekonstrukcija i dogradnje Dječjeg vrtića u Požegi,</a:t>
            </a:r>
            <a:endParaRPr lang="hr-HR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Izgradnje OŠ u naselju Babin vir,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Izgradnja dječjeg vrtića u Mihaljevcima,</a:t>
            </a:r>
            <a:endParaRPr lang="hr-H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Revitalizacija povijesne jezgre Grada Požege,</a:t>
            </a:r>
            <a:endParaRPr lang="hr-H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hr-H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Izgradnja atletskog stadiona,</a:t>
            </a:r>
            <a:endParaRPr lang="hr-HR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0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ulaganje u sportske objekte, izgradnju prometnica i drugi. </a:t>
            </a:r>
            <a:endParaRPr lang="hr-H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6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EABAFE-2891-4569-A298-D8DEB1AE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36" y="837895"/>
            <a:ext cx="11183327" cy="845028"/>
          </a:xfrm>
        </p:spPr>
        <p:txBody>
          <a:bodyPr/>
          <a:lstStyle/>
          <a:p>
            <a:r>
              <a:rPr lang="hr-HR" dirty="0"/>
              <a:t>OPĆENITO O PRORAČUNU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B96FDA-206E-415F-9A62-B735F7B5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68" y="2208345"/>
            <a:ext cx="11448795" cy="3952568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b="1" i="1" dirty="0"/>
              <a:t>Proračun</a:t>
            </a:r>
            <a:r>
              <a:rPr lang="hr-HR" dirty="0"/>
              <a:t> je akt kojim se procjenjuju prihodi i primici te utvrđuju rashodi i izdaci jedinice lokalne samouprave za proračunsku godinu, te sadrži projekciju prihoda i primitaka te rashoda i izdataka za dvije godine unaprijed. Sastoji se od Općeg i Posebnog dijela, te obrazloženja.</a:t>
            </a:r>
          </a:p>
          <a:p>
            <a:pPr algn="just"/>
            <a:r>
              <a:rPr lang="hr-HR" dirty="0"/>
              <a:t>Propis kojim su regulirana sva pitanja uz proračun je Zakon o proračunu, te niz podzakonskih akata.</a:t>
            </a:r>
          </a:p>
          <a:p>
            <a:pPr algn="just"/>
            <a:r>
              <a:rPr lang="hr-HR" dirty="0"/>
              <a:t>Temeljem Uputa Ministarstva financija RH, Upravni odjel za financije i proračun dostavlja upute upravnim tijelima Grada i proračunskim korisnicima, te na osnovu njihovih prijedloga sastavlja i dostavlja prijedlog proračuna Grada Gradonačelniku</a:t>
            </a:r>
            <a:r>
              <a:rPr lang="hr-HR"/>
              <a:t>, koji ga </a:t>
            </a:r>
            <a:r>
              <a:rPr lang="hr-HR" dirty="0"/>
              <a:t>nakon provedenog savjetovanja sa zainteresiranom javnošću predlaže Gradskom vijeću na razmatranje i usvajanje.</a:t>
            </a:r>
          </a:p>
          <a:p>
            <a:pPr algn="just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83578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B834EA-93DE-41E8-8E31-C3C534E8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088" y="806188"/>
            <a:ext cx="11694602" cy="949907"/>
          </a:xfrm>
        </p:spPr>
        <p:txBody>
          <a:bodyPr>
            <a:normAutofit/>
          </a:bodyPr>
          <a:lstStyle/>
          <a:p>
            <a:r>
              <a:rPr lang="hr-HR" dirty="0"/>
              <a:t>NAČELA IZRADE PRORAČUNA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2B5C1D-2440-49D4-A084-E503E93D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088" y="2122414"/>
            <a:ext cx="11694602" cy="446629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hr-HR" dirty="0"/>
              <a:t>Prilikom izrade proračuna treba voditi računa o načelima koja su definirana Zakonom o proračunu, a to su sljedeća:</a:t>
            </a:r>
          </a:p>
          <a:p>
            <a:pPr lvl="0" algn="just"/>
            <a:r>
              <a:rPr lang="hr-HR" b="1" i="1" dirty="0"/>
              <a:t>načelo jedinstva i točnosti proračuna</a:t>
            </a:r>
            <a:r>
              <a:rPr lang="hr-HR" dirty="0"/>
              <a:t> – svi prihodi i rashodi svih proračunskih korisnika trebaju se iskazivati po bruto načelu, svi njihovi rashodi trebaju se iskazivati po funkcijama i programima u visini utvrđenoj proračunom, a svi prijedlozi zakona, uredbi i akata koje donose Vlada i Sabor trebaju sadržavati procjenu njihovog učinka na proračunu</a:t>
            </a:r>
          </a:p>
          <a:p>
            <a:pPr lvl="0" algn="just"/>
            <a:r>
              <a:rPr lang="hr-HR" b="1" i="1" dirty="0"/>
              <a:t>načelo proračunske godine</a:t>
            </a:r>
            <a:r>
              <a:rPr lang="hr-HR" b="1" dirty="0"/>
              <a:t> </a:t>
            </a:r>
            <a:r>
              <a:rPr lang="hr-HR" dirty="0"/>
              <a:t>– proračun se donosi za proračunsku godinu koja je istovjetna kalendarskoj godini i vrijedi za tu godinu</a:t>
            </a:r>
          </a:p>
          <a:p>
            <a:pPr lvl="0" algn="just"/>
            <a:r>
              <a:rPr lang="hr-HR" b="1" i="1" dirty="0"/>
              <a:t>načelo višegodišnjeg planiranja </a:t>
            </a:r>
            <a:r>
              <a:rPr lang="hr-HR" dirty="0"/>
              <a:t>– proračun i financijski planovi se donose za tri proračunske godine, a sastoje se od plana za proračunsku godinu i projekcija za sljedeće dvije proračunske godine</a:t>
            </a:r>
          </a:p>
          <a:p>
            <a:pPr lvl="0" algn="just"/>
            <a:r>
              <a:rPr lang="hr-HR" b="1" i="1" dirty="0"/>
              <a:t>načelo uravnoteženosti</a:t>
            </a:r>
            <a:r>
              <a:rPr lang="hr-HR" b="1" dirty="0"/>
              <a:t> </a:t>
            </a:r>
            <a:r>
              <a:rPr lang="hr-HR" dirty="0"/>
              <a:t>– proračun mora biti uravnotežen odnosno ukupni prihodi i primici pokrivaju ukupne rashode i izdatke</a:t>
            </a:r>
          </a:p>
          <a:p>
            <a:pPr lvl="0" algn="just"/>
            <a:r>
              <a:rPr lang="hr-HR" b="1" i="1" dirty="0"/>
              <a:t>načelo obračunske jedinice</a:t>
            </a:r>
            <a:r>
              <a:rPr lang="hr-HR" b="1" dirty="0"/>
              <a:t> </a:t>
            </a:r>
            <a:r>
              <a:rPr lang="hr-HR" dirty="0"/>
              <a:t>– prihodi, primici, rashodi i izdaci iskazuju se u eurima kao i financijski izvještaji</a:t>
            </a:r>
          </a:p>
          <a:p>
            <a:pPr lvl="0" algn="just"/>
            <a:r>
              <a:rPr lang="hr-HR" b="1" i="1" dirty="0"/>
              <a:t>načelo univerzalnosti</a:t>
            </a:r>
            <a:r>
              <a:rPr lang="hr-HR" b="1" dirty="0"/>
              <a:t> </a:t>
            </a:r>
            <a:r>
              <a:rPr lang="hr-HR" dirty="0"/>
              <a:t>– prihodi i primici služe za podmirivanje svih rashoda i izdataka osim ako zakonima i odlukama nije drugačije propisano (za financiranje određenih rashoda i izdataka koriste se namjenski prihodi i primici) </a:t>
            </a:r>
          </a:p>
          <a:p>
            <a:pPr lvl="0" algn="just"/>
            <a:r>
              <a:rPr lang="hr-HR" b="1" i="1" dirty="0"/>
              <a:t>načelo specifikacije</a:t>
            </a:r>
            <a:r>
              <a:rPr lang="hr-HR" b="1" dirty="0"/>
              <a:t> </a:t>
            </a:r>
            <a:r>
              <a:rPr lang="hr-HR" dirty="0"/>
              <a:t>– svi prihodi trebaju biti raspoređeni po ekonomskoj klasifikaciji i iskazani prema izvorima, a rashodi prema proračunskim klasifikacijama te uravnoteženi s prihodima</a:t>
            </a:r>
          </a:p>
          <a:p>
            <a:pPr lvl="0" algn="just"/>
            <a:r>
              <a:rPr lang="hr-HR" b="1" i="1" dirty="0"/>
              <a:t>načelo dobrog financijskog upravljanja</a:t>
            </a:r>
            <a:r>
              <a:rPr lang="hr-HR" b="1" dirty="0"/>
              <a:t> </a:t>
            </a:r>
            <a:r>
              <a:rPr lang="hr-HR" dirty="0"/>
              <a:t>– proračunska sredstva se moraju koristiti ekonomično, učinkovito i djelotvorno</a:t>
            </a:r>
          </a:p>
          <a:p>
            <a:pPr lvl="0" algn="just"/>
            <a:r>
              <a:rPr lang="hr-HR" b="1" i="1" dirty="0"/>
              <a:t>načelo transparentnosti</a:t>
            </a:r>
            <a:r>
              <a:rPr lang="hr-HR" b="1" dirty="0"/>
              <a:t> </a:t>
            </a:r>
            <a:r>
              <a:rPr lang="hr-HR" dirty="0"/>
              <a:t>– proračun i svi uz njih vezanih dokumenti trebaju biti dostupni javnosti.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895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472430D-85D5-4314-88C7-E07DE38D1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754" y="820656"/>
            <a:ext cx="5500279" cy="838200"/>
          </a:xfrm>
        </p:spPr>
        <p:txBody>
          <a:bodyPr/>
          <a:lstStyle/>
          <a:p>
            <a:r>
              <a:rPr lang="hr-HR" dirty="0"/>
              <a:t>NAČIN I ROK DONOŠENJA PRORAČUNA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32B88DF-5062-4E88-8D9E-22CD6CC5EA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2973" y="2093820"/>
            <a:ext cx="5500279" cy="487270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hr-HR" b="1" dirty="0"/>
              <a:t>Proračun</a:t>
            </a:r>
            <a:r>
              <a:rPr lang="hr-HR" dirty="0"/>
              <a:t> je akt kojim se procjenjuju prihodi i primici te utvrđuju rashodi i izdaci grada za jednu godinu, a donosi ga, najkasnije do kraja godine za iduću godinu, predstavničko tijelo Gradsko vijeće. Ukoliko se Proračun ne usvoji u roku može doći do privremenog financiranja, raspuštanja Gradskog vijeća ili prijevremenih izbora za Gradsko vijeće.</a:t>
            </a:r>
          </a:p>
          <a:p>
            <a:pPr algn="just"/>
            <a:r>
              <a:rPr lang="hr-HR" dirty="0"/>
              <a:t>Proračun se može mijenjati tijekom proračunske godine kroz </a:t>
            </a:r>
            <a:r>
              <a:rPr lang="hr-HR" b="1" dirty="0"/>
              <a:t>rebalans proračuna</a:t>
            </a:r>
            <a:r>
              <a:rPr lang="hr-HR" dirty="0"/>
              <a:t>. Procedura izmjena i dopuna Proračuna identična je proceduri njegova donošenja, odnosno rebalans predlaže gradonačelnik, a donosi Gradsko vijeće.</a:t>
            </a:r>
          </a:p>
          <a:p>
            <a:pPr algn="just"/>
            <a:r>
              <a:rPr lang="hr-HR" dirty="0"/>
              <a:t>Izuzetno, pod uvjetima, u visini i na način kako je uređeno Zakonom o proračunu, proračunska sredstva se mogu preraspodijeliti, o čemu gradonačelnik redovno izvještava Gradsko vijeće.</a:t>
            </a:r>
          </a:p>
          <a:p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A43AD56-F745-4E69-AECE-FA45BF231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5999" y="820656"/>
            <a:ext cx="5795247" cy="838200"/>
          </a:xfrm>
        </p:spPr>
        <p:txBody>
          <a:bodyPr anchor="ctr"/>
          <a:lstStyle/>
          <a:p>
            <a:r>
              <a:rPr lang="hr-HR" dirty="0"/>
              <a:t>STRUKTURA PRORAČUNA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755C731-6BEB-4290-ADC1-0CDC89114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093820"/>
            <a:ext cx="5795247" cy="4872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Proračun se sastoji od:</a:t>
            </a:r>
          </a:p>
          <a:p>
            <a:pPr lvl="0" algn="just"/>
            <a:r>
              <a:rPr lang="hr-HR" b="1" i="1" dirty="0"/>
              <a:t>opći dio proračuna</a:t>
            </a:r>
            <a:r>
              <a:rPr lang="hr-HR" b="1" dirty="0"/>
              <a:t> </a:t>
            </a:r>
            <a:r>
              <a:rPr lang="hr-HR" dirty="0"/>
              <a:t>– sastoji se od Računa prihoda i rashoda te Računa financiranja u kojima su prihodi i primici prikazani prema prirodnim vrstama, a rashodi i izdaci prema ekonomskoj namjeni kojoj služe</a:t>
            </a:r>
          </a:p>
          <a:p>
            <a:pPr lvl="0" algn="just"/>
            <a:r>
              <a:rPr lang="hr-HR" b="1" i="1" dirty="0"/>
              <a:t>posebni dio proračuna </a:t>
            </a:r>
            <a:r>
              <a:rPr lang="hr-HR" i="1" dirty="0"/>
              <a:t>–</a:t>
            </a:r>
            <a:r>
              <a:rPr lang="hr-HR" dirty="0"/>
              <a:t> čine ga svi planirani rashodi i izdaci razvrstani prema propisanim proračunskim klasifikacijama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2455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9">
            <a:extLst>
              <a:ext uri="{FF2B5EF4-FFF2-40B4-BE49-F238E27FC236}">
                <a16:creationId xmlns:a16="http://schemas.microsoft.com/office/drawing/2014/main" id="{4BD9EA84-D905-4DBB-8A05-8D439EB2C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32741" y="1573161"/>
            <a:ext cx="201157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7" name="Dijagram 6">
            <a:extLst>
              <a:ext uri="{FF2B5EF4-FFF2-40B4-BE49-F238E27FC236}">
                <a16:creationId xmlns:a16="http://schemas.microsoft.com/office/drawing/2014/main" id="{AAFF9444-0173-48E6-9724-7368EE9C1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372872"/>
              </p:ext>
            </p:extLst>
          </p:nvPr>
        </p:nvGraphicFramePr>
        <p:xfrm>
          <a:off x="855663" y="1268368"/>
          <a:ext cx="10186220" cy="51225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niOkvir 7">
            <a:extLst>
              <a:ext uri="{FF2B5EF4-FFF2-40B4-BE49-F238E27FC236}">
                <a16:creationId xmlns:a16="http://schemas.microsoft.com/office/drawing/2014/main" id="{A8715F2E-9A0E-454A-BADB-D9C2C2B3978A}"/>
              </a:ext>
            </a:extLst>
          </p:cNvPr>
          <p:cNvSpPr txBox="1"/>
          <p:nvPr/>
        </p:nvSpPr>
        <p:spPr>
          <a:xfrm>
            <a:off x="3726426" y="467034"/>
            <a:ext cx="473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STRUKTURA PRORAČUNA</a:t>
            </a:r>
          </a:p>
        </p:txBody>
      </p:sp>
    </p:spTree>
    <p:extLst>
      <p:ext uri="{BB962C8B-B14F-4D97-AF65-F5344CB8AC3E}">
        <p14:creationId xmlns:p14="http://schemas.microsoft.com/office/powerpoint/2010/main" val="3202727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87A47C4F-6D9D-444A-BA68-69121A2D6EC2}"/>
              </a:ext>
            </a:extLst>
          </p:cNvPr>
          <p:cNvSpPr txBox="1">
            <a:spLocks/>
          </p:cNvSpPr>
          <p:nvPr/>
        </p:nvSpPr>
        <p:spPr>
          <a:xfrm>
            <a:off x="491613" y="462116"/>
            <a:ext cx="11189109" cy="586985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hr-HR" dirty="0"/>
              <a:t>Proračunska klasifikacija predstavlja sustav prikazivanja proračunskih prihoda i rashoda po određenim kriterijima, a prema Pravilniku o proračunskim klasifikacijama razlikuju se:</a:t>
            </a:r>
          </a:p>
          <a:p>
            <a:pPr algn="just"/>
            <a:r>
              <a:rPr lang="hr-HR" b="1" i="1" dirty="0"/>
              <a:t>organizacijska</a:t>
            </a:r>
            <a:r>
              <a:rPr lang="hr-HR" dirty="0"/>
              <a:t> – sadrži povezane i međusobno usklađene cjeline proračuna i proračunskih korisnika koje odgovarajućim materijalnim sredstvima ostvaruju postavljene ciljeve</a:t>
            </a:r>
          </a:p>
          <a:p>
            <a:pPr algn="just"/>
            <a:r>
              <a:rPr lang="hr-HR" b="1" i="1" dirty="0"/>
              <a:t>programska</a:t>
            </a:r>
            <a:r>
              <a:rPr lang="hr-HR" dirty="0"/>
              <a:t> – sadrži rashode i izdatke iskazane kroz aktivnosti i projekte koji su povezani u programe temeljem zajedničkih ciljeva</a:t>
            </a:r>
          </a:p>
          <a:p>
            <a:pPr algn="just"/>
            <a:r>
              <a:rPr lang="hr-HR" b="1" i="1" dirty="0"/>
              <a:t>funkcijska</a:t>
            </a:r>
            <a:r>
              <a:rPr lang="hr-HR" dirty="0"/>
              <a:t> – sadrži rashode razvrstane prema njihovoj namjeni</a:t>
            </a:r>
          </a:p>
          <a:p>
            <a:pPr algn="just"/>
            <a:r>
              <a:rPr lang="hr-HR" b="1" i="1" dirty="0"/>
              <a:t>ekonomska</a:t>
            </a:r>
            <a:r>
              <a:rPr lang="hr-HR" dirty="0"/>
              <a:t> – sadrži prihode i primitke prema prirodnim vrstama te rashode i izdatke prema njihovoj ekonomskoj namjeni</a:t>
            </a:r>
          </a:p>
          <a:p>
            <a:pPr algn="just"/>
            <a:r>
              <a:rPr lang="hr-HR" b="1" i="1" dirty="0"/>
              <a:t>lokacijska</a:t>
            </a:r>
            <a:r>
              <a:rPr lang="hr-HR" b="1" dirty="0"/>
              <a:t> </a:t>
            </a:r>
            <a:r>
              <a:rPr lang="hr-HR" dirty="0"/>
              <a:t>– sadrži rashode i izdatke razvrstane za RH i za inozemstvo </a:t>
            </a:r>
          </a:p>
          <a:p>
            <a:pPr algn="just"/>
            <a:r>
              <a:rPr lang="hr-HR" b="1" i="1" dirty="0"/>
              <a:t>izvori financiranja</a:t>
            </a:r>
            <a:r>
              <a:rPr lang="hr-HR" b="1" dirty="0"/>
              <a:t> </a:t>
            </a:r>
            <a:r>
              <a:rPr lang="hr-HR" dirty="0"/>
              <a:t>– sadrži prihode i primitke iz kojih se podmiruju rashodi i izdaci za određene vrste i namjene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hr-HR" dirty="0"/>
          </a:p>
          <a:p>
            <a:pPr algn="just"/>
            <a:r>
              <a:rPr lang="hr-HR" dirty="0"/>
              <a:t>Uz Proračun se daje obrazloženje pojedinih programa unutar upravnih odjela i proračunskih korisnika.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048373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18156</TotalTime>
  <Words>4423</Words>
  <Application>Microsoft Office PowerPoint</Application>
  <PresentationFormat>Široki zaslon</PresentationFormat>
  <Paragraphs>370</Paragraphs>
  <Slides>32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Calibri</vt:lpstr>
      <vt:lpstr>Courier New</vt:lpstr>
      <vt:lpstr>Liberation Serif</vt:lpstr>
      <vt:lpstr>Times New Roman</vt:lpstr>
      <vt:lpstr>Trebuchet MS</vt:lpstr>
      <vt:lpstr>Berlin</vt:lpstr>
      <vt:lpstr>VODIČ ZA GRAĐANE</vt:lpstr>
      <vt:lpstr>UVODNA RIJEČ GRADONAČELNIKA</vt:lpstr>
      <vt:lpstr>UVODNA RIJEČ GRADONAČELNIKA</vt:lpstr>
      <vt:lpstr>UVODNA RIJEČ GRADONAČELNIKA</vt:lpstr>
      <vt:lpstr>OPĆENITO O PRORAČUNU</vt:lpstr>
      <vt:lpstr>NAČELA IZRADE PRORAČUNA</vt:lpstr>
      <vt:lpstr>PowerPoint prezentacija</vt:lpstr>
      <vt:lpstr>PowerPoint prezentacija</vt:lpstr>
      <vt:lpstr>PowerPoint prezentacija</vt:lpstr>
      <vt:lpstr>STRUKTURA PRORAČUNA GRADA POŽEGE</vt:lpstr>
      <vt:lpstr>KRATKI PRIKAZ PRIJEDLOGA PRORAČUNA ZA PRORAČUNSKU GODINU 2026. I PROJEKCIJA ZA 2027. I 2028. GODINU</vt:lpstr>
      <vt:lpstr>STRUKTURA PRIHODA I PRIMITAKA PRORAČUNA I  VLASTITIH IZVORA</vt:lpstr>
      <vt:lpstr>PRIHODI I PRIMICI I VLASTITI IZVORI</vt:lpstr>
      <vt:lpstr>STRUKTURA RASHODA I IZDATAKA PRORAČUNA</vt:lpstr>
      <vt:lpstr>RASHODI POSLOVANJA</vt:lpstr>
      <vt:lpstr>PowerPoint prezentacija</vt:lpstr>
      <vt:lpstr>RASHODI I IZDACI PO IZVORIMA FINANCIRANJA</vt:lpstr>
      <vt:lpstr>RASHODI PO FUNKCIJSKOJ KLASIFIKACIJI</vt:lpstr>
      <vt:lpstr>PowerPoint prezentacija</vt:lpstr>
      <vt:lpstr>NAMJENSKI I NENAMJENSKI PRIHODI</vt:lpstr>
      <vt:lpstr>PowerPoint prezentacija</vt:lpstr>
      <vt:lpstr>RASHODI PO UPRAVNIM ODJELIMA – UPRAVNI ODJEL ZA SAMOUPRAVU</vt:lpstr>
      <vt:lpstr>RASHODI PO UPRAVNIM ODJELIMA – UPRAVNI ODJEL ZA SAMOUPRAVU</vt:lpstr>
      <vt:lpstr>RASHODI PO UPRAVNIM ODJELIMA – UPRAVNI ODJEL ZA SAMOUPRAVU</vt:lpstr>
      <vt:lpstr>RASHODI PO UPRAVNIM ODJELIMA I PROGRAMIMA –  UPRAVNI ODJEL ZA FINANCIJE  PRORAČUN</vt:lpstr>
      <vt:lpstr>RASHODI PO UPRAVNIM ODJELIMA I PROGRAMIMA –  UPRAVNI ODJEL ZA FINANCIJE  PRORAČUN</vt:lpstr>
      <vt:lpstr>RASHODI PO UPRAVNIM ODJELIMA – UPRAVNI ODJEL ZA GOSPODARSTVO, RAZVOJ, ZELENU TRANZICIJU, KOMUNALNE DJELATNOSTI I UPRAVLJANJE IMOVINE</vt:lpstr>
      <vt:lpstr>RASHODI PO UPRAVNIM ODJELIMA – UPRAVNI ODJEL ZA GOSPODARSTVO, RAZVOJ, ZELENU TRANZICIJU, KOMUNALNE DJELATNOSTI I UPRAVLJANJE IMOVINE</vt:lpstr>
      <vt:lpstr>RASHODI PO UPRAVNIM ODJELIMA – UPRAVNI ODJEL ZA GOSPODARSTVO, RAZVOJ, ZELENU TRANZICIJU, KOMUNALNE DJELATNOSTI I UPRAVLJANJE IMOVINE</vt:lpstr>
      <vt:lpstr>RASHODI PO UPRAVNIM ODJELIMA – UPRAVNI ODJEL ZA GOSPODARSTVO, RAZVOJ, ZELENU TRANZICIJU, KOMUNALNE DJELATNOSTI I UPRAVLJANJE IMOVINE</vt:lpstr>
      <vt:lpstr>KONTAKTI I KORISNE INFORMACIJE</vt:lpstr>
      <vt:lpstr>PRORAČUNSKI KORISNICI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VODIČ ZA GRAĐANE</dc:title>
  <dc:creator>Slavica Kruljac</dc:creator>
  <cp:lastModifiedBy>Slavica  Kruljac</cp:lastModifiedBy>
  <cp:revision>242</cp:revision>
  <cp:lastPrinted>2023-12-21T12:55:55Z</cp:lastPrinted>
  <dcterms:created xsi:type="dcterms:W3CDTF">2018-12-05T07:59:34Z</dcterms:created>
  <dcterms:modified xsi:type="dcterms:W3CDTF">2026-01-29T10:10:22Z</dcterms:modified>
</cp:coreProperties>
</file>